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7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61" r:id="rId3"/>
    <p:sldId id="267" r:id="rId4"/>
    <p:sldId id="287" r:id="rId5"/>
    <p:sldId id="281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310" r:id="rId15"/>
    <p:sldId id="308" r:id="rId16"/>
    <p:sldId id="283" r:id="rId17"/>
    <p:sldId id="299" r:id="rId18"/>
    <p:sldId id="301" r:id="rId19"/>
    <p:sldId id="303" r:id="rId20"/>
    <p:sldId id="302" r:id="rId21"/>
    <p:sldId id="309" r:id="rId22"/>
    <p:sldId id="282" r:id="rId23"/>
    <p:sldId id="296" r:id="rId24"/>
    <p:sldId id="297" r:id="rId25"/>
    <p:sldId id="284" r:id="rId26"/>
    <p:sldId id="304" r:id="rId27"/>
    <p:sldId id="305" r:id="rId28"/>
    <p:sldId id="306" r:id="rId29"/>
    <p:sldId id="307" r:id="rId30"/>
    <p:sldId id="275" r:id="rId31"/>
    <p:sldId id="27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9CC93D-E52E-4D84-901B-11D7331DD495}">
          <p14:sldIdLst>
            <p14:sldId id="259"/>
          </p14:sldIdLst>
        </p14:section>
        <p14:section name="Overview and Objectives" id="{ABA716BF-3A5C-4ADB-94C9-CFEF84EBA240}">
          <p14:sldIdLst>
            <p14:sldId id="261"/>
            <p14:sldId id="267"/>
            <p14:sldId id="287"/>
          </p14:sldIdLst>
        </p14:section>
        <p14:section name="charmonium" id="{6D9936A3-3945-4757-BC8B-B5C252D8E036}">
          <p14:sldIdLst>
            <p14:sldId id="281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10"/>
            <p14:sldId id="308"/>
          </p14:sldIdLst>
        </p14:section>
        <p14:section name="b-jets" id="{9AC279D5-B2AE-C64E-A636-417D5287F3B6}">
          <p14:sldIdLst>
            <p14:sldId id="283"/>
            <p14:sldId id="299"/>
            <p14:sldId id="301"/>
            <p14:sldId id="303"/>
            <p14:sldId id="302"/>
            <p14:sldId id="309"/>
          </p14:sldIdLst>
        </p14:section>
        <p14:section name="open charm" id="{B0959300-C8D8-E84A-A392-3A45B97F756D}">
          <p14:sldIdLst>
            <p14:sldId id="282"/>
            <p14:sldId id="296"/>
            <p14:sldId id="297"/>
          </p14:sldIdLst>
        </p14:section>
        <p14:section name="exclusive b" id="{44B6E706-E87F-5443-9055-C9C98F8DC0D8}">
          <p14:sldIdLst>
            <p14:sldId id="284"/>
            <p14:sldId id="304"/>
            <p14:sldId id="305"/>
            <p14:sldId id="306"/>
            <p14:sldId id="307"/>
          </p14:sldIdLst>
        </p14:section>
        <p14:section name="Conclusion and Summary" id="{790CEF5B-569A-4C2F-BED5-750B08C0E5AD}">
          <p14:sldIdLst>
            <p14:sldId id="275"/>
          </p14:sldIdLst>
        </p14:section>
        <p14:section name="Appendix" id="{3F78B471-41DA-46F2-A8E4-97E471896AB3}">
          <p14:sldIdLst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ED6"/>
    <a:srgbClr val="00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4" autoAdjust="0"/>
    <p:restoredTop sz="82229" autoAdjust="0"/>
  </p:normalViewPr>
  <p:slideViewPr>
    <p:cSldViewPr>
      <p:cViewPr>
        <p:scale>
          <a:sx n="99" d="100"/>
          <a:sy n="99" d="100"/>
        </p:scale>
        <p:origin x="-912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14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34794-61EB-EA43-B4A5-BBEB60DCBF72}" type="datetime1">
              <a:rPr lang="en-GB" smtClean="0"/>
              <a:t>31/05/2011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226BF-1F13-42D3-80DC-373E7ADD1E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118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776B8C-F121-5F4E-889E-73C4E7777BC1}" type="datetime1">
              <a:rPr lang="en-GB" smtClean="0"/>
              <a:t>31/05/2011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93FD4-8F83-4EF7-AC3F-0DC0388986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CMS - only the SV is used w/o muon requirement.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282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consistent with the prompt J/psi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98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3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</a:t>
            </a:r>
            <a:r>
              <a:rPr lang="en-US" b="1" dirty="0" smtClean="0"/>
              <a:t>Engineering Excellence</a:t>
            </a:r>
            <a:endParaRPr lang="en-US" dirty="0" smtClean="0"/>
          </a:p>
        </p:txBody>
      </p:sp>
      <p:sp>
        <p:nvSpPr>
          <p:cNvPr id="43011" name="Rectangle 25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/>
              <a:t>Microsoft Confidential</a:t>
            </a:r>
          </a:p>
        </p:txBody>
      </p:sp>
      <p:sp>
        <p:nvSpPr>
          <p:cNvPr id="43012" name="Rectangle 2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FF76F4-FC11-42FE-9D94-04E3E6D16C06}" type="slidenum">
              <a:rPr lang="en-US" smtClean="0"/>
              <a:pPr/>
              <a:t>31</a:t>
            </a:fld>
            <a:endParaRPr lang="en-US" dirty="0" smtClean="0"/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450850"/>
            <a:ext cx="4572000" cy="3429000"/>
          </a:xfrm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7492" y="4130103"/>
            <a:ext cx="6261652" cy="4603230"/>
          </a:xfrm>
          <a:noFill/>
          <a:ln/>
        </p:spPr>
        <p:txBody>
          <a:bodyPr/>
          <a:lstStyle/>
          <a:p>
            <a:pPr>
              <a:buFontTx/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another option for an overview using transitions to advance through several slides. 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 smtClean="0">
                <a:solidFill>
                  <a:schemeClr val="tx1"/>
                </a:solidFill>
              </a:rPr>
              <a:t>Detector Acceptance:</a:t>
            </a:r>
            <a:r>
              <a:rPr lang="en-US" sz="1200" dirty="0" smtClean="0">
                <a:solidFill>
                  <a:schemeClr val="tx1"/>
                </a:solidFill>
              </a:rPr>
              <a:t> Probability for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muons to fall into the </a:t>
            </a:r>
            <a:r>
              <a:rPr lang="en-US" sz="1200" dirty="0" err="1" smtClean="0">
                <a:solidFill>
                  <a:schemeClr val="tx1"/>
                </a:solidFill>
              </a:rPr>
              <a:t>fiducial</a:t>
            </a:r>
            <a:r>
              <a:rPr lang="en-US" sz="1200" dirty="0" smtClean="0">
                <a:solidFill>
                  <a:schemeClr val="tx1"/>
                </a:solidFill>
              </a:rPr>
              <a:t> detector volume. Calculated using generator-level MC with muon </a:t>
            </a:r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200" dirty="0" smtClean="0">
                <a:solidFill>
                  <a:schemeClr val="tx1"/>
                </a:solidFill>
              </a:rPr>
              <a:t> and </a:t>
            </a:r>
            <a:r>
              <a:rPr lang="el-GR" sz="1200" dirty="0" smtClean="0">
                <a:solidFill>
                  <a:schemeClr val="tx1"/>
                </a:solidFill>
              </a:rPr>
              <a:t>η</a:t>
            </a:r>
            <a:r>
              <a:rPr lang="en-US" sz="1200" dirty="0" smtClean="0">
                <a:solidFill>
                  <a:schemeClr val="tx1"/>
                </a:solidFill>
              </a:rPr>
              <a:t> cuts to emulate detector geometry</a:t>
            </a:r>
            <a:br>
              <a:rPr lang="en-US" sz="1200" dirty="0" smtClean="0">
                <a:solidFill>
                  <a:schemeClr val="tx1"/>
                </a:solidFill>
              </a:rPr>
            </a:br>
            <a:r>
              <a:rPr lang="en-US" sz="1200" dirty="0" smtClean="0">
                <a:solidFill>
                  <a:schemeClr val="tx1"/>
                </a:solidFill>
              </a:rPr>
              <a:t>To model the spin-alignment dependence of the acceptance – calculated maps for 5 extreme spin-alignment scenarios for systematics</a:t>
            </a:r>
          </a:p>
          <a:p>
            <a:r>
              <a:rPr lang="en-US" sz="1200" b="1" dirty="0" smtClean="0">
                <a:solidFill>
                  <a:schemeClr val="tx1"/>
                </a:solidFill>
              </a:rPr>
              <a:t>Bin migration correction:</a:t>
            </a:r>
            <a:r>
              <a:rPr lang="en-US" sz="1200" dirty="0" smtClean="0">
                <a:solidFill>
                  <a:schemeClr val="tx1"/>
                </a:solidFill>
              </a:rPr>
              <a:t> Migration of the true value of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200" dirty="0" smtClean="0">
                <a:solidFill>
                  <a:schemeClr val="tx1"/>
                </a:solidFill>
              </a:rPr>
              <a:t> to a measured value which may not remain in a given analysis bin. </a:t>
            </a:r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200" dirty="0" smtClean="0">
                <a:solidFill>
                  <a:schemeClr val="tx1"/>
                </a:solidFill>
              </a:rPr>
              <a:t> distribution parameterized with and without detector resolution smearing. The ratio of the two in a given analysis bin used as a correction factor</a:t>
            </a:r>
            <a:endParaRPr lang="en-US" sz="1200" b="1" baseline="-25000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Inner Detector tracking efficiency: </a:t>
            </a:r>
            <a:r>
              <a:rPr lang="da-DK" sz="1200" dirty="0" smtClean="0">
                <a:solidFill>
                  <a:schemeClr val="tx1"/>
                </a:solidFill>
              </a:rPr>
              <a:t>99.0%±0.5% per </a:t>
            </a:r>
            <a:r>
              <a:rPr lang="da-DK" sz="1200" dirty="0" err="1" smtClean="0">
                <a:solidFill>
                  <a:schemeClr val="tx1"/>
                </a:solidFill>
              </a:rPr>
              <a:t>track</a:t>
            </a:r>
            <a:endParaRPr lang="en-US" sz="1200" b="1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b="1" dirty="0" smtClean="0">
                <a:solidFill>
                  <a:schemeClr val="tx1"/>
                </a:solidFill>
              </a:rPr>
              <a:t>Muon reconstruction efficiency:</a:t>
            </a:r>
            <a:r>
              <a:rPr lang="en-US" sz="1200" dirty="0" smtClean="0">
                <a:solidFill>
                  <a:schemeClr val="tx1"/>
                </a:solidFill>
              </a:rPr>
              <a:t> Data-driven efficiency map using Tag &amp; Probe method. Muons (tags) were paired with Inner Detector tracks (probes). Fitting invariant mass of pairs to acquire number of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tx1"/>
                </a:solidFill>
              </a:rPr>
              <a:t>Trigger efficiency: </a:t>
            </a:r>
            <a:r>
              <a:rPr lang="en-US" sz="1200" dirty="0" smtClean="0">
                <a:solidFill>
                  <a:schemeClr val="tx1"/>
                </a:solidFill>
              </a:rPr>
              <a:t>Using a hybrid data-driven and MC approach. MC-based efficiency maps used to model fine-structure of trigger features. Data-driven efficiencies used to scale MC-based efficiencies to data in wider regions</a:t>
            </a:r>
            <a:endParaRPr lang="en-US" sz="1200" b="1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endParaRPr lang="en-US" sz="1200" b="1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1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tx1"/>
                </a:solidFill>
              </a:rPr>
              <a:t>Inclusive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production cross-section as a function of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200" dirty="0" smtClean="0">
                <a:solidFill>
                  <a:schemeClr val="tx1"/>
                </a:solidFill>
              </a:rPr>
              <a:t> in four rapidity slices. Yellow regions represent uncertainty due to different spin-alignment scenarios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29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Production cross-section for prompt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as a function of J/</a:t>
            </a:r>
            <a:r>
              <a:rPr lang="el-GR" sz="1200" dirty="0" smtClean="0">
                <a:solidFill>
                  <a:schemeClr val="tx1"/>
                </a:solidFill>
              </a:rPr>
              <a:t>ψ</a:t>
            </a:r>
            <a:r>
              <a:rPr lang="en-US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1200" dirty="0" smtClean="0">
                <a:solidFill>
                  <a:schemeClr val="tx1"/>
                </a:solidFill>
              </a:rPr>
              <a:t> in four rapidity slices. Yellow regions represent uncertainty due to different spin-alignment scenarios. NLO, NNLO and phenomenological Color Evaporation predictions overlaid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3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CMS – only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ptrel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3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90800" y="2286000"/>
            <a:ext cx="6180224" cy="1470025"/>
          </a:xfrm>
        </p:spPr>
        <p:txBody>
          <a:bodyPr anchor="t"/>
          <a:lstStyle>
            <a:lvl1pPr algn="r">
              <a:defRPr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400" y="4038600"/>
            <a:ext cx="4772528" cy="9906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chemeClr val="tx1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1"/>
            <a:ext cx="3721618" cy="6858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58000" y="5105400"/>
            <a:ext cx="1828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61049" y="-3176815"/>
            <a:ext cx="2819400" cy="9173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0" y="3048000"/>
            <a:ext cx="4343400" cy="1362075"/>
          </a:xfrm>
        </p:spPr>
        <p:txBody>
          <a:bodyPr anchor="b" anchorCtr="0"/>
          <a:lstStyle>
            <a:lvl1pPr algn="l">
              <a:defRPr sz="4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1800" y="5334000"/>
            <a:ext cx="2133600" cy="9906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 smtClean="0"/>
              <a:t>Company Logo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69632"/>
            <a:ext cx="8077200" cy="1143000"/>
          </a:xfrm>
        </p:spPr>
        <p:txBody>
          <a:bodyPr anchor="ctr" anchorCtr="0"/>
          <a:lstStyle>
            <a:lvl1pPr algn="l">
              <a:defRPr lang="en-US" dirty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6413"/>
            <a:ext cx="8077200" cy="4297363"/>
          </a:xfrm>
        </p:spPr>
        <p:txBody>
          <a:bodyPr>
            <a:normAutofit/>
          </a:bodyPr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6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6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077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6002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528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6E5A2-EC83-451F-A719-9AC1370DD5C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-109183"/>
            <a:ext cx="818707" cy="70831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54" r:id="rId10"/>
    <p:sldLayoutId id="2147483655" r:id="rId11"/>
    <p:sldLayoutId id="2147483663" r:id="rId12"/>
  </p:sldLayoutIdLst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lang="en-US" sz="44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50.emf"/><Relationship Id="rId13" Type="http://schemas.openxmlformats.org/officeDocument/2006/relationships/oleObject" Target="../embeddings/oleObject12.bin"/><Relationship Id="rId14" Type="http://schemas.openxmlformats.org/officeDocument/2006/relationships/image" Target="../media/image51.emf"/><Relationship Id="rId15" Type="http://schemas.openxmlformats.org/officeDocument/2006/relationships/oleObject" Target="../embeddings/oleObject13.bin"/><Relationship Id="rId16" Type="http://schemas.openxmlformats.org/officeDocument/2006/relationships/image" Target="../media/image5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47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48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49.emf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41.emf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Relationship Id="rId19" Type="http://schemas.openxmlformats.org/officeDocument/2006/relationships/image" Target="../media/image6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4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16.bin"/><Relationship Id="rId8" Type="http://schemas.openxmlformats.org/officeDocument/2006/relationships/oleObject" Target="../embeddings/oleObject17.bin"/><Relationship Id="rId9" Type="http://schemas.openxmlformats.org/officeDocument/2006/relationships/image" Target="../media/image39.emf"/><Relationship Id="rId10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emf"/><Relationship Id="rId5" Type="http://schemas.openxmlformats.org/officeDocument/2006/relationships/image" Target="../media/image72.emf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image" Target="../media/image41.emf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19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21.bin"/><Relationship Id="rId8" Type="http://schemas.openxmlformats.org/officeDocument/2006/relationships/oleObject" Target="../embeddings/oleObject22.bin"/><Relationship Id="rId9" Type="http://schemas.openxmlformats.org/officeDocument/2006/relationships/image" Target="../media/image39.emf"/><Relationship Id="rId10" Type="http://schemas.openxmlformats.org/officeDocument/2006/relationships/oleObject" Target="../embeddings/oleObject2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tags" Target="../tags/tag4.xml"/><Relationship Id="rId3" Type="http://schemas.openxmlformats.org/officeDocument/2006/relationships/tags" Target="../tags/tag5.xml"/><Relationship Id="rId4" Type="http://schemas.openxmlformats.org/officeDocument/2006/relationships/tags" Target="../tags/tag6.xml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8.emf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emf"/><Relationship Id="rId20" Type="http://schemas.openxmlformats.org/officeDocument/2006/relationships/image" Target="../media/image97.png"/><Relationship Id="rId21" Type="http://schemas.openxmlformats.org/officeDocument/2006/relationships/image" Target="../media/image98.png"/><Relationship Id="rId22" Type="http://schemas.openxmlformats.org/officeDocument/2006/relationships/image" Target="../media/image99.png"/><Relationship Id="rId10" Type="http://schemas.openxmlformats.org/officeDocument/2006/relationships/oleObject" Target="../embeddings/oleObject28.bin"/><Relationship Id="rId11" Type="http://schemas.openxmlformats.org/officeDocument/2006/relationships/image" Target="../media/image37.emf"/><Relationship Id="rId12" Type="http://schemas.openxmlformats.org/officeDocument/2006/relationships/image" Target="../media/image41.emf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5" Type="http://schemas.openxmlformats.org/officeDocument/2006/relationships/image" Target="../media/image92.png"/><Relationship Id="rId16" Type="http://schemas.openxmlformats.org/officeDocument/2006/relationships/image" Target="../media/image93.png"/><Relationship Id="rId17" Type="http://schemas.openxmlformats.org/officeDocument/2006/relationships/image" Target="../media/image94.png"/><Relationship Id="rId18" Type="http://schemas.openxmlformats.org/officeDocument/2006/relationships/image" Target="../media/image95.png"/><Relationship Id="rId19" Type="http://schemas.openxmlformats.org/officeDocument/2006/relationships/image" Target="../media/image96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24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14.xml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1" Type="http://schemas.openxmlformats.org/officeDocument/2006/relationships/tags" Target="../tags/tag9.xml"/><Relationship Id="rId2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1" Type="http://schemas.openxmlformats.org/officeDocument/2006/relationships/tags" Target="../tags/tag12.xml"/><Relationship Id="rId2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emf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38.emf"/><Relationship Id="rId14" Type="http://schemas.openxmlformats.org/officeDocument/2006/relationships/image" Target="../media/image40.png"/><Relationship Id="rId15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6.emf"/><Relationship Id="rId7" Type="http://schemas.openxmlformats.org/officeDocument/2006/relationships/oleObject" Target="../embeddings/oleObject4.bin"/><Relationship Id="rId8" Type="http://schemas.openxmlformats.org/officeDocument/2006/relationships/oleObject" Target="../embeddings/oleObject5.bin"/><Relationship Id="rId9" Type="http://schemas.openxmlformats.org/officeDocument/2006/relationships/image" Target="../media/image39.emf"/><Relationship Id="rId10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90800" y="1447800"/>
            <a:ext cx="6180224" cy="1470025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Heavy Flavor at</a:t>
            </a:r>
            <a:br>
              <a:rPr lang="en-US" sz="6700" dirty="0" smtClean="0"/>
            </a:br>
            <a:r>
              <a:rPr lang="en-US" sz="6700" dirty="0" smtClean="0"/>
              <a:t>ATLAS &amp; CMS</a:t>
            </a:r>
            <a:br>
              <a:rPr lang="en-US" sz="6700" dirty="0" smtClean="0"/>
            </a:br>
            <a:r>
              <a:rPr lang="en-US" dirty="0" smtClean="0"/>
              <a:t>23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Rencontres</a:t>
            </a:r>
            <a:r>
              <a:rPr lang="en-US" dirty="0" smtClean="0"/>
              <a:t> de Blois</a:t>
            </a:r>
            <a:br>
              <a:rPr lang="en-US" dirty="0" smtClean="0"/>
            </a:br>
            <a:r>
              <a:rPr lang="en-US" dirty="0" smtClean="0"/>
              <a:t>29/5-2/6/2011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4114800" y="4953000"/>
            <a:ext cx="4772528" cy="9906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>
                <a:latin typeface="+mn-lt"/>
              </a:rPr>
              <a:t>Erez Etzion</a:t>
            </a:r>
          </a:p>
          <a:p>
            <a:r>
              <a:rPr lang="en-US" sz="2400" dirty="0" smtClean="0">
                <a:latin typeface="+mn-lt"/>
              </a:rPr>
              <a:t>Tel-Aviv </a:t>
            </a:r>
            <a:r>
              <a:rPr lang="en-US" sz="2400" dirty="0" smtClean="0">
                <a:latin typeface="+mn-lt"/>
              </a:rPr>
              <a:t>University</a:t>
            </a:r>
          </a:p>
          <a:p>
            <a:r>
              <a:rPr lang="en-US" sz="2400" dirty="0" smtClean="0">
                <a:latin typeface="+mn-lt"/>
              </a:rPr>
              <a:t>For the ATLAS &amp; </a:t>
            </a:r>
            <a:r>
              <a:rPr lang="en-US" sz="2400" smtClean="0">
                <a:latin typeface="+mn-lt"/>
              </a:rPr>
              <a:t>CMS Collaborations</a:t>
            </a:r>
            <a:endParaRPr lang="en-US" sz="24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320" y="0"/>
            <a:ext cx="1007679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694" y="-4766"/>
            <a:ext cx="917577" cy="13763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Non-prompt J/</a:t>
            </a:r>
            <a:r>
              <a:rPr lang="en-US" b="1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/>
              <a:t>fraction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915" y="27317830"/>
            <a:ext cx="9307234" cy="1117178"/>
          </a:xfrm>
          <a:prstGeom prst="rect">
            <a:avLst/>
          </a:prstGeom>
          <a:ln w="31750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1" y="1295400"/>
            <a:ext cx="3440225" cy="2469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741" y="1295400"/>
            <a:ext cx="3440225" cy="2469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741" y="3581400"/>
            <a:ext cx="3440225" cy="2469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41" y="3581400"/>
            <a:ext cx="3440225" cy="2469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800" y="1752600"/>
            <a:ext cx="230061" cy="2300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1800" y="1447800"/>
            <a:ext cx="265649" cy="265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1800" y="1981200"/>
            <a:ext cx="266055" cy="2660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10400" y="1371600"/>
            <a:ext cx="767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</a:p>
          <a:p>
            <a:r>
              <a:rPr lang="en-US" dirty="0" smtClean="0"/>
              <a:t>ATLAS</a:t>
            </a:r>
          </a:p>
          <a:p>
            <a:r>
              <a:rPr lang="en-US" dirty="0" smtClean="0"/>
              <a:t>CDF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6740" y="2743200"/>
            <a:ext cx="23228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No strong y dependence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Strong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dependence (10%-65%</a:t>
            </a:r>
            <a:r>
              <a:rPr lang="en-US" dirty="0"/>
              <a:t>p</a:t>
            </a:r>
            <a:r>
              <a:rPr lang="en-US" baseline="-25000" dirty="0"/>
              <a:t>T </a:t>
            </a:r>
            <a:r>
              <a:rPr lang="en-US" dirty="0" smtClean="0"/>
              <a:t> from &lt;10 to 70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CMS and ATLAS agree with CDF and extend the </a:t>
            </a:r>
            <a:r>
              <a:rPr lang="en-US" dirty="0" err="1" smtClean="0"/>
              <a:t>pT</a:t>
            </a:r>
            <a:r>
              <a:rPr lang="en-US" dirty="0" smtClean="0"/>
              <a:t> coverage-&gt; no dependence on production energy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0727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J/</a:t>
            </a:r>
            <a:r>
              <a:rPr lang="en-US" b="1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/>
              <a:t>cross-section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070" y="304800"/>
            <a:ext cx="2628518" cy="2448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1893354"/>
            <a:ext cx="1115846" cy="472656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838200" y="1600200"/>
            <a:ext cx="5541010" cy="3139321"/>
            <a:chOff x="914400" y="1524000"/>
            <a:chExt cx="5541010" cy="3139321"/>
          </a:xfrm>
        </p:grpSpPr>
        <p:graphicFrame>
          <p:nvGraphicFramePr>
            <p:cNvPr id="64" name="Object 6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354593"/>
                </p:ext>
              </p:extLst>
            </p:nvPr>
          </p:nvGraphicFramePr>
          <p:xfrm>
            <a:off x="2057400" y="4267200"/>
            <a:ext cx="3582670" cy="346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0" name="Equation" r:id="rId5" imgW="2755900" imgH="266700" progId="Equation.3">
                    <p:embed/>
                  </p:oleObj>
                </mc:Choice>
                <mc:Fallback>
                  <p:oleObj name="Equation" r:id="rId5" imgW="27559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057400" y="4267200"/>
                          <a:ext cx="3582670" cy="3467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6" name="Object 6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51382155"/>
                </p:ext>
              </p:extLst>
            </p:nvPr>
          </p:nvGraphicFramePr>
          <p:xfrm>
            <a:off x="1981200" y="2590800"/>
            <a:ext cx="3566160" cy="346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1" name="Equation" r:id="rId7" imgW="2743200" imgH="266700" progId="Equation.3">
                    <p:embed/>
                  </p:oleObj>
                </mc:Choice>
                <mc:Fallback>
                  <p:oleObj name="Equation" r:id="rId7" imgW="27432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81200" y="2590800"/>
                          <a:ext cx="3566160" cy="3467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" name="Object 6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668652"/>
                </p:ext>
              </p:extLst>
            </p:nvPr>
          </p:nvGraphicFramePr>
          <p:xfrm>
            <a:off x="2057400" y="3657600"/>
            <a:ext cx="3879850" cy="610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2" name="Equation" r:id="rId9" imgW="2984500" imgH="469900" progId="Equation.3">
                    <p:embed/>
                  </p:oleObj>
                </mc:Choice>
                <mc:Fallback>
                  <p:oleObj name="Equation" r:id="rId9" imgW="2984500" imgH="4699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057400" y="3657600"/>
                          <a:ext cx="3879850" cy="6108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3961539"/>
                </p:ext>
              </p:extLst>
            </p:nvPr>
          </p:nvGraphicFramePr>
          <p:xfrm>
            <a:off x="1981200" y="2057400"/>
            <a:ext cx="4474210" cy="3467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3" name="Equation" r:id="rId11" imgW="3441700" imgH="266700" progId="Equation.3">
                    <p:embed/>
                  </p:oleObj>
                </mc:Choice>
                <mc:Fallback>
                  <p:oleObj name="Equation" r:id="rId11" imgW="3441700" imgH="266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981200" y="2057400"/>
                          <a:ext cx="4474210" cy="3467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2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10748643"/>
                </p:ext>
              </p:extLst>
            </p:nvPr>
          </p:nvGraphicFramePr>
          <p:xfrm>
            <a:off x="2743200" y="1524000"/>
            <a:ext cx="241046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4" name="Equation" r:id="rId13" imgW="1854200" imgH="254000" progId="Equation.3">
                    <p:embed/>
                  </p:oleObj>
                </mc:Choice>
                <mc:Fallback>
                  <p:oleObj name="Equation" r:id="rId13" imgW="18542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743200" y="1524000"/>
                          <a:ext cx="241046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" name="TextBox 69"/>
            <p:cNvSpPr txBox="1"/>
            <p:nvPr/>
          </p:nvSpPr>
          <p:spPr>
            <a:xfrm>
              <a:off x="914400" y="1524000"/>
              <a:ext cx="1727118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Non-prompt J/</a:t>
              </a:r>
              <a:r>
                <a:rPr lang="en-US" dirty="0" smtClean="0">
                  <a:latin typeface="Symbol" charset="2"/>
                  <a:cs typeface="Symbol" charset="2"/>
                </a:rPr>
                <a:t>y</a:t>
              </a:r>
            </a:p>
            <a:p>
              <a:endParaRPr lang="en-US" dirty="0">
                <a:latin typeface="Symbol" charset="2"/>
                <a:cs typeface="Symbol" charset="2"/>
              </a:endParaRPr>
            </a:p>
            <a:p>
              <a:r>
                <a:rPr lang="en-US" dirty="0" smtClean="0"/>
                <a:t>  CMS</a:t>
              </a:r>
            </a:p>
            <a:p>
              <a:endParaRPr lang="en-US" dirty="0"/>
            </a:p>
            <a:p>
              <a:r>
                <a:rPr lang="en-US" dirty="0" smtClean="0"/>
                <a:t>  ATLAS</a:t>
              </a:r>
            </a:p>
            <a:p>
              <a:endParaRPr lang="en-US" dirty="0"/>
            </a:p>
            <a:p>
              <a:r>
                <a:rPr lang="en-US" dirty="0" smtClean="0"/>
                <a:t>Prompt </a:t>
              </a:r>
              <a:r>
                <a:rPr lang="en-US" dirty="0"/>
                <a:t>J/</a:t>
              </a:r>
              <a:r>
                <a:rPr lang="en-US" dirty="0">
                  <a:latin typeface="Symbol" charset="2"/>
                  <a:cs typeface="Symbol" charset="2"/>
                </a:rPr>
                <a:t>y</a:t>
              </a:r>
              <a:r>
                <a:rPr lang="en-US" dirty="0" smtClean="0"/>
                <a:t> </a:t>
              </a:r>
            </a:p>
            <a:p>
              <a:endParaRPr lang="en-US" dirty="0"/>
            </a:p>
            <a:p>
              <a:r>
                <a:rPr lang="en-US" dirty="0" smtClean="0"/>
                <a:t>  CMS</a:t>
              </a:r>
            </a:p>
            <a:p>
              <a:endParaRPr lang="en-US" dirty="0"/>
            </a:p>
            <a:p>
              <a:r>
                <a:rPr lang="en-US" dirty="0" smtClean="0"/>
                <a:t>  ATLAS</a:t>
              </a:r>
              <a:endParaRPr lang="en-US" dirty="0"/>
            </a:p>
          </p:txBody>
        </p:sp>
        <p:graphicFrame>
          <p:nvGraphicFramePr>
            <p:cNvPr id="74" name="Object 7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63048700"/>
                </p:ext>
              </p:extLst>
            </p:nvPr>
          </p:nvGraphicFramePr>
          <p:xfrm>
            <a:off x="2286000" y="3200400"/>
            <a:ext cx="2162810" cy="330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565" name="Equation" r:id="rId15" imgW="1663700" imgH="254000" progId="Equation.3">
                    <p:embed/>
                  </p:oleObj>
                </mc:Choice>
                <mc:Fallback>
                  <p:oleObj name="Equation" r:id="rId15" imgW="1663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286000" y="3200400"/>
                          <a:ext cx="2162810" cy="330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6" name="TextBox 75"/>
          <p:cNvSpPr txBox="1"/>
          <p:nvPr/>
        </p:nvSpPr>
        <p:spPr>
          <a:xfrm>
            <a:off x="1066800" y="48768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Good agreement between CMS, ATLAS and </a:t>
            </a:r>
            <a:r>
              <a:rPr lang="en-US" dirty="0" err="1" smtClean="0"/>
              <a:t>LHCb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Polarization is a main source of systematics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 sources are primary vertex estimation, lifetime resolution, tracking,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06218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Non-prompt J/</a:t>
            </a:r>
            <a:r>
              <a:rPr lang="en-US" b="1" dirty="0" smtClean="0">
                <a:latin typeface="Symbol" charset="2"/>
                <a:cs typeface="Symbol" charset="2"/>
              </a:rPr>
              <a:t>y </a:t>
            </a:r>
            <a:r>
              <a:rPr lang="en-US" dirty="0" err="1" smtClean="0"/>
              <a:t>vs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43755" y="18644574"/>
            <a:ext cx="11211093" cy="2908333"/>
            <a:chOff x="3422118" y="5341401"/>
            <a:chExt cx="4665851" cy="1223284"/>
          </a:xfrm>
        </p:grpSpPr>
        <p:sp>
          <p:nvSpPr>
            <p:cNvPr id="17" name="Rectangle 16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481043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0" name="Equation" r:id="rId3" imgW="740520" imgH="447840" progId="Equation.3">
                    <p:embed/>
                  </p:oleObj>
                </mc:Choice>
                <mc:Fallback>
                  <p:oleObj name="Equation" r:id="rId3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3603849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1" name="Equation" r:id="rId5" imgW="118800" imgH="127800" progId="Equation.3">
                    <p:embed/>
                  </p:oleObj>
                </mc:Choice>
                <mc:Fallback>
                  <p:oleObj name="Equation" r:id="rId5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8196155" y="18796974"/>
            <a:ext cx="11211093" cy="2908333"/>
            <a:chOff x="3422118" y="5341401"/>
            <a:chExt cx="4665851" cy="1223284"/>
          </a:xfrm>
        </p:grpSpPr>
        <p:sp>
          <p:nvSpPr>
            <p:cNvPr id="24" name="Rectangle 23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44025799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2" name="Equation" r:id="rId7" imgW="740520" imgH="447840" progId="Equation.3">
                    <p:embed/>
                  </p:oleObj>
                </mc:Choice>
                <mc:Fallback>
                  <p:oleObj name="Equation" r:id="rId7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88538360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83" name="Equation" r:id="rId8" imgW="118800" imgH="127800" progId="Equation.3">
                    <p:embed/>
                  </p:oleObj>
                </mc:Choice>
                <mc:Fallback>
                  <p:oleObj name="Equation" r:id="rId8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15823903" y="18434827"/>
            <a:ext cx="2958351" cy="3113124"/>
            <a:chOff x="2807610" y="7125673"/>
            <a:chExt cx="1373367" cy="1488801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9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976303" y="18587227"/>
            <a:ext cx="2958351" cy="3113124"/>
            <a:chOff x="2807610" y="7125673"/>
            <a:chExt cx="1373367" cy="1488801"/>
          </a:xfrm>
          <a:effectLst/>
        </p:grpSpPr>
        <p:sp>
          <p:nvSpPr>
            <p:cNvPr id="46" name="Oval 45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46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pic>
        <p:nvPicPr>
          <p:cNvPr id="62" name="Picture 61" descr="cartoo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06" y="23409700"/>
            <a:ext cx="5652003" cy="3937028"/>
          </a:xfrm>
          <a:prstGeom prst="rect">
            <a:avLst/>
          </a:prstGeom>
        </p:spPr>
      </p:pic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449248"/>
              </p:ext>
            </p:extLst>
          </p:nvPr>
        </p:nvGraphicFramePr>
        <p:xfrm>
          <a:off x="11768138" y="20304124"/>
          <a:ext cx="1824038" cy="111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4" name="Equation" r:id="rId10" imgW="749300" imgH="457200" progId="Equation.3">
                  <p:embed/>
                </p:oleObj>
              </mc:Choice>
              <mc:Fallback>
                <p:oleObj name="Equation" r:id="rId10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8138" y="20304124"/>
                        <a:ext cx="1824038" cy="1111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Picture 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2915" y="27317830"/>
            <a:ext cx="9307234" cy="1117178"/>
          </a:xfrm>
          <a:prstGeom prst="rect">
            <a:avLst/>
          </a:prstGeom>
          <a:ln w="3175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/>
          <a:srcRect l="302" t="-996" r="1"/>
          <a:stretch/>
        </p:blipFill>
        <p:spPr>
          <a:xfrm>
            <a:off x="1912470" y="1195294"/>
            <a:ext cx="2467173" cy="2424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7200" y="1219200"/>
            <a:ext cx="2474410" cy="23421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9590" y="1219200"/>
            <a:ext cx="2474410" cy="234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3657600"/>
            <a:ext cx="2294108" cy="16466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86000" y="3657600"/>
            <a:ext cx="2293483" cy="1646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00" y="3657600"/>
            <a:ext cx="2293483" cy="1646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50517" y="3657600"/>
            <a:ext cx="2293483" cy="16461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66800" y="1828800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1066800" y="3200400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5715000"/>
            <a:ext cx="504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general, theory in good agreement with the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6706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Prompt J/</a:t>
            </a:r>
            <a:r>
              <a:rPr lang="en-US" b="1" dirty="0" smtClean="0">
                <a:latin typeface="Symbol" charset="2"/>
                <a:cs typeface="Symbol" charset="2"/>
              </a:rPr>
              <a:t>y </a:t>
            </a:r>
            <a:r>
              <a:rPr lang="en-US" dirty="0" err="1" smtClean="0"/>
              <a:t>vs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38200" y="1828800"/>
            <a:ext cx="611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62000" y="3276600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5486400"/>
            <a:ext cx="72416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shows reasonable agreement with data in shape and normalization,</a:t>
            </a:r>
          </a:p>
          <a:p>
            <a:r>
              <a:rPr lang="en-US" dirty="0" smtClean="0"/>
              <a:t>Great progress since last year.</a:t>
            </a:r>
          </a:p>
          <a:p>
            <a:r>
              <a:rPr lang="en-US" dirty="0" smtClean="0"/>
              <a:t>Color Evaporation model is getting closer but underestimates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19200"/>
            <a:ext cx="2474410" cy="2342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219200"/>
            <a:ext cx="2474410" cy="2342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590" y="1219200"/>
            <a:ext cx="2474410" cy="234184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33800"/>
            <a:ext cx="2293483" cy="16461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3733800"/>
            <a:ext cx="2293483" cy="16461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3733800"/>
            <a:ext cx="2293483" cy="16461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517" y="3733800"/>
            <a:ext cx="2293483" cy="164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7570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U</a:t>
            </a:r>
            <a:r>
              <a:rPr lang="en-US" dirty="0"/>
              <a:t>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5791200" cy="13716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CMS</a:t>
            </a:r>
            <a:r>
              <a:rPr lang="en-US" sz="2400" b="1" dirty="0" smtClean="0"/>
              <a:t>:</a:t>
            </a:r>
            <a:r>
              <a:rPr lang="en-US" sz="2400" dirty="0" smtClean="0"/>
              <a:t>  </a:t>
            </a:r>
            <a:r>
              <a:rPr lang="en-US" sz="1600" dirty="0"/>
              <a:t>arXiv:</a:t>
            </a:r>
            <a:r>
              <a:rPr lang="en-US" sz="1600" dirty="0" smtClean="0"/>
              <a:t>1012.5545  [</a:t>
            </a:r>
            <a:r>
              <a:rPr lang="en-US" sz="1600" dirty="0" err="1"/>
              <a:t>hep</a:t>
            </a:r>
            <a:r>
              <a:rPr lang="en-US" sz="1600" dirty="0"/>
              <a:t>-ex</a:t>
            </a:r>
            <a:r>
              <a:rPr lang="en-US" sz="1600" dirty="0" smtClean="0"/>
              <a:t>]</a:t>
            </a:r>
            <a:r>
              <a:rPr lang="en-US" sz="1600" i="1" dirty="0" smtClean="0"/>
              <a:t>, submitted to PRD</a:t>
            </a:r>
            <a:endParaRPr lang="en-US" sz="1600" i="1" u="sng" dirty="0" smtClean="0"/>
          </a:p>
          <a:p>
            <a:r>
              <a:rPr lang="en-US" sz="1800" dirty="0" smtClean="0"/>
              <a:t>Reconstructed in di-muons</a:t>
            </a:r>
          </a:p>
          <a:p>
            <a:r>
              <a:rPr lang="en-US" sz="1800" dirty="0" smtClean="0"/>
              <a:t>Resolution of ~70 MeV in |</a:t>
            </a:r>
            <a:r>
              <a:rPr lang="en-US" sz="1800" dirty="0" smtClean="0">
                <a:latin typeface="Symbol" charset="2"/>
                <a:cs typeface="Symbol" charset="2"/>
              </a:rPr>
              <a:t>h</a:t>
            </a:r>
            <a:r>
              <a:rPr lang="en-US" sz="1800" dirty="0" smtClean="0"/>
              <a:t>|&lt;1</a:t>
            </a:r>
          </a:p>
          <a:p>
            <a:r>
              <a:rPr lang="en-US" sz="1800" dirty="0" smtClean="0"/>
              <a:t>Extract yield simultaneously with ML  in </a:t>
            </a:r>
            <a:r>
              <a:rPr lang="en-US" sz="1800" dirty="0" err="1" smtClean="0"/>
              <a:t>p</a:t>
            </a:r>
            <a:r>
              <a:rPr lang="en-US" sz="1800" baseline="-25000" dirty="0" err="1" smtClean="0"/>
              <a:t>T</a:t>
            </a:r>
            <a:r>
              <a:rPr lang="en-US" sz="1800" dirty="0" smtClean="0"/>
              <a:t> &amp; y intervals.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261" y="0"/>
            <a:ext cx="3067519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838200"/>
            <a:ext cx="1229717" cy="533400"/>
          </a:xfrm>
          <a:prstGeom prst="rect">
            <a:avLst/>
          </a:prstGeom>
          <a:solidFill>
            <a:schemeClr val="bg1">
              <a:alpha val="37000"/>
            </a:schemeClr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19400"/>
            <a:ext cx="7198614" cy="85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982156"/>
            <a:ext cx="2286000" cy="2137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3962400"/>
            <a:ext cx="4478888" cy="21402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47800" y="6019800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Y(ns) diff. cross-section       Y(1s) diff. cross-section        Y(ns) cross-section ratios</a:t>
            </a:r>
            <a:endParaRPr lang="en-US" sz="1400" dirty="0"/>
          </a:p>
          <a:p>
            <a:r>
              <a:rPr lang="en-US" dirty="0" smtClean="0"/>
              <a:t>               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4038600"/>
            <a:ext cx="1295400" cy="193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1400" dirty="0"/>
              <a:t>Agrees with Tevatron measurements. 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Y(3s) Y(2S) increase with </a:t>
            </a:r>
            <a:r>
              <a:rPr lang="en-US" sz="1400" dirty="0" err="1"/>
              <a:t>p</a:t>
            </a:r>
            <a:r>
              <a:rPr lang="en-US" sz="1400" baseline="-25000" dirty="0" err="1"/>
              <a:t>T</a:t>
            </a:r>
            <a:r>
              <a:rPr lang="en-US" sz="1400" dirty="0"/>
              <a:t>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8162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4495800" cy="1066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Additional states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43755" y="18644574"/>
            <a:ext cx="11211093" cy="2908333"/>
            <a:chOff x="3422118" y="5341401"/>
            <a:chExt cx="4665851" cy="1223284"/>
          </a:xfrm>
        </p:grpSpPr>
        <p:sp>
          <p:nvSpPr>
            <p:cNvPr id="17" name="Rectangle 16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3112321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7" name="Equation" r:id="rId3" imgW="740520" imgH="447840" progId="Equation.3">
                    <p:embed/>
                  </p:oleObj>
                </mc:Choice>
                <mc:Fallback>
                  <p:oleObj name="Equation" r:id="rId3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4332121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8" name="Equation" r:id="rId5" imgW="118800" imgH="127800" progId="Equation.3">
                    <p:embed/>
                  </p:oleObj>
                </mc:Choice>
                <mc:Fallback>
                  <p:oleObj name="Equation" r:id="rId5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8196155" y="18796974"/>
            <a:ext cx="11211093" cy="2908333"/>
            <a:chOff x="3422118" y="5341401"/>
            <a:chExt cx="4665851" cy="1223284"/>
          </a:xfrm>
        </p:grpSpPr>
        <p:sp>
          <p:nvSpPr>
            <p:cNvPr id="24" name="Rectangle 23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2505792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39" name="Equation" r:id="rId7" imgW="740520" imgH="447840" progId="Equation.3">
                    <p:embed/>
                  </p:oleObj>
                </mc:Choice>
                <mc:Fallback>
                  <p:oleObj name="Equation" r:id="rId7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3679021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40" name="Equation" r:id="rId8" imgW="118800" imgH="127800" progId="Equation.3">
                    <p:embed/>
                  </p:oleObj>
                </mc:Choice>
                <mc:Fallback>
                  <p:oleObj name="Equation" r:id="rId8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15823903" y="18434827"/>
            <a:ext cx="2958351" cy="3113124"/>
            <a:chOff x="2807610" y="7125673"/>
            <a:chExt cx="1373367" cy="1488801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9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976303" y="18587227"/>
            <a:ext cx="2958351" cy="3113124"/>
            <a:chOff x="2807610" y="7125673"/>
            <a:chExt cx="1373367" cy="1488801"/>
          </a:xfrm>
          <a:effectLst/>
        </p:grpSpPr>
        <p:sp>
          <p:nvSpPr>
            <p:cNvPr id="46" name="Oval 45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46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pic>
        <p:nvPicPr>
          <p:cNvPr id="62" name="Picture 61" descr="cartoo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06" y="23409700"/>
            <a:ext cx="5652003" cy="3937028"/>
          </a:xfrm>
          <a:prstGeom prst="rect">
            <a:avLst/>
          </a:prstGeom>
        </p:spPr>
      </p:pic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856838"/>
              </p:ext>
            </p:extLst>
          </p:nvPr>
        </p:nvGraphicFramePr>
        <p:xfrm>
          <a:off x="11768138" y="20304124"/>
          <a:ext cx="1824038" cy="111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1" name="Equation" r:id="rId10" imgW="749300" imgH="457200" progId="Equation.3">
                  <p:embed/>
                </p:oleObj>
              </mc:Choice>
              <mc:Fallback>
                <p:oleObj name="Equation" r:id="rId10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8138" y="20304124"/>
                        <a:ext cx="1824038" cy="1111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Picture 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2915" y="27317830"/>
            <a:ext cx="9307234" cy="1117178"/>
          </a:xfrm>
          <a:prstGeom prst="rect">
            <a:avLst/>
          </a:prstGeom>
          <a:ln w="31750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52600" y="16002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 has recently presented first measurement of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X(3872)/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’ [cross section x Br]</a:t>
            </a:r>
          </a:p>
          <a:p>
            <a:r>
              <a:rPr lang="en-US" b="1" dirty="0" smtClean="0"/>
              <a:t>R=0.087+/-0.017+/-0.009 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9200" y="1371600"/>
            <a:ext cx="3429000" cy="300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4400" y="48006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Separation of </a:t>
            </a:r>
            <a:r>
              <a:rPr lang="en-US" dirty="0" smtClean="0">
                <a:latin typeface="Symbol" charset="2"/>
                <a:cs typeface="Symbol" charset="2"/>
              </a:rPr>
              <a:t>c</a:t>
            </a:r>
            <a:r>
              <a:rPr lang="en-US" baseline="-25000" dirty="0" smtClean="0"/>
              <a:t>c1</a:t>
            </a:r>
            <a:r>
              <a:rPr lang="en-US" dirty="0" smtClean="0"/>
              <a:t>/</a:t>
            </a:r>
            <a:r>
              <a:rPr lang="en-US" dirty="0">
                <a:latin typeface="Symbol" charset="2"/>
                <a:cs typeface="Symbol" charset="2"/>
              </a:rPr>
              <a:t>c</a:t>
            </a:r>
            <a:r>
              <a:rPr lang="en-US" baseline="-25000" dirty="0" smtClean="0"/>
              <a:t>c2</a:t>
            </a:r>
            <a:r>
              <a:rPr lang="en-US" dirty="0" smtClean="0"/>
              <a:t> states using the J/</a:t>
            </a:r>
            <a:r>
              <a:rPr lang="en-US" dirty="0" err="1" smtClean="0">
                <a:latin typeface="Symbol" charset="2"/>
                <a:cs typeface="Symbol" charset="2"/>
              </a:rPr>
              <a:t>y+g</a:t>
            </a:r>
            <a:r>
              <a:rPr lang="en-US" dirty="0" smtClean="0">
                <a:latin typeface="Symbol" charset="2"/>
                <a:cs typeface="Symbol" charset="2"/>
              </a:rPr>
              <a:t>    </a:t>
            </a:r>
            <a:r>
              <a:rPr lang="en-US" dirty="0" smtClean="0"/>
              <a:t>(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-&gt;</a:t>
            </a:r>
            <a:r>
              <a:rPr lang="en-US" dirty="0" err="1" smtClean="0"/>
              <a:t>ee</a:t>
            </a:r>
            <a:r>
              <a:rPr lang="en-US" dirty="0" smtClean="0"/>
              <a:t>) final state, via novel tracker-based method for low energy conversions reconstruction</a:t>
            </a:r>
            <a:endParaRPr lang="en-US" dirty="0"/>
          </a:p>
        </p:txBody>
      </p:sp>
      <p:pic>
        <p:nvPicPr>
          <p:cNvPr id="65" name="Picture 2" descr="\\Vboxsvr\documenti\Dottorato\Presentazioni\2011_04_19_Vienna\ChicInvariantMass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38200" y="2895600"/>
            <a:ext cx="3556000" cy="35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494352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19400" y="381000"/>
            <a:ext cx="5257800" cy="40842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 smtClean="0"/>
              <a:t>b jets</a:t>
            </a:r>
            <a:endParaRPr lang="en-US" sz="7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63332" y="-6858000"/>
            <a:ext cx="7765662" cy="16476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-316180" y="3775286"/>
            <a:ext cx="2895600" cy="339048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447800"/>
            <a:ext cx="5562600" cy="491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0654">
            <a:off x="2687744" y="5298876"/>
            <a:ext cx="2017652" cy="1461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3142">
            <a:off x="943888" y="2732378"/>
            <a:ext cx="2514600" cy="17814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dentifying b’s as jets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447800"/>
            <a:ext cx="4191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Search for b decay vertex: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Secondary vertex tagging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Calculate the mass of </a:t>
            </a:r>
            <a:r>
              <a:rPr lang="en-US" dirty="0" err="1" smtClean="0"/>
              <a:t>assoc</a:t>
            </a:r>
            <a:r>
              <a:rPr lang="en-US" dirty="0" smtClean="0"/>
              <a:t> tracks</a:t>
            </a:r>
          </a:p>
          <a:p>
            <a:pPr marL="800100" lvl="1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marL="800100" lvl="1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marL="800100" lvl="1" indent="-342900">
              <a:buAutoNum type="arabicPeriod"/>
            </a:pPr>
            <a:endParaRPr lang="en-US" dirty="0"/>
          </a:p>
          <a:p>
            <a:pPr marL="800100" lvl="1" indent="-342900">
              <a:buAutoNum type="arabicPeriod"/>
            </a:pPr>
            <a:endParaRPr lang="en-US" dirty="0" smtClean="0"/>
          </a:p>
          <a:p>
            <a:pPr marL="800100" lvl="1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err="1" smtClean="0"/>
              <a:t>Semiletonic</a:t>
            </a:r>
            <a:r>
              <a:rPr lang="en-US" dirty="0" smtClean="0"/>
              <a:t> decays</a:t>
            </a:r>
          </a:p>
          <a:p>
            <a:pPr marL="800100" lvl="1" indent="-342900">
              <a:buAutoNum type="arabicPeriod"/>
            </a:pPr>
            <a:r>
              <a:rPr lang="en-US" dirty="0" smtClean="0"/>
              <a:t>B-&gt;</a:t>
            </a:r>
            <a:r>
              <a:rPr lang="en-US" dirty="0" err="1" smtClean="0">
                <a:latin typeface="Symbol" charset="2"/>
                <a:cs typeface="Symbol" charset="2"/>
              </a:rPr>
              <a:t>mn</a:t>
            </a:r>
            <a:r>
              <a:rPr lang="en-US" dirty="0" err="1" smtClean="0"/>
              <a:t>X</a:t>
            </a:r>
            <a:endParaRPr lang="en-US" dirty="0" smtClean="0"/>
          </a:p>
          <a:p>
            <a:pPr marL="800100" lvl="1" indent="-342900">
              <a:buAutoNum type="arabicPeriod"/>
            </a:pPr>
            <a:r>
              <a:rPr lang="en-US" dirty="0" smtClean="0"/>
              <a:t>Look at the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of the muon </a:t>
            </a:r>
            <a:r>
              <a:rPr lang="en-US" dirty="0" err="1" smtClean="0"/>
              <a:t>wrt</a:t>
            </a:r>
            <a:r>
              <a:rPr lang="en-US" dirty="0" smtClean="0"/>
              <a:t> jet axis</a:t>
            </a:r>
          </a:p>
          <a:p>
            <a:pPr marL="800100" lvl="1" indent="-342900">
              <a:buAutoNum type="arabicPeriod"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047" y="1524000"/>
            <a:ext cx="1311744" cy="16696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4191000"/>
            <a:ext cx="2608854" cy="22469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00600" y="1981200"/>
            <a:ext cx="3352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aseline="-25000" dirty="0"/>
          </a:p>
          <a:p>
            <a:r>
              <a:rPr lang="en-US" dirty="0" smtClean="0"/>
              <a:t>2.  Discriminate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from b by the distance from the jet axis (larger than </a:t>
            </a:r>
            <a:r>
              <a:rPr lang="en-US" dirty="0" err="1" smtClean="0"/>
              <a:t>udsc</a:t>
            </a:r>
            <a:r>
              <a:rPr lang="en-US" dirty="0" smtClean="0"/>
              <a:t>).    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</a:t>
            </a:r>
            <a:r>
              <a:rPr lang="en-US" dirty="0" err="1" smtClean="0"/>
              <a:t>rel</a:t>
            </a:r>
            <a:r>
              <a:rPr lang="en-US" dirty="0" smtClean="0"/>
              <a:t> template from MC (data) for b and c (</a:t>
            </a:r>
            <a:r>
              <a:rPr lang="en-US" dirty="0" err="1" smtClean="0"/>
              <a:t>udsg</a:t>
            </a:r>
            <a:r>
              <a:rPr lang="en-US" dirty="0" smtClean="0"/>
              <a:t>) with signal validated in  b-enriched data. </a:t>
            </a:r>
            <a:r>
              <a:rPr lang="en-US" dirty="0"/>
              <a:t> </a:t>
            </a:r>
            <a:r>
              <a:rPr lang="en-US" dirty="0" smtClean="0"/>
              <a:t>    Background template combined in the fit</a:t>
            </a:r>
          </a:p>
          <a:p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102" y="5257800"/>
            <a:ext cx="1133443" cy="4572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648200" y="1295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</a:p>
          <a:p>
            <a:r>
              <a:rPr lang="en-US" dirty="0"/>
              <a:t> </a:t>
            </a:r>
            <a:r>
              <a:rPr lang="en-US" dirty="0" smtClean="0"/>
              <a:t>1. Secondary vertex tagging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32944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Inclusive beauty cross section (CMS)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219200"/>
            <a:ext cx="275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CMS</a:t>
            </a:r>
            <a:r>
              <a:rPr lang="en-US" dirty="0" smtClean="0"/>
              <a:t>: JHEP 1103 (2011) 090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24200" y="1295400"/>
            <a:ext cx="5257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           </a:t>
            </a:r>
            <a:r>
              <a:rPr lang="en-US" sz="1300" dirty="0" smtClean="0"/>
              <a:t> </a:t>
            </a:r>
            <a:r>
              <a:rPr lang="el-GR" sz="1300" dirty="0" smtClean="0"/>
              <a:t>σ</a:t>
            </a:r>
            <a:r>
              <a:rPr lang="el-GR" sz="1300" dirty="0"/>
              <a:t>(pp →b X→μ X) = (</a:t>
            </a:r>
            <a:r>
              <a:rPr lang="el-GR" sz="1300" b="1" dirty="0">
                <a:solidFill>
                  <a:srgbClr val="FF0000"/>
                </a:solidFill>
              </a:rPr>
              <a:t>1.32 ± 0.01(stat.) ± 0.30(syst.) ± 0.15 (lumi.) ) </a:t>
            </a:r>
            <a:r>
              <a:rPr lang="el-GR" sz="1300" b="1" dirty="0" smtClean="0">
                <a:solidFill>
                  <a:srgbClr val="FF0000"/>
                </a:solidFill>
              </a:rPr>
              <a:t>μb</a:t>
            </a:r>
            <a:endParaRPr lang="el-GR" sz="1300" dirty="0"/>
          </a:p>
          <a:p>
            <a:endParaRPr lang="en-US" sz="1300" dirty="0" smtClean="0"/>
          </a:p>
          <a:p>
            <a:r>
              <a:rPr lang="el-GR" sz="1300" dirty="0" smtClean="0"/>
              <a:t>σ</a:t>
            </a:r>
            <a:r>
              <a:rPr lang="el-GR" sz="1300" baseline="-25000" dirty="0" smtClean="0"/>
              <a:t>MC</a:t>
            </a:r>
            <a:r>
              <a:rPr lang="el-GR" sz="1300" baseline="-25000" dirty="0"/>
              <a:t>@NLO</a:t>
            </a:r>
            <a:r>
              <a:rPr lang="el-GR" sz="1300" dirty="0"/>
              <a:t> = (0.95</a:t>
            </a:r>
            <a:r>
              <a:rPr lang="el-GR" sz="1300" baseline="-25000" dirty="0"/>
              <a:t>-0.21</a:t>
            </a:r>
            <a:r>
              <a:rPr lang="el-GR" sz="1300" baseline="30000" dirty="0"/>
              <a:t>+0.42 </a:t>
            </a:r>
            <a:r>
              <a:rPr lang="el-GR" sz="1300" dirty="0"/>
              <a:t>(scale) ± 0.09(m</a:t>
            </a:r>
            <a:r>
              <a:rPr lang="el-GR" sz="1300" baseline="-25000" dirty="0"/>
              <a:t>b</a:t>
            </a:r>
            <a:r>
              <a:rPr lang="el-GR" sz="1300" dirty="0"/>
              <a:t>) ±  0.05(pdf) ) μb;     </a:t>
            </a:r>
            <a:r>
              <a:rPr lang="el-GR" sz="1300" dirty="0" smtClean="0"/>
              <a:t>σ</a:t>
            </a:r>
            <a:r>
              <a:rPr lang="el-GR" sz="1300" baseline="-25000" dirty="0" smtClean="0"/>
              <a:t>PYTHIA</a:t>
            </a:r>
            <a:r>
              <a:rPr lang="el-GR" sz="1300" dirty="0" smtClean="0"/>
              <a:t> </a:t>
            </a:r>
            <a:r>
              <a:rPr lang="el-GR" sz="1300" dirty="0"/>
              <a:t>= 1.9 </a:t>
            </a:r>
            <a:r>
              <a:rPr lang="el-GR" sz="1300" dirty="0" smtClean="0"/>
              <a:t>μb</a:t>
            </a:r>
            <a:endParaRPr lang="el-GR" sz="1300" dirty="0"/>
          </a:p>
          <a:p>
            <a:endParaRPr lang="en-US" sz="1300" dirty="0" smtClean="0"/>
          </a:p>
          <a:p>
            <a:r>
              <a:rPr lang="en-US" sz="1300" dirty="0" smtClean="0"/>
              <a:t>uncertainty </a:t>
            </a:r>
            <a:r>
              <a:rPr lang="en-US" sz="1300" dirty="0"/>
              <a:t>dominated by signal and background </a:t>
            </a:r>
            <a:r>
              <a:rPr lang="en-US" sz="1300" dirty="0" err="1"/>
              <a:t>p</a:t>
            </a:r>
            <a:r>
              <a:rPr lang="en-US" sz="1300" baseline="-25000" dirty="0" err="1"/>
              <a:t>T</a:t>
            </a:r>
            <a:r>
              <a:rPr lang="en-US" sz="1300" dirty="0"/>
              <a:t> </a:t>
            </a:r>
            <a:r>
              <a:rPr lang="en-US" sz="1300" dirty="0" err="1"/>
              <a:t>rel</a:t>
            </a:r>
            <a:r>
              <a:rPr lang="en-US" sz="1300" dirty="0"/>
              <a:t> shapes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" r="2"/>
          <a:stretch/>
        </p:blipFill>
        <p:spPr>
          <a:xfrm>
            <a:off x="762000" y="2667000"/>
            <a:ext cx="4186238" cy="353695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590800"/>
            <a:ext cx="3888684" cy="35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1877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Inclusive b-jet cross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5103673"/>
            <a:ext cx="3581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Pythia</a:t>
            </a:r>
            <a:r>
              <a:rPr lang="en-US" b="1" dirty="0" smtClean="0">
                <a:solidFill>
                  <a:srgbClr val="FF0000"/>
                </a:solidFill>
              </a:rPr>
              <a:t> (LL) </a:t>
            </a:r>
            <a:r>
              <a:rPr lang="en-US" dirty="0" smtClean="0"/>
              <a:t>too high (x2)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POWHEG (NLO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 fine in absolute</a:t>
            </a:r>
          </a:p>
          <a:p>
            <a:r>
              <a:rPr lang="en-US" dirty="0"/>
              <a:t>Both MC </a:t>
            </a:r>
            <a:r>
              <a:rPr lang="en-US" dirty="0" smtClean="0"/>
              <a:t>shapes are </a:t>
            </a:r>
            <a:r>
              <a:rPr lang="en-US" dirty="0"/>
              <a:t>slightly steeper than data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241" y="1447800"/>
            <a:ext cx="4609292" cy="4141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524000"/>
            <a:ext cx="3906315" cy="34929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6800" y="5257800"/>
            <a:ext cx="4038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D0D0D"/>
                </a:solidFill>
              </a:rPr>
              <a:t>Systematics:</a:t>
            </a:r>
          </a:p>
          <a:p>
            <a:r>
              <a:rPr lang="en-US" dirty="0" smtClean="0">
                <a:solidFill>
                  <a:srgbClr val="0D0D0D"/>
                </a:solidFill>
              </a:rPr>
              <a:t>Jet energy scale, </a:t>
            </a:r>
          </a:p>
          <a:p>
            <a:r>
              <a:rPr lang="en-US" dirty="0" smtClean="0">
                <a:solidFill>
                  <a:srgbClr val="0D0D0D"/>
                </a:solidFill>
              </a:rPr>
              <a:t>b-tag efficiency </a:t>
            </a:r>
          </a:p>
          <a:p>
            <a:r>
              <a:rPr lang="en-US" dirty="0">
                <a:solidFill>
                  <a:srgbClr val="0D0D0D"/>
                </a:solidFill>
              </a:rPr>
              <a:t>b</a:t>
            </a:r>
            <a:r>
              <a:rPr lang="en-US" dirty="0" smtClean="0">
                <a:solidFill>
                  <a:srgbClr val="0D0D0D"/>
                </a:solidFill>
              </a:rPr>
              <a:t> </a:t>
            </a:r>
            <a:r>
              <a:rPr lang="en-US" dirty="0" err="1" smtClean="0">
                <a:solidFill>
                  <a:srgbClr val="0D0D0D"/>
                </a:solidFill>
              </a:rPr>
              <a:t>mis</a:t>
            </a:r>
            <a:r>
              <a:rPr lang="en-US" dirty="0" smtClean="0">
                <a:solidFill>
                  <a:srgbClr val="0D0D0D"/>
                </a:solidFill>
              </a:rPr>
              <a:t>-tag</a:t>
            </a:r>
          </a:p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0" y="1143000"/>
            <a:ext cx="693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ATLAS-CONF-2011-056,                                             </a:t>
            </a:r>
            <a:r>
              <a:rPr lang="en-US" dirty="0"/>
              <a:t>CMS-PAS-BPH-10-</a:t>
            </a:r>
            <a:r>
              <a:rPr lang="en-US" dirty="0" smtClean="0"/>
              <a:t>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6084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 dirty="0" smtClean="0"/>
              <a:t>Early Heavy Flavor studies @ LHC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762000" y="1600200"/>
            <a:ext cx="5943600" cy="4648200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 smtClean="0"/>
              <a:t>Sizable samples available from early data.</a:t>
            </a:r>
          </a:p>
          <a:p>
            <a:r>
              <a:rPr lang="en-US" sz="3600" dirty="0" smtClean="0"/>
              <a:t>b </a:t>
            </a:r>
            <a:r>
              <a:rPr lang="en-US" sz="3600" dirty="0"/>
              <a:t>quark </a:t>
            </a:r>
          </a:p>
          <a:p>
            <a:pPr lvl="1"/>
            <a:r>
              <a:rPr lang="en-US" sz="2900" dirty="0"/>
              <a:t>A key ingredient for signals and background to various </a:t>
            </a:r>
            <a:r>
              <a:rPr lang="en-US" sz="2900" dirty="0" smtClean="0"/>
              <a:t>analyses.</a:t>
            </a:r>
          </a:p>
          <a:p>
            <a:r>
              <a:rPr lang="en-US" sz="3600" dirty="0" smtClean="0"/>
              <a:t>Quarkonia, a calibration test bed</a:t>
            </a:r>
          </a:p>
          <a:p>
            <a:pPr lvl="1"/>
            <a:r>
              <a:rPr lang="en-US" sz="2900" dirty="0" smtClean="0"/>
              <a:t>Align/calibrate/monitor trigger &amp; detector. </a:t>
            </a:r>
            <a:endParaRPr lang="en-US" sz="2900" dirty="0"/>
          </a:p>
          <a:p>
            <a:r>
              <a:rPr lang="en-US" sz="3600" dirty="0" smtClean="0"/>
              <a:t>HF Production: tests of </a:t>
            </a:r>
            <a:r>
              <a:rPr lang="en-US" sz="3600" dirty="0" err="1" smtClean="0"/>
              <a:t>perturbative</a:t>
            </a:r>
            <a:r>
              <a:rPr lang="en-US" sz="3600" dirty="0" smtClean="0"/>
              <a:t> QCD</a:t>
            </a:r>
          </a:p>
          <a:p>
            <a:r>
              <a:rPr lang="en-US" sz="3600" dirty="0" err="1" smtClean="0"/>
              <a:t>Hadronization</a:t>
            </a:r>
            <a:r>
              <a:rPr lang="en-US" sz="3600" dirty="0" smtClean="0"/>
              <a:t>: Fragmentation functions, in cc or bb states (low relative velocity of the bound state), test NRQCD approaches.</a:t>
            </a:r>
          </a:p>
          <a:p>
            <a:pPr lvl="1"/>
            <a:r>
              <a:rPr lang="en-US" sz="2900" dirty="0" smtClean="0"/>
              <a:t>Precision measurement, search for deviation from the theoretical predictions.</a:t>
            </a:r>
          </a:p>
          <a:p>
            <a:r>
              <a:rPr lang="en-US" sz="3600" dirty="0" smtClean="0"/>
              <a:t>New Physics</a:t>
            </a:r>
            <a:endParaRPr lang="en-US" sz="3600" dirty="0"/>
          </a:p>
          <a:p>
            <a:pPr lvl="1"/>
            <a:r>
              <a:rPr lang="en-US" sz="2900" dirty="0" smtClean="0"/>
              <a:t>Decay: Search for indirect hints of NP in rare weak decays, </a:t>
            </a:r>
            <a:r>
              <a:rPr lang="en-US" sz="2900" dirty="0" err="1" smtClean="0"/>
              <a:t>e.g</a:t>
            </a:r>
            <a:r>
              <a:rPr lang="en-US" sz="2900" dirty="0" smtClean="0"/>
              <a:t>: Non-SM CP violation in</a:t>
            </a:r>
          </a:p>
          <a:p>
            <a:pPr lvl="1"/>
            <a:r>
              <a:rPr lang="en-US" sz="2900" dirty="0" err="1" smtClean="0"/>
              <a:t>Prob</a:t>
            </a:r>
            <a:r>
              <a:rPr lang="en-US" sz="2900" dirty="0" smtClean="0"/>
              <a:t> MSSM and other 2HD models and direct BSM searches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482025"/>
              </p:ext>
            </p:extLst>
          </p:nvPr>
        </p:nvGraphicFramePr>
        <p:xfrm>
          <a:off x="3886200" y="5181600"/>
          <a:ext cx="136711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7" imgW="774700" imgH="215900" progId="Equation.3">
                  <p:embed/>
                </p:oleObj>
              </mc:Choice>
              <mc:Fallback>
                <p:oleObj name="Equation" r:id="rId7" imgW="774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6200" y="5181600"/>
                        <a:ext cx="1367118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3200" y="5410200"/>
            <a:ext cx="2438400" cy="1079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500" y="4343400"/>
            <a:ext cx="2603500" cy="990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86600" y="2971800"/>
            <a:ext cx="1485900" cy="1003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3200" y="1143000"/>
            <a:ext cx="2247900" cy="17653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Inclusive b-jet /jets cross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442" y="1524000"/>
            <a:ext cx="4465558" cy="40792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47800"/>
            <a:ext cx="3997785" cy="3856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5029200"/>
            <a:ext cx="525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jets 3.5-5% of all jets</a:t>
            </a:r>
          </a:p>
          <a:p>
            <a:r>
              <a:rPr lang="en-US" dirty="0" smtClean="0"/>
              <a:t>                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Pythia</a:t>
            </a:r>
            <a:r>
              <a:rPr lang="en-US" b="1" dirty="0" smtClean="0">
                <a:solidFill>
                  <a:srgbClr val="FF0000"/>
                </a:solidFill>
              </a:rPr>
              <a:t> (LL) </a:t>
            </a:r>
            <a:r>
              <a:rPr lang="en-US" dirty="0" smtClean="0"/>
              <a:t>fine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POWHEG (NLO) </a:t>
            </a:r>
            <a:r>
              <a:rPr lang="en-US" dirty="0" smtClean="0"/>
              <a:t>systematically low,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                              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1143000"/>
            <a:ext cx="6933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ATLAS-CONF-2011-056,                                             </a:t>
            </a:r>
            <a:r>
              <a:rPr lang="en-US" dirty="0"/>
              <a:t>CMS-PAS-BPH-10-</a:t>
            </a:r>
            <a:r>
              <a:rPr lang="en-US" dirty="0" smtClean="0"/>
              <a:t>009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44988" y="5486401"/>
            <a:ext cx="352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 MC@NLO </a:t>
            </a:r>
            <a:r>
              <a:rPr lang="en-US" dirty="0"/>
              <a:t>too low at low |y| </a:t>
            </a:r>
          </a:p>
          <a:p>
            <a:r>
              <a:rPr lang="en-US" dirty="0"/>
              <a:t>                                                                                                      </a:t>
            </a:r>
            <a:r>
              <a:rPr lang="en-US" dirty="0" smtClean="0"/>
              <a:t>  too </a:t>
            </a:r>
            <a:r>
              <a:rPr lang="en-US" dirty="0"/>
              <a:t>high at high |y|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2704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BB correlation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61" t="10134" r="952" b="2529"/>
          <a:stretch/>
        </p:blipFill>
        <p:spPr>
          <a:xfrm>
            <a:off x="762000" y="1143000"/>
            <a:ext cx="8013161" cy="516955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58200" y="6172200"/>
            <a:ext cx="2286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9800" y="533400"/>
            <a:ext cx="2757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CMS</a:t>
            </a:r>
            <a:r>
              <a:rPr lang="en-US" dirty="0" smtClean="0"/>
              <a:t>: JHEP 1103 (2011) 136</a:t>
            </a:r>
          </a:p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43000" y="609600"/>
            <a:ext cx="2286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55352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087940"/>
            <a:ext cx="5206554" cy="38556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 smtClean="0"/>
              <a:t>Open Charm</a:t>
            </a:r>
            <a:endParaRPr lang="en-US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43755" y="18644574"/>
            <a:ext cx="11211093" cy="2908333"/>
            <a:chOff x="3422118" y="5341401"/>
            <a:chExt cx="4665851" cy="1223284"/>
          </a:xfrm>
        </p:grpSpPr>
        <p:sp>
          <p:nvSpPr>
            <p:cNvPr id="17" name="Rectangle 16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4569874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8" name="Equation" r:id="rId3" imgW="740520" imgH="447840" progId="Equation.3">
                    <p:embed/>
                  </p:oleObj>
                </mc:Choice>
                <mc:Fallback>
                  <p:oleObj name="Equation" r:id="rId3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0500976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9" name="Equation" r:id="rId5" imgW="118800" imgH="127800" progId="Equation.3">
                    <p:embed/>
                  </p:oleObj>
                </mc:Choice>
                <mc:Fallback>
                  <p:oleObj name="Equation" r:id="rId5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8196155" y="18796974"/>
            <a:ext cx="11211093" cy="2908333"/>
            <a:chOff x="3422118" y="5341401"/>
            <a:chExt cx="4665851" cy="1223284"/>
          </a:xfrm>
        </p:grpSpPr>
        <p:sp>
          <p:nvSpPr>
            <p:cNvPr id="24" name="Rectangle 23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2846723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10" name="Equation" r:id="rId7" imgW="740520" imgH="447840" progId="Equation.3">
                    <p:embed/>
                  </p:oleObj>
                </mc:Choice>
                <mc:Fallback>
                  <p:oleObj name="Equation" r:id="rId7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1313948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11" name="Equation" r:id="rId8" imgW="118800" imgH="127800" progId="Equation.3">
                    <p:embed/>
                  </p:oleObj>
                </mc:Choice>
                <mc:Fallback>
                  <p:oleObj name="Equation" r:id="rId8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15823903" y="18434827"/>
            <a:ext cx="2958351" cy="3113124"/>
            <a:chOff x="2807610" y="7125673"/>
            <a:chExt cx="1373367" cy="1488801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9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976303" y="18587227"/>
            <a:ext cx="2958351" cy="3113124"/>
            <a:chOff x="2807610" y="7125673"/>
            <a:chExt cx="1373367" cy="1488801"/>
          </a:xfrm>
          <a:effectLst/>
        </p:grpSpPr>
        <p:sp>
          <p:nvSpPr>
            <p:cNvPr id="46" name="Oval 45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46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pic>
        <p:nvPicPr>
          <p:cNvPr id="62" name="Picture 61" descr="cartoo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06" y="23409700"/>
            <a:ext cx="5652003" cy="3937028"/>
          </a:xfrm>
          <a:prstGeom prst="rect">
            <a:avLst/>
          </a:prstGeom>
        </p:spPr>
      </p:pic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313115"/>
              </p:ext>
            </p:extLst>
          </p:nvPr>
        </p:nvGraphicFramePr>
        <p:xfrm>
          <a:off x="11768138" y="20304124"/>
          <a:ext cx="1824038" cy="111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2" name="Equation" r:id="rId10" imgW="749300" imgH="457200" progId="Equation.3">
                  <p:embed/>
                </p:oleObj>
              </mc:Choice>
              <mc:Fallback>
                <p:oleObj name="Equation" r:id="rId10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8138" y="20304124"/>
                        <a:ext cx="1824038" cy="1111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4" name="Picture 8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2915" y="27317830"/>
            <a:ext cx="9307234" cy="1117178"/>
          </a:xfrm>
          <a:prstGeom prst="rect">
            <a:avLst/>
          </a:prstGeom>
          <a:ln w="3175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85800" y="1143000"/>
            <a:ext cx="739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ATLAS-CONF-NOTE-2-11-017</a:t>
            </a:r>
          </a:p>
          <a:p>
            <a:r>
              <a:rPr lang="en-US" dirty="0" smtClean="0"/>
              <a:t>At the early runs when collected collisions with Minimum Bias trigger 1.1 /</a:t>
            </a:r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400" y="1905000"/>
            <a:ext cx="3240965" cy="2194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3000" y="1905000"/>
            <a:ext cx="3240965" cy="2194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95600" y="4038600"/>
            <a:ext cx="3460394" cy="23410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71800" y="2362200"/>
            <a:ext cx="686879" cy="39313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29000" y="2590800"/>
            <a:ext cx="2058498" cy="42154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5200" y="2286000"/>
            <a:ext cx="686879" cy="39313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4200" y="2667000"/>
            <a:ext cx="2515159" cy="42154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1600" y="4876800"/>
            <a:ext cx="915574" cy="39313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4600" y="4724400"/>
            <a:ext cx="2515159" cy="42154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15200" y="5334000"/>
            <a:ext cx="2058498" cy="421546"/>
          </a:xfrm>
          <a:prstGeom prst="rect">
            <a:avLst/>
          </a:prstGeom>
        </p:spPr>
      </p:pic>
      <p:cxnSp>
        <p:nvCxnSpPr>
          <p:cNvPr id="76" name="Straight Connector 75"/>
          <p:cNvCxnSpPr/>
          <p:nvPr/>
        </p:nvCxnSpPr>
        <p:spPr>
          <a:xfrm>
            <a:off x="7391400" y="5105400"/>
            <a:ext cx="0" cy="45720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8077200" cy="1143000"/>
          </a:xfrm>
        </p:spPr>
        <p:txBody>
          <a:bodyPr/>
          <a:lstStyle/>
          <a:p>
            <a:r>
              <a:rPr lang="en-US" dirty="0"/>
              <a:t>OPEN Charm in D and D* mesons</a:t>
            </a:r>
          </a:p>
        </p:txBody>
      </p:sp>
    </p:spTree>
    <p:extLst>
      <p:ext uri="{BB962C8B-B14F-4D97-AF65-F5344CB8AC3E}">
        <p14:creationId xmlns:p14="http://schemas.microsoft.com/office/powerpoint/2010/main" val="261763236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Charm in D and D* mesons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95" t="12677" r="1558" b="1372"/>
          <a:stretch/>
        </p:blipFill>
        <p:spPr>
          <a:xfrm>
            <a:off x="785323" y="1295399"/>
            <a:ext cx="7903358" cy="473746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7403" y="5963884"/>
            <a:ext cx="2133600" cy="365125"/>
          </a:xfrm>
        </p:spPr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8203" y="5963884"/>
            <a:ext cx="2895600" cy="365125"/>
          </a:xfrm>
        </p:spPr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81003" y="5963884"/>
            <a:ext cx="2133600" cy="365125"/>
          </a:xfrm>
        </p:spPr>
        <p:txBody>
          <a:bodyPr/>
          <a:lstStyle/>
          <a:p>
            <a:fld id="{33D6E5A2-EC83-451F-A719-9AC1370DD5C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947203" y="1283934"/>
            <a:ext cx="2362200" cy="457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81800" y="1371600"/>
            <a:ext cx="2362200" cy="4801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MC is lower than the data</a:t>
            </a:r>
          </a:p>
          <a:p>
            <a:endParaRPr lang="en-US" dirty="0"/>
          </a:p>
          <a:p>
            <a:r>
              <a:rPr lang="en-US" dirty="0" smtClean="0"/>
              <a:t>No distinction between</a:t>
            </a:r>
          </a:p>
          <a:p>
            <a:r>
              <a:rPr lang="en-US" dirty="0" smtClean="0"/>
              <a:t>Prompt D’s </a:t>
            </a:r>
          </a:p>
          <a:p>
            <a:r>
              <a:rPr lang="en-US" dirty="0" smtClean="0"/>
              <a:t>and</a:t>
            </a:r>
          </a:p>
          <a:p>
            <a:r>
              <a:rPr lang="en-US" dirty="0" smtClean="0"/>
              <a:t>D’s from B’s</a:t>
            </a:r>
          </a:p>
          <a:p>
            <a:endParaRPr lang="en-US" dirty="0"/>
          </a:p>
          <a:p>
            <a:r>
              <a:rPr lang="en-US" dirty="0" smtClean="0"/>
              <a:t>From the J/</a:t>
            </a:r>
            <a:r>
              <a:rPr lang="en-US" dirty="0" smtClean="0">
                <a:latin typeface="Symbol" charset="2"/>
                <a:cs typeface="Symbol" charset="2"/>
              </a:rPr>
              <a:t>y </a:t>
            </a:r>
            <a:r>
              <a:rPr lang="en-US" dirty="0" smtClean="0"/>
              <a:t>we learned that the B’s are OK=&gt; it is probably low charm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6757203" y="1360134"/>
            <a:ext cx="22098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81200" y="16002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D*</a:t>
            </a:r>
            <a:r>
              <a:rPr lang="en-US" b="1" baseline="30000" dirty="0" smtClean="0"/>
              <a:t>±</a:t>
            </a:r>
            <a:endParaRPr lang="en-US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486400" y="1600200"/>
            <a:ext cx="609600" cy="381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</a:t>
            </a:r>
            <a:r>
              <a:rPr lang="en-US" b="1" baseline="30000" dirty="0" smtClean="0"/>
              <a:t>±</a:t>
            </a:r>
            <a:endParaRPr lang="en-US" b="1" baseline="30000" dirty="0"/>
          </a:p>
        </p:txBody>
      </p:sp>
    </p:spTree>
    <p:extLst>
      <p:ext uri="{BB962C8B-B14F-4D97-AF65-F5344CB8AC3E}">
        <p14:creationId xmlns:p14="http://schemas.microsoft.com/office/powerpoint/2010/main" val="563465342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22935" y="2381379"/>
            <a:ext cx="3711465" cy="2800221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sz="7200" dirty="0" smtClean="0"/>
              <a:t>Exclusive</a:t>
            </a:r>
          </a:p>
          <a:p>
            <a:r>
              <a:rPr lang="en-US" sz="7200" dirty="0" smtClean="0"/>
              <a:t>  Beauty Production</a:t>
            </a:r>
            <a:endParaRPr lang="en-US" sz="7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Exclusive b meson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219199"/>
            <a:ext cx="5334000" cy="43573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219200"/>
            <a:ext cx="2743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High bb cross section </a:t>
            </a:r>
            <a:r>
              <a:rPr lang="en-US" b="1" dirty="0" smtClean="0"/>
              <a:t>allows measurements </a:t>
            </a:r>
            <a:r>
              <a:rPr lang="en-US" b="1" dirty="0"/>
              <a:t>with early </a:t>
            </a:r>
            <a:r>
              <a:rPr lang="en-US" b="1" dirty="0" smtClean="0"/>
              <a:t>LHC data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Based on </a:t>
            </a:r>
            <a:r>
              <a:rPr lang="en-US" dirty="0"/>
              <a:t>J/</a:t>
            </a:r>
            <a:r>
              <a:rPr lang="en-US" dirty="0" err="1">
                <a:latin typeface="Symbol" charset="2"/>
                <a:cs typeface="Symbol" charset="2"/>
              </a:rPr>
              <a:t>y</a:t>
            </a:r>
            <a:r>
              <a:rPr lang="en-US" dirty="0" err="1"/>
              <a:t>→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baseline="30000" dirty="0" err="1" smtClean="0"/>
              <a:t>+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 </a:t>
            </a:r>
            <a:endParaRPr lang="en-US" dirty="0"/>
          </a:p>
          <a:p>
            <a:r>
              <a:rPr lang="en-US" dirty="0"/>
              <a:t>Triggering </a:t>
            </a:r>
            <a:r>
              <a:rPr lang="en-US" dirty="0" smtClean="0"/>
              <a:t>on J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</a:t>
            </a:r>
            <a:r>
              <a:rPr lang="en-US" dirty="0"/>
              <a:t>di-</a:t>
            </a:r>
            <a:r>
              <a:rPr lang="en-US" dirty="0" smtClean="0"/>
              <a:t>muon</a:t>
            </a:r>
          </a:p>
          <a:p>
            <a:endParaRPr lang="en-US" dirty="0"/>
          </a:p>
          <a:p>
            <a:r>
              <a:rPr lang="en-US" dirty="0"/>
              <a:t>Combined fit to the B meson mass and lifetime to reject the background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B</a:t>
            </a:r>
            <a:r>
              <a:rPr lang="en-US" baseline="-25000" dirty="0" err="1"/>
              <a:t>s</a:t>
            </a:r>
            <a:r>
              <a:rPr lang="en-US" dirty="0"/>
              <a:t> results obtained over the 	whole 2010 statistics (39.6 pb</a:t>
            </a:r>
            <a:r>
              <a:rPr lang="en-US" baseline="30000" dirty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2438400"/>
            <a:ext cx="1452830" cy="285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352800"/>
            <a:ext cx="1452830" cy="285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4267200"/>
            <a:ext cx="1452830" cy="28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790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200"/>
            <a:ext cx="7721048" cy="5762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2667000" cy="9495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B</a:t>
            </a:r>
            <a:r>
              <a:rPr lang="en-US" baseline="30000" dirty="0" smtClean="0"/>
              <a:t>+</a:t>
            </a:r>
            <a:r>
              <a:rPr lang="en-US" dirty="0" smtClean="0"/>
              <a:t>-&gt;J/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baseline="30000" dirty="0" smtClean="0"/>
              <a:t>+</a:t>
            </a:r>
            <a:endParaRPr lang="en-US" baseline="3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0241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57200"/>
            <a:ext cx="7620000" cy="5599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2438400" cy="94956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B</a:t>
            </a:r>
            <a:r>
              <a:rPr lang="en-US" baseline="30000" dirty="0" smtClean="0"/>
              <a:t>0</a:t>
            </a:r>
            <a:r>
              <a:rPr lang="en-US" dirty="0" smtClean="0"/>
              <a:t>-&gt;J/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K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143000"/>
            <a:ext cx="3810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CMS</a:t>
            </a:r>
            <a:r>
              <a:rPr lang="en-US" sz="1050" dirty="0" smtClean="0"/>
              <a:t>: </a:t>
            </a:r>
            <a:r>
              <a:rPr lang="en-US" sz="1400" dirty="0"/>
              <a:t>arXiv:1104.2892 [</a:t>
            </a:r>
            <a:r>
              <a:rPr lang="en-US" sz="1400" dirty="0" err="1"/>
              <a:t>hep</a:t>
            </a:r>
            <a:r>
              <a:rPr lang="en-US" sz="1400" dirty="0"/>
              <a:t>-ex</a:t>
            </a:r>
            <a:r>
              <a:rPr lang="en-US" sz="1400" dirty="0" smtClean="0"/>
              <a:t>], accepted by PRL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170241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7938782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69632"/>
            <a:ext cx="2743200" cy="102576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s</a:t>
            </a:r>
            <a:r>
              <a:rPr lang="en-US" dirty="0" smtClean="0"/>
              <a:t>-&gt;J/</a:t>
            </a:r>
            <a:r>
              <a:rPr lang="en-US" dirty="0" smtClean="0">
                <a:latin typeface="Symbol" charset="2"/>
                <a:cs typeface="Symbol" charset="2"/>
              </a:rPr>
              <a:t>y f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02411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86200"/>
            <a:ext cx="2705100" cy="2356055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4307753" cy="258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1738" y="152400"/>
            <a:ext cx="4072262" cy="30285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41248" y="152400"/>
            <a:ext cx="5178552" cy="1143000"/>
          </a:xfrm>
        </p:spPr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066800"/>
            <a:ext cx="4724400" cy="2971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Precise </a:t>
            </a:r>
            <a:r>
              <a:rPr lang="en-US" sz="2000" dirty="0" err="1" smtClean="0"/>
              <a:t>vertexing</a:t>
            </a:r>
            <a:r>
              <a:rPr lang="en-US" sz="2000" dirty="0" smtClean="0"/>
              <a:t>  and tracking</a:t>
            </a:r>
          </a:p>
          <a:p>
            <a:r>
              <a:rPr lang="en-US" sz="2000" dirty="0" smtClean="0"/>
              <a:t>Robust muon triggering and tracking </a:t>
            </a:r>
          </a:p>
          <a:p>
            <a:r>
              <a:rPr lang="en-US" sz="2000" dirty="0" smtClean="0"/>
              <a:t>Minimal (</a:t>
            </a:r>
            <a:r>
              <a:rPr lang="en-US" sz="2000" dirty="0" err="1" smtClean="0"/>
              <a:t>dE</a:t>
            </a:r>
            <a:r>
              <a:rPr lang="en-US" sz="2000" dirty="0" smtClean="0"/>
              <a:t>/dx) k/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 separation</a:t>
            </a:r>
          </a:p>
          <a:p>
            <a:r>
              <a:rPr lang="en-US" sz="2000" b="1" dirty="0"/>
              <a:t>Tracking</a:t>
            </a:r>
            <a:r>
              <a:rPr lang="en-US" sz="2000" b="1" dirty="0" smtClean="0"/>
              <a:t>:</a:t>
            </a:r>
            <a:r>
              <a:rPr lang="en-US" sz="2000" dirty="0" smtClean="0"/>
              <a:t>     </a:t>
            </a:r>
            <a:r>
              <a:rPr lang="en-US" sz="2000" dirty="0">
                <a:latin typeface="Symbol" charset="2"/>
                <a:cs typeface="Symbol" charset="2"/>
              </a:rPr>
              <a:t>s </a:t>
            </a:r>
            <a:r>
              <a:rPr lang="en-US" sz="2000" dirty="0" smtClean="0"/>
              <a:t>(</a:t>
            </a:r>
            <a:r>
              <a:rPr lang="en-US" sz="2000" dirty="0"/>
              <a:t>d</a:t>
            </a:r>
            <a:r>
              <a:rPr lang="en-US" sz="2000" baseline="-25000" dirty="0"/>
              <a:t>0</a:t>
            </a:r>
            <a:r>
              <a:rPr lang="en-US" sz="2000" dirty="0"/>
              <a:t>) ~</a:t>
            </a:r>
            <a:r>
              <a:rPr lang="en-US" sz="2000" dirty="0" smtClean="0"/>
              <a:t>15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m</a:t>
            </a:r>
          </a:p>
          <a:p>
            <a:pPr>
              <a:buFont typeface="Symbol" charset="0"/>
              <a:buChar char=" "/>
            </a:pPr>
            <a:r>
              <a:rPr lang="en-US" sz="2000" dirty="0" smtClean="0">
                <a:latin typeface="Symbol" charset="2"/>
                <a:cs typeface="Symbol" charset="2"/>
              </a:rPr>
              <a:t>         s</a:t>
            </a:r>
            <a:r>
              <a:rPr lang="en-US" sz="2000" dirty="0"/>
              <a:t>/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/>
              <a:t>~</a:t>
            </a:r>
            <a:r>
              <a:rPr lang="en-US" sz="2000" dirty="0" smtClean="0"/>
              <a:t>1.5x10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p</a:t>
            </a:r>
            <a:r>
              <a:rPr lang="en-US" sz="2000" baseline="-25000" dirty="0" smtClean="0"/>
              <a:t>T</a:t>
            </a:r>
            <a:r>
              <a:rPr lang="en-US" sz="2000" dirty="0" smtClean="0"/>
              <a:t>-3.5x10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p</a:t>
            </a:r>
            <a:r>
              <a:rPr lang="en-US" sz="2000" baseline="-25000" dirty="0" smtClean="0"/>
              <a:t>T</a:t>
            </a:r>
            <a:r>
              <a:rPr lang="en-US" sz="2000" dirty="0"/>
              <a:t> </a:t>
            </a:r>
            <a:r>
              <a:rPr lang="en-US" sz="2000" dirty="0" smtClean="0"/>
              <a:t>GeV</a:t>
            </a:r>
          </a:p>
          <a:p>
            <a:r>
              <a:rPr lang="en-US" sz="2000" b="1" dirty="0" smtClean="0"/>
              <a:t>Muon:</a:t>
            </a:r>
            <a:r>
              <a:rPr lang="en-US" sz="2000" dirty="0" smtClean="0"/>
              <a:t>         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/>
              <a:t>/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@ </a:t>
            </a:r>
            <a:r>
              <a:rPr lang="en-US" sz="2000" dirty="0" smtClean="0"/>
              <a:t>1TeV ~10%</a:t>
            </a:r>
          </a:p>
          <a:p>
            <a:pPr marL="0" indent="0">
              <a:buNone/>
            </a:pPr>
            <a:r>
              <a:rPr lang="en-US" sz="2000" dirty="0" smtClean="0"/>
              <a:t>                          &lt;100GeV 1-2%</a:t>
            </a:r>
          </a:p>
          <a:p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Threshold (GeV) 1-3 (CMS) ~4 (ATLAS)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          </a:t>
            </a:r>
            <a:endParaRPr lang="en-US" sz="2000" dirty="0"/>
          </a:p>
          <a:p>
            <a:endParaRPr lang="en-US" sz="2000" dirty="0">
              <a:solidFill>
                <a:srgbClr val="0D0D0D"/>
              </a:solidFill>
            </a:endParaRPr>
          </a:p>
          <a:p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5400" y="39624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solidFill>
                  <a:srgbClr val="00009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ATLAS Detector</a:t>
            </a:r>
            <a:endParaRPr lang="en-US" b="1" spc="50" dirty="0">
              <a:ln w="11430"/>
              <a:solidFill>
                <a:srgbClr val="00009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143000"/>
            <a:ext cx="8077200" cy="4297363"/>
          </a:xfrm>
        </p:spPr>
        <p:txBody>
          <a:bodyPr>
            <a:no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alculation </a:t>
            </a:r>
            <a:r>
              <a:rPr lang="en-US" sz="1800" dirty="0"/>
              <a:t>of </a:t>
            </a:r>
            <a:r>
              <a:rPr lang="en-US" sz="1800" dirty="0" smtClean="0"/>
              <a:t>hidden </a:t>
            </a:r>
            <a:r>
              <a:rPr lang="en-US" sz="1800" dirty="0"/>
              <a:t>and open HF </a:t>
            </a:r>
            <a:r>
              <a:rPr lang="en-US" sz="1800" dirty="0" smtClean="0"/>
              <a:t>x-sect at </a:t>
            </a:r>
            <a:r>
              <a:rPr lang="en-US" sz="1800" dirty="0"/>
              <a:t>hadron colliders has been long standing challenge for QCD.</a:t>
            </a:r>
          </a:p>
          <a:p>
            <a:r>
              <a:rPr lang="en-US" sz="1800" dirty="0"/>
              <a:t>Until </a:t>
            </a:r>
            <a:r>
              <a:rPr lang="en-US" sz="1800" dirty="0" smtClean="0"/>
              <a:t>recently, models were not </a:t>
            </a:r>
            <a:r>
              <a:rPr lang="en-US" sz="1800" dirty="0"/>
              <a:t>able to reproduce </a:t>
            </a:r>
            <a:r>
              <a:rPr lang="en-US" sz="1800" dirty="0" smtClean="0"/>
              <a:t> </a:t>
            </a:r>
            <a:r>
              <a:rPr lang="en-US" sz="1800" dirty="0"/>
              <a:t>both hidden HF </a:t>
            </a:r>
            <a:r>
              <a:rPr lang="en-US" sz="1800" dirty="0" smtClean="0"/>
              <a:t>x-sect and </a:t>
            </a:r>
            <a:r>
              <a:rPr lang="en-US" sz="1800" dirty="0"/>
              <a:t>polarization. New NRQCD developments </a:t>
            </a:r>
            <a:r>
              <a:rPr lang="en-US" sz="1800" dirty="0" smtClean="0"/>
              <a:t>agree  better with </a:t>
            </a:r>
            <a:r>
              <a:rPr lang="el-GR" sz="1800" dirty="0"/>
              <a:t>Ύ</a:t>
            </a:r>
            <a:r>
              <a:rPr lang="en-US" sz="1800" dirty="0" smtClean="0"/>
              <a:t> </a:t>
            </a:r>
            <a:r>
              <a:rPr lang="en-US" sz="1800" dirty="0"/>
              <a:t>measurements.</a:t>
            </a:r>
          </a:p>
          <a:p>
            <a:r>
              <a:rPr lang="en-US" sz="1800" dirty="0"/>
              <a:t>There are improved theoretical prediction of open HF cross sections.</a:t>
            </a:r>
          </a:p>
          <a:p>
            <a:endParaRPr lang="en-US" sz="1800" dirty="0" smtClean="0"/>
          </a:p>
          <a:p>
            <a:r>
              <a:rPr lang="en-US" sz="1800" dirty="0" smtClean="0"/>
              <a:t>ATLAS and CMS had very fruitful B/C 2010 physics program using the early low luminosity runs to perform various HF measurements (J/</a:t>
            </a:r>
            <a:r>
              <a:rPr lang="en-US" sz="1800" dirty="0" smtClean="0">
                <a:latin typeface="Symbol" charset="2"/>
                <a:cs typeface="Symbol" charset="2"/>
              </a:rPr>
              <a:t>y</a:t>
            </a:r>
            <a:r>
              <a:rPr lang="en-US" sz="1800" dirty="0" smtClean="0"/>
              <a:t> and </a:t>
            </a:r>
            <a:r>
              <a:rPr lang="el-GR" sz="1800" dirty="0"/>
              <a:t>Ύ</a:t>
            </a:r>
            <a:r>
              <a:rPr lang="en-US" sz="1800" dirty="0" smtClean="0">
                <a:latin typeface="Symbol" charset="2"/>
                <a:cs typeface="Symbol" charset="2"/>
              </a:rPr>
              <a:t> </a:t>
            </a:r>
            <a:r>
              <a:rPr lang="en-US" sz="1800" dirty="0" smtClean="0"/>
              <a:t>production, inclusive b production, bb angular correlations, open charm, exclusive </a:t>
            </a:r>
            <a:r>
              <a:rPr lang="en-US" sz="1800" dirty="0"/>
              <a:t>B</a:t>
            </a:r>
            <a:r>
              <a:rPr lang="en-US" sz="1800" baseline="30000" dirty="0" smtClean="0"/>
              <a:t>+</a:t>
            </a:r>
            <a:r>
              <a:rPr lang="en-US" sz="1800" dirty="0"/>
              <a:t>,</a:t>
            </a:r>
            <a:r>
              <a:rPr lang="en-US" sz="1800" baseline="30000" dirty="0" smtClean="0"/>
              <a:t> </a:t>
            </a:r>
            <a:r>
              <a:rPr lang="en-US" sz="1800" dirty="0"/>
              <a:t>B</a:t>
            </a:r>
            <a:r>
              <a:rPr lang="en-US" sz="1800" baseline="30000" dirty="0"/>
              <a:t>0</a:t>
            </a:r>
            <a:r>
              <a:rPr lang="en-US" sz="1800" dirty="0"/>
              <a:t>, B</a:t>
            </a:r>
            <a:r>
              <a:rPr lang="en-US" sz="1800" baseline="-25000" dirty="0"/>
              <a:t>S</a:t>
            </a:r>
            <a:r>
              <a:rPr lang="en-US" sz="1800" dirty="0"/>
              <a:t> </a:t>
            </a:r>
            <a:r>
              <a:rPr lang="en-US" sz="1800" dirty="0" smtClean="0"/>
              <a:t>production).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smtClean="0"/>
              <a:t>Many results are still on going e.g. quarkonium polarization (essential for theoretical model studies i.e. NRQCD), lifetimes, rare decays, with both 2010 and 2011 data.</a:t>
            </a:r>
            <a:endParaRPr lang="en-US" sz="1800" dirty="0"/>
          </a:p>
          <a:p>
            <a:r>
              <a:rPr lang="en-US" sz="1800" dirty="0" smtClean="0"/>
              <a:t>Wealth </a:t>
            </a:r>
            <a:r>
              <a:rPr lang="en-US" sz="1800" dirty="0"/>
              <a:t>of new data </a:t>
            </a:r>
            <a:r>
              <a:rPr lang="en-US" sz="1800" dirty="0" smtClean="0"/>
              <a:t>will </a:t>
            </a:r>
            <a:r>
              <a:rPr lang="en-US" sz="1800" dirty="0"/>
              <a:t>refine </a:t>
            </a:r>
            <a:r>
              <a:rPr lang="en-US" sz="1800" dirty="0" smtClean="0"/>
              <a:t>theoretical </a:t>
            </a:r>
            <a:r>
              <a:rPr lang="en-US" sz="1800" dirty="0"/>
              <a:t>models and improve MC </a:t>
            </a:r>
            <a:r>
              <a:rPr lang="en-US" sz="1800" dirty="0" smtClean="0"/>
              <a:t>simulation.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 </a:t>
            </a:r>
            <a:r>
              <a:rPr lang="en-US" sz="1800" dirty="0" smtClean="0"/>
              <a:t>NLO seems to handle beauty quite well but more delicate for charm (NNLO?)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694" y="-4766"/>
            <a:ext cx="917577" cy="1376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6320" y="0"/>
            <a:ext cx="1007679" cy="990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Backup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tlas-lumi-20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4670853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(CMS &amp; ATLAS) </a:t>
            </a:r>
            <a:r>
              <a:rPr lang="en-US" dirty="0" err="1" smtClean="0"/>
              <a:t>pp</a:t>
            </a:r>
            <a:r>
              <a:rPr lang="en-US" dirty="0" smtClean="0"/>
              <a:t> @ 7 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2000" y="4648200"/>
            <a:ext cx="3886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Results shown here are from the </a:t>
            </a:r>
          </a:p>
          <a:p>
            <a:r>
              <a:rPr lang="en-US" sz="2400" b="1" dirty="0">
                <a:solidFill>
                  <a:srgbClr val="FF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2010 </a:t>
            </a:r>
            <a:r>
              <a:rPr lang="en-US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Data only </a:t>
            </a:r>
          </a:p>
          <a:p>
            <a:r>
              <a:rPr lang="en-US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Peak luminosity 2.1x</a:t>
            </a:r>
            <a:r>
              <a:rPr lang="en-GB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1033 cm</a:t>
            </a:r>
            <a:r>
              <a:rPr lang="en-GB" baseline="30000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-2</a:t>
            </a:r>
            <a:r>
              <a:rPr lang="en-GB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 s</a:t>
            </a:r>
            <a:r>
              <a:rPr lang="en-GB" baseline="30000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-1</a:t>
            </a:r>
          </a:p>
          <a:p>
            <a:endParaRPr lang="en-GB" dirty="0">
              <a:solidFill>
                <a:srgbClr val="000000"/>
              </a:solidFill>
              <a:latin typeface="Bitstream Vera Sans" charset="0"/>
              <a:ea typeface="ＭＳ Ｐゴシック" charset="0"/>
              <a:cs typeface="Bitstream Vera Sans" charset="0"/>
            </a:endParaRPr>
          </a:p>
          <a:p>
            <a:r>
              <a:rPr lang="en-GB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Uncertainty 3-4%</a:t>
            </a:r>
          </a:p>
          <a:p>
            <a:r>
              <a:rPr lang="en-US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Detectors efficiency &gt;94%</a:t>
            </a:r>
          </a:p>
          <a:p>
            <a:endParaRPr lang="en-US" dirty="0">
              <a:solidFill>
                <a:srgbClr val="000000"/>
              </a:solidFill>
              <a:latin typeface="Bitstream Vera Sans" charset="0"/>
              <a:ea typeface="ＭＳ Ｐゴシック" charset="0"/>
              <a:cs typeface="Bitstream Vera Sans" charset="0"/>
            </a:endParaRPr>
          </a:p>
        </p:txBody>
      </p:sp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4800600" y="4648200"/>
            <a:ext cx="4114800" cy="168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1803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5pPr>
            <a:lvl6pPr marL="25146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6pPr>
            <a:lvl7pPr marL="29718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7pPr>
            <a:lvl8pPr marL="34290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8pPr>
            <a:lvl9pPr marL="3886200" indent="-2286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defRPr>
            </a:lvl9pPr>
          </a:lstStyle>
          <a:p>
            <a:pPr>
              <a:lnSpc>
                <a:spcPct val="98000"/>
              </a:lnSpc>
              <a:defRPr/>
            </a:pPr>
            <a:r>
              <a:rPr lang="en-GB" dirty="0" smtClean="0"/>
              <a:t>Already more than 270 pb</a:t>
            </a:r>
            <a:r>
              <a:rPr lang="en-GB" baseline="30000" dirty="0" smtClean="0"/>
              <a:t>-1</a:t>
            </a:r>
            <a:r>
              <a:rPr lang="en-GB" dirty="0" smtClean="0"/>
              <a:t>     delivered in </a:t>
            </a:r>
            <a:r>
              <a:rPr lang="en-GB" sz="2400" b="1" dirty="0" smtClean="0">
                <a:solidFill>
                  <a:srgbClr val="FF0000"/>
                </a:solidFill>
              </a:rPr>
              <a:t>2011</a:t>
            </a:r>
            <a:r>
              <a:rPr lang="en-GB" dirty="0" smtClean="0"/>
              <a:t>.</a:t>
            </a:r>
          </a:p>
          <a:p>
            <a:pPr>
              <a:defRPr/>
            </a:pPr>
            <a:r>
              <a:rPr lang="en-GB" dirty="0" smtClean="0"/>
              <a:t>So far, max. instantaneous luminosity of ~10</a:t>
            </a:r>
            <a:r>
              <a:rPr lang="en-GB" baseline="30000" dirty="0" smtClean="0"/>
              <a:t>33</a:t>
            </a:r>
            <a:r>
              <a:rPr lang="en-GB" dirty="0" smtClean="0"/>
              <a:t> cm</a:t>
            </a:r>
            <a:r>
              <a:rPr lang="en-GB" baseline="30000" dirty="0" smtClean="0"/>
              <a:t>-2</a:t>
            </a:r>
            <a:r>
              <a:rPr lang="en-GB" dirty="0" smtClean="0"/>
              <a:t> s</a:t>
            </a:r>
            <a:r>
              <a:rPr lang="en-GB" baseline="30000" dirty="0" smtClean="0"/>
              <a:t>-1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934" y="1447800"/>
            <a:ext cx="4434093" cy="266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1800" y="4648200"/>
            <a:ext cx="2667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trike="sngStrike" dirty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270 </a:t>
            </a:r>
            <a:r>
              <a:rPr lang="en-GB" strike="sngStrike" dirty="0" smtClean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pb</a:t>
            </a:r>
            <a:r>
              <a:rPr lang="en-GB" strike="sngStrike" baseline="30000" dirty="0" smtClean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-1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143000"/>
            <a:ext cx="4597399" cy="3363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2895600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CMS:</a:t>
            </a:r>
          </a:p>
          <a:p>
            <a:r>
              <a:rPr lang="en-US" sz="1100" dirty="0" smtClean="0"/>
              <a:t>Delivered 47.03 pb</a:t>
            </a:r>
            <a:r>
              <a:rPr lang="en-US" sz="1100" baseline="30000" dirty="0" smtClean="0"/>
              <a:t>-1</a:t>
            </a:r>
          </a:p>
          <a:p>
            <a:r>
              <a:rPr lang="en-US" sz="1100" dirty="0" smtClean="0"/>
              <a:t>Recorded 43.17 pb</a:t>
            </a:r>
            <a:r>
              <a:rPr lang="en-US" sz="1100" baseline="30000" dirty="0" smtClean="0"/>
              <a:t>-1</a:t>
            </a:r>
            <a:endParaRPr lang="en-US" sz="1100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4800600" y="4953000"/>
            <a:ext cx="3068681" cy="4248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D0D0D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0.43 </a:t>
            </a:r>
            <a:r>
              <a:rPr lang="en-GB" sz="2000" b="1" dirty="0">
                <a:solidFill>
                  <a:srgbClr val="FF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fb</a:t>
            </a:r>
            <a:r>
              <a:rPr lang="en-GB" sz="2000" b="1" baseline="30000" dirty="0">
                <a:solidFill>
                  <a:srgbClr val="FF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-1</a:t>
            </a:r>
            <a:r>
              <a:rPr lang="en-GB" b="1" dirty="0">
                <a:solidFill>
                  <a:srgbClr val="0D0D0D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delivered in </a:t>
            </a:r>
            <a:r>
              <a:rPr lang="en-GB" sz="2400" b="1" dirty="0" smtClean="0">
                <a:solidFill>
                  <a:srgbClr val="FF0000"/>
                </a:solidFill>
                <a:latin typeface="Bitstream Vera Sans" charset="0"/>
                <a:ea typeface="ＭＳ Ｐゴシック" charset="0"/>
                <a:cs typeface="Bitstream Vera Sans" charset="0"/>
              </a:rPr>
              <a:t>2011</a:t>
            </a:r>
            <a:endParaRPr lang="en-US" sz="2400" b="1" dirty="0">
              <a:solidFill>
                <a:srgbClr val="FF0000"/>
              </a:solidFill>
              <a:latin typeface="Bitstream Vera Sans" charset="0"/>
              <a:ea typeface="ＭＳ Ｐゴシック" charset="0"/>
              <a:cs typeface="Bitstream Ver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9194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95400" y="2363450"/>
            <a:ext cx="6781800" cy="380875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7200" dirty="0" smtClean="0"/>
              <a:t>Quarkonium</a:t>
            </a:r>
            <a:endParaRPr lang="en-US" sz="7200" dirty="0">
              <a:latin typeface="Symbol" charset="2"/>
              <a:cs typeface="Symbol" charset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0"/>
            <a:ext cx="7765662" cy="164761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6200"/>
            <a:ext cx="2920181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521" y="3581400"/>
            <a:ext cx="6769738" cy="269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J/</a:t>
            </a:r>
            <a:r>
              <a:rPr lang="en-US" b="1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219200"/>
            <a:ext cx="315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CMS</a:t>
            </a:r>
            <a:r>
              <a:rPr lang="en-US" dirty="0" err="1" smtClean="0"/>
              <a:t>:Eur.Phys.J</a:t>
            </a:r>
            <a:r>
              <a:rPr lang="en-US" dirty="0" smtClean="0"/>
              <a:t> C71(2011) 1575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822" y="0"/>
            <a:ext cx="2875178" cy="19544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22" y="2057400"/>
            <a:ext cx="2875178" cy="19544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638" y="4114800"/>
            <a:ext cx="2803562" cy="2245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14400" y="2057400"/>
            <a:ext cx="54102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Data 314 /</a:t>
            </a:r>
            <a:r>
              <a:rPr lang="en-US" dirty="0" err="1" smtClean="0"/>
              <a:t>nb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Reconstructing </a:t>
            </a:r>
            <a:r>
              <a:rPr lang="en-US" dirty="0"/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 </a:t>
            </a:r>
            <a:r>
              <a:rPr lang="en-US" dirty="0" smtClean="0"/>
              <a:t>decaying to two muons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Cross section determined in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y intervals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Muon momentum corrected for scale distortion through a fit on invariant mass peak shape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Yield corrected for acceptance and efficiency: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Acceptance derived from MC using three scenarios: isotropic (</a:t>
            </a:r>
            <a:r>
              <a:rPr lang="en-US" dirty="0" err="1" smtClean="0"/>
              <a:t>unpolarized</a:t>
            </a:r>
            <a:r>
              <a:rPr lang="en-US" dirty="0" smtClean="0"/>
              <a:t>), polarized along the </a:t>
            </a:r>
            <a:r>
              <a:rPr lang="en-US" dirty="0"/>
              <a:t>J/</a:t>
            </a:r>
            <a:r>
              <a:rPr lang="en-US" dirty="0">
                <a:latin typeface="Symbol" charset="2"/>
                <a:cs typeface="Symbol" charset="2"/>
              </a:rPr>
              <a:t>y</a:t>
            </a:r>
            <a:r>
              <a:rPr lang="en-US" dirty="0"/>
              <a:t> </a:t>
            </a:r>
            <a:r>
              <a:rPr lang="en-US" dirty="0" smtClean="0"/>
              <a:t>momentum and polarized  along </a:t>
            </a:r>
            <a:r>
              <a:rPr lang="en-US" dirty="0"/>
              <a:t>the collision </a:t>
            </a:r>
            <a:r>
              <a:rPr lang="en-US" dirty="0" smtClean="0"/>
              <a:t>axis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Efficiency determined from data (tag &amp; probe)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Main systematic uncertainties: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Kinematical distributions (&lt;3%)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B-hadron fraction (3.1%)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l-GR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6248400"/>
            <a:ext cx="1406398" cy="29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27320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J/</a:t>
            </a:r>
            <a:r>
              <a:rPr lang="en-US" b="1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219200"/>
            <a:ext cx="456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ATLAS</a:t>
            </a:r>
            <a:r>
              <a:rPr lang="en-US" dirty="0" smtClean="0"/>
              <a:t>: </a:t>
            </a:r>
            <a:r>
              <a:rPr lang="en-US" dirty="0" err="1" smtClean="0"/>
              <a:t>Nucl</a:t>
            </a:r>
            <a:r>
              <a:rPr lang="en-US" dirty="0" smtClean="0"/>
              <a:t>. </a:t>
            </a:r>
            <a:r>
              <a:rPr lang="en-US" dirty="0" err="1" smtClean="0"/>
              <a:t>Phys</a:t>
            </a:r>
            <a:r>
              <a:rPr lang="en-US" dirty="0" smtClean="0"/>
              <a:t> B,  </a:t>
            </a:r>
            <a:r>
              <a:rPr lang="en-US" dirty="0"/>
              <a:t>arXiv:1104.3038 [</a:t>
            </a:r>
            <a:r>
              <a:rPr lang="en-US" dirty="0" err="1"/>
              <a:t>hep</a:t>
            </a:r>
            <a:r>
              <a:rPr lang="en-US" dirty="0"/>
              <a:t>-ex]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5400"/>
            <a:ext cx="2895600" cy="20783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059" y="2133600"/>
            <a:ext cx="2667000" cy="1914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3352800"/>
            <a:ext cx="4038600" cy="29013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0600" y="1600200"/>
            <a:ext cx="39292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Data 2.2/</a:t>
            </a:r>
            <a:r>
              <a:rPr lang="en-US" dirty="0" err="1" smtClean="0"/>
              <a:t>pb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Measured in 4 rapidity regions: </a:t>
            </a:r>
          </a:p>
          <a:p>
            <a:r>
              <a:rPr lang="en-US" dirty="0" smtClean="0"/>
              <a:t>         |y|   0&lt;-&gt;0.75&lt;-&gt;1.5&lt;-&gt;2&lt;-&gt;2.4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Transverse momentum up to 70 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Acceptance from MC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Efficiency data (tag &amp; probe)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114800"/>
            <a:ext cx="2209800" cy="214532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2800" y="44196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ATLAS MC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304803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J/</a:t>
            </a:r>
            <a:r>
              <a:rPr lang="en-US" b="1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 Inclusive cross section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0"/>
            <a:ext cx="3440225" cy="24692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295400"/>
            <a:ext cx="3440225" cy="2469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733800"/>
            <a:ext cx="3440225" cy="2469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3810000"/>
            <a:ext cx="3440225" cy="24692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990600"/>
            <a:ext cx="230061" cy="2300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533400"/>
            <a:ext cx="265649" cy="2656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67600" y="533400"/>
            <a:ext cx="767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  <a:p>
            <a:r>
              <a:rPr lang="en-US" dirty="0" smtClean="0"/>
              <a:t>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988235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Prompt and non-prompt J/</a:t>
            </a:r>
            <a:r>
              <a:rPr lang="en-US" b="1" dirty="0" smtClean="0">
                <a:latin typeface="Symbol" charset="2"/>
                <a:cs typeface="Symbol" charset="2"/>
              </a:rPr>
              <a:t>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Rencontres de Blois, 30/05/11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Heavy Flavor @ ATLAS &amp; CMS,   E. Etzion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6E5A2-EC83-451F-A719-9AC1370DD5CF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8043755" y="18644574"/>
            <a:ext cx="11211093" cy="2908333"/>
            <a:chOff x="3422118" y="5341401"/>
            <a:chExt cx="4665851" cy="1223284"/>
          </a:xfrm>
        </p:grpSpPr>
        <p:sp>
          <p:nvSpPr>
            <p:cNvPr id="17" name="Rectangle 16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36807801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0" name="Equation" r:id="rId3" imgW="740520" imgH="447840" progId="Equation.3">
                    <p:embed/>
                  </p:oleObj>
                </mc:Choice>
                <mc:Fallback>
                  <p:oleObj name="Equation" r:id="rId3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1648354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1" name="Equation" r:id="rId5" imgW="118800" imgH="127800" progId="Equation.3">
                    <p:embed/>
                  </p:oleObj>
                </mc:Choice>
                <mc:Fallback>
                  <p:oleObj name="Equation" r:id="rId5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/>
          <p:cNvGrpSpPr/>
          <p:nvPr/>
        </p:nvGrpSpPr>
        <p:grpSpPr>
          <a:xfrm>
            <a:off x="8196155" y="18796974"/>
            <a:ext cx="11211093" cy="2908333"/>
            <a:chOff x="3422118" y="5341401"/>
            <a:chExt cx="4665851" cy="1223284"/>
          </a:xfrm>
        </p:grpSpPr>
        <p:sp>
          <p:nvSpPr>
            <p:cNvPr id="24" name="Rectangle 23"/>
            <p:cNvSpPr/>
            <p:nvPr/>
          </p:nvSpPr>
          <p:spPr>
            <a:xfrm>
              <a:off x="3422118" y="5549013"/>
              <a:ext cx="4665850" cy="1015672"/>
            </a:xfrm>
            <a:prstGeom prst="rect">
              <a:avLst/>
            </a:prstGeom>
            <a:gradFill>
              <a:gsLst>
                <a:gs pos="0">
                  <a:srgbClr val="82BDFF"/>
                </a:gs>
                <a:gs pos="100000">
                  <a:srgbClr val="BFD6FF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400" dirty="0">
                  <a:solidFill>
                    <a:schemeClr val="tx1"/>
                  </a:solidFill>
                </a:rPr>
                <a:t>L</a:t>
              </a:r>
              <a:r>
                <a:rPr lang="en-US" sz="2400" baseline="-25000" dirty="0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- the B flight distance from the primary vertex (PV)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projected on the </a:t>
              </a:r>
              <a:r>
                <a:rPr lang="en-US" sz="2400" dirty="0" err="1">
                  <a:solidFill>
                    <a:schemeClr val="tx1"/>
                  </a:solidFill>
                </a:rPr>
                <a:t>xy</a:t>
              </a:r>
              <a:r>
                <a:rPr lang="en-US" sz="2400" dirty="0">
                  <a:solidFill>
                    <a:schemeClr val="tx1"/>
                  </a:solidFill>
                </a:rPr>
                <a:t> plane was used to calculate</a:t>
              </a:r>
              <a:br>
                <a:rPr lang="en-US" sz="2400" dirty="0">
                  <a:solidFill>
                    <a:schemeClr val="tx1"/>
                  </a:solidFill>
                </a:rPr>
              </a:br>
              <a:r>
                <a:rPr lang="en-US" sz="2400" dirty="0">
                  <a:solidFill>
                    <a:schemeClr val="tx1"/>
                  </a:solidFill>
                </a:rPr>
                <a:t>pseudo-proper time  </a:t>
              </a:r>
            </a:p>
            <a:p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22119" y="5341401"/>
              <a:ext cx="4665850" cy="207611"/>
            </a:xfrm>
            <a:prstGeom prst="rect">
              <a:avLst/>
            </a:prstGeom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dirty="0"/>
                <a:t>Pseudo-proper time</a:t>
              </a:r>
              <a:endParaRPr lang="en-US" sz="4800" dirty="0"/>
            </a:p>
          </p:txBody>
        </p:sp>
        <p:graphicFrame>
          <p:nvGraphicFramePr>
            <p:cNvPr id="26" name="Object 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1354228"/>
                </p:ext>
              </p:extLst>
            </p:nvPr>
          </p:nvGraphicFramePr>
          <p:xfrm>
            <a:off x="4977078" y="6043962"/>
            <a:ext cx="749300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2" name="Equation" r:id="rId7" imgW="740520" imgH="447840" progId="Equation.3">
                    <p:embed/>
                  </p:oleObj>
                </mc:Choice>
                <mc:Fallback>
                  <p:oleObj name="Equation" r:id="rId7" imgW="740520" imgH="4478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7078" y="6043962"/>
                          <a:ext cx="749300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3491605"/>
                </p:ext>
              </p:extLst>
            </p:nvPr>
          </p:nvGraphicFramePr>
          <p:xfrm>
            <a:off x="4609855" y="5885870"/>
            <a:ext cx="127000" cy="13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3" name="Equation" r:id="rId8" imgW="118800" imgH="127800" progId="Equation.3">
                    <p:embed/>
                  </p:oleObj>
                </mc:Choice>
                <mc:Fallback>
                  <p:oleObj name="Equation" r:id="rId8" imgW="118800" imgH="12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9855" y="5885870"/>
                          <a:ext cx="127000" cy="1397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8" name="Group 27"/>
          <p:cNvGrpSpPr/>
          <p:nvPr/>
        </p:nvGrpSpPr>
        <p:grpSpPr>
          <a:xfrm>
            <a:off x="15823903" y="18434827"/>
            <a:ext cx="2958351" cy="3113124"/>
            <a:chOff x="2807610" y="7125673"/>
            <a:chExt cx="1373367" cy="1488801"/>
          </a:xfrm>
          <a:effectLst/>
        </p:grpSpPr>
        <p:sp>
          <p:nvSpPr>
            <p:cNvPr id="29" name="Oval 28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endCxn id="29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976303" y="18587227"/>
            <a:ext cx="2958351" cy="3113124"/>
            <a:chOff x="2807610" y="7125673"/>
            <a:chExt cx="1373367" cy="1488801"/>
          </a:xfrm>
          <a:effectLst/>
        </p:grpSpPr>
        <p:sp>
          <p:nvSpPr>
            <p:cNvPr id="46" name="Oval 45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endCxn id="46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pic>
        <p:nvPicPr>
          <p:cNvPr id="62" name="Picture 61" descr="cartoo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906" y="23409700"/>
            <a:ext cx="5652003" cy="3937028"/>
          </a:xfrm>
          <a:prstGeom prst="rect">
            <a:avLst/>
          </a:prstGeom>
        </p:spPr>
      </p:pic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947610"/>
              </p:ext>
            </p:extLst>
          </p:nvPr>
        </p:nvGraphicFramePr>
        <p:xfrm>
          <a:off x="11768138" y="20304124"/>
          <a:ext cx="1824038" cy="111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4" name="Equation" r:id="rId10" imgW="749300" imgH="457200" progId="Equation.3">
                  <p:embed/>
                </p:oleObj>
              </mc:Choice>
              <mc:Fallback>
                <p:oleObj name="Equation" r:id="rId10" imgW="749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8138" y="20304124"/>
                        <a:ext cx="1824038" cy="11112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5412123"/>
              </p:ext>
            </p:extLst>
          </p:nvPr>
        </p:nvGraphicFramePr>
        <p:xfrm>
          <a:off x="3200400" y="2590800"/>
          <a:ext cx="1517650" cy="926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5" name="Equation" r:id="rId12" imgW="749300" imgH="457200" progId="Equation.3">
                  <p:embed/>
                </p:oleObj>
              </mc:Choice>
              <mc:Fallback>
                <p:oleObj name="Equation" r:id="rId12" imgW="7493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00400" y="2590800"/>
                        <a:ext cx="1517650" cy="926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" name="Group 63"/>
          <p:cNvGrpSpPr/>
          <p:nvPr/>
        </p:nvGrpSpPr>
        <p:grpSpPr>
          <a:xfrm>
            <a:off x="1066800" y="1371600"/>
            <a:ext cx="2286000" cy="2514600"/>
            <a:chOff x="2807610" y="7125673"/>
            <a:chExt cx="1373367" cy="1488801"/>
          </a:xfrm>
          <a:effectLst/>
        </p:grpSpPr>
        <p:sp>
          <p:nvSpPr>
            <p:cNvPr id="65" name="Oval 64"/>
            <p:cNvSpPr/>
            <p:nvPr/>
          </p:nvSpPr>
          <p:spPr>
            <a:xfrm>
              <a:off x="3363626" y="8001456"/>
              <a:ext cx="72008" cy="720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971751" y="8345711"/>
              <a:ext cx="72008" cy="7200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3058870" y="8488462"/>
              <a:ext cx="72008" cy="72008"/>
            </a:xfrm>
            <a:prstGeom prst="ellipse">
              <a:avLst/>
            </a:prstGeom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V="1">
              <a:off x="2807610" y="7417567"/>
              <a:ext cx="1368152" cy="1080120"/>
            </a:xfrm>
            <a:prstGeom prst="straightConnector1">
              <a:avLst/>
            </a:prstGeom>
            <a:ln w="28575">
              <a:solidFill>
                <a:srgbClr val="0D0D0D"/>
              </a:solidFill>
              <a:prstDash val="sysDash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2976411" y="8023020"/>
              <a:ext cx="436955" cy="340770"/>
            </a:xfrm>
            <a:prstGeom prst="straightConnector1">
              <a:avLst/>
            </a:prstGeom>
            <a:ln w="28575">
              <a:solidFill>
                <a:schemeClr val="accent2"/>
              </a:solidFill>
              <a:prstDash val="sys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H="1" flipV="1">
              <a:off x="2957298" y="8371882"/>
              <a:ext cx="139419" cy="159343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none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>
              <a:endCxn id="65" idx="4"/>
            </p:cNvCxnSpPr>
            <p:nvPr/>
          </p:nvCxnSpPr>
          <p:spPr>
            <a:xfrm flipV="1">
              <a:off x="3108252" y="8073464"/>
              <a:ext cx="291379" cy="419086"/>
            </a:xfrm>
            <a:prstGeom prst="straightConnector1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  <a:tailEnd type="triangle" w="sm" len="lg"/>
            </a:ln>
            <a:effec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V="1">
              <a:off x="3399587" y="7201719"/>
              <a:ext cx="171574" cy="83574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3399587" y="7273727"/>
              <a:ext cx="387598" cy="763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3397335" y="7849791"/>
              <a:ext cx="783642" cy="187670"/>
            </a:xfrm>
            <a:prstGeom prst="straightConnector1">
              <a:avLst/>
            </a:prstGeom>
            <a:ln w="28575">
              <a:solidFill>
                <a:schemeClr val="accent3"/>
              </a:solidFill>
              <a:prstDash val="sysDot"/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390673" y="7125673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791816" y="7152786"/>
              <a:ext cx="170699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tx2"/>
                  </a:solidFill>
                </a:rPr>
                <a:t>µ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96728" y="7705775"/>
              <a:ext cx="298723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tx2"/>
                  </a:solidFill>
                </a:rPr>
                <a:t>J/ψ 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831328" y="8393731"/>
              <a:ext cx="24465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2"/>
                  </a:solidFill>
                </a:rPr>
                <a:t>d0 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849895" y="7989856"/>
              <a:ext cx="260445" cy="2207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chemeClr val="accent2"/>
                  </a:solidFill>
                </a:rPr>
                <a:t>L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xy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947166" y="8219154"/>
              <a:ext cx="128340" cy="21894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96063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92127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5881915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7842554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980319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1763832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3724468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5685107" algn="l" defTabSz="1960637" rtl="0" eaLnBrk="1" latinLnBrk="0" hangingPunct="1">
                <a:defRPr sz="7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solidFill>
                    <a:srgbClr val="000000"/>
                  </a:solidFill>
                </a:rPr>
                <a:t>.</a:t>
              </a: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1752600"/>
            <a:ext cx="3124200" cy="2051944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22915" y="27317830"/>
            <a:ext cx="9307234" cy="1117178"/>
          </a:xfrm>
          <a:prstGeom prst="rect">
            <a:avLst/>
          </a:prstGeom>
          <a:ln w="31750">
            <a:noFill/>
          </a:ln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0" y="4800600"/>
            <a:ext cx="7315200" cy="878068"/>
          </a:xfrm>
          <a:prstGeom prst="rect">
            <a:avLst/>
          </a:prstGeom>
          <a:ln w="31750">
            <a:noFill/>
          </a:ln>
        </p:spPr>
      </p:pic>
      <p:sp>
        <p:nvSpPr>
          <p:cNvPr id="86" name="TextBox 85"/>
          <p:cNvSpPr txBox="1"/>
          <p:nvPr/>
        </p:nvSpPr>
        <p:spPr>
          <a:xfrm>
            <a:off x="914400" y="41148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and pseudo-proper time are simultaneously fitted  to extract the fraction of the non-prompt J/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7" name="Rounded Rectangular Callout 86"/>
          <p:cNvSpPr/>
          <p:nvPr/>
        </p:nvSpPr>
        <p:spPr>
          <a:xfrm>
            <a:off x="1219200" y="5791200"/>
            <a:ext cx="1981200" cy="533400"/>
          </a:xfrm>
          <a:prstGeom prst="wedgeRoundRectCallout">
            <a:avLst>
              <a:gd name="adj1" fmla="val -848"/>
              <a:gd name="adj2" fmla="val -120771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 fraction of signal </a:t>
            </a:r>
            <a:endParaRPr lang="en-US" dirty="0"/>
          </a:p>
        </p:txBody>
      </p:sp>
      <p:sp>
        <p:nvSpPr>
          <p:cNvPr id="88" name="Rounded Rectangular Callout 87"/>
          <p:cNvSpPr/>
          <p:nvPr/>
        </p:nvSpPr>
        <p:spPr>
          <a:xfrm>
            <a:off x="3276600" y="5791200"/>
            <a:ext cx="2362200" cy="457200"/>
          </a:xfrm>
          <a:prstGeom prst="wedgeRoundRectCallout">
            <a:avLst>
              <a:gd name="adj1" fmla="val -65109"/>
              <a:gd name="adj2" fmla="val -140114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Pseudo-proper time PDF</a:t>
            </a:r>
            <a:endParaRPr lang="en-US" sz="1600" dirty="0"/>
          </a:p>
        </p:txBody>
      </p:sp>
      <p:sp>
        <p:nvSpPr>
          <p:cNvPr id="89" name="Rounded Rectangular Callout 88"/>
          <p:cNvSpPr/>
          <p:nvPr/>
        </p:nvSpPr>
        <p:spPr>
          <a:xfrm>
            <a:off x="6096000" y="5791200"/>
            <a:ext cx="1676400" cy="457200"/>
          </a:xfrm>
          <a:prstGeom prst="wedgeRoundRectCallout">
            <a:avLst>
              <a:gd name="adj1" fmla="val -173735"/>
              <a:gd name="adj2" fmla="val -140846"/>
              <a:gd name="adj3" fmla="val 1666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Mass 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0133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I2DOt6RzRcU51QxdhNew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48BxRTjzwKhAarpC8SPOi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UQynbDZ7CnnKAa7cx9M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AGzTPKJNXuuOK4v20iPS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hWvCQomImT50qU5y4Z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pChuQ9mrn7ncHkUb4wJD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LAHFkz1Wny4DLE3ZEH9A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nk8vjtC9q0JAXtyxsX2O5"/>
</p:tagLst>
</file>

<file path=ppt/theme/theme1.xml><?xml version="1.0" encoding="utf-8"?>
<a:theme xmlns:a="http://schemas.openxmlformats.org/drawingml/2006/main" name="Training New Employe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 New Employees.potx</Template>
  <TotalTime>0</TotalTime>
  <Words>2478</Words>
  <Application>Microsoft Macintosh PowerPoint</Application>
  <PresentationFormat>On-screen Show (4:3)</PresentationFormat>
  <Paragraphs>413</Paragraphs>
  <Slides>31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Training New Employees</vt:lpstr>
      <vt:lpstr>Equation</vt:lpstr>
      <vt:lpstr>Heavy Flavor at ATLAS &amp; CMS 23rd Rencontres de Blois 29/5-2/6/2011</vt:lpstr>
      <vt:lpstr>Early Heavy Flavor studies @ LHC</vt:lpstr>
      <vt:lpstr>Detectors</vt:lpstr>
      <vt:lpstr>Data (CMS &amp; ATLAS) pp @ 7 TeV</vt:lpstr>
      <vt:lpstr>PowerPoint Presentation</vt:lpstr>
      <vt:lpstr>J/y production</vt:lpstr>
      <vt:lpstr>J/y production</vt:lpstr>
      <vt:lpstr>J/y Inclusive cross section</vt:lpstr>
      <vt:lpstr>Prompt and non-prompt J/y </vt:lpstr>
      <vt:lpstr>Non-prompt J/y fraction</vt:lpstr>
      <vt:lpstr>J/y cross-section</vt:lpstr>
      <vt:lpstr>Non-prompt J/y vs Theory</vt:lpstr>
      <vt:lpstr>Prompt J/y vs Theory</vt:lpstr>
      <vt:lpstr>U production</vt:lpstr>
      <vt:lpstr>Additional states</vt:lpstr>
      <vt:lpstr>PowerPoint Presentation</vt:lpstr>
      <vt:lpstr>Identifying b’s as jets</vt:lpstr>
      <vt:lpstr>Inclusive beauty cross section (CMS)</vt:lpstr>
      <vt:lpstr>Inclusive b-jet cross section</vt:lpstr>
      <vt:lpstr>Inclusive b-jet /jets cross section</vt:lpstr>
      <vt:lpstr>BB correlation</vt:lpstr>
      <vt:lpstr>PowerPoint Presentation</vt:lpstr>
      <vt:lpstr>OPEN Charm in D and D* mesons</vt:lpstr>
      <vt:lpstr>OPEN Charm in D and D* mesons</vt:lpstr>
      <vt:lpstr>PowerPoint Presentation</vt:lpstr>
      <vt:lpstr>Exclusive b meson production</vt:lpstr>
      <vt:lpstr>B+-&gt;J/y K+</vt:lpstr>
      <vt:lpstr>B0-&gt;J/y Ks</vt:lpstr>
      <vt:lpstr>Bs-&gt;J/y f</vt:lpstr>
      <vt:lpstr>Summary</vt:lpstr>
      <vt:lpstr>Backup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2010-02-01T21:33:28Z</dcterms:created>
  <dcterms:modified xsi:type="dcterms:W3CDTF">2011-05-31T07:40:15Z</dcterms:modified>
</cp:coreProperties>
</file>