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theme/themeOverride2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5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6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7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8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9.xml" ContentType="application/vnd.openxmlformats-officedocument.presentationml.tags+xml"/>
  <Override PartName="/ppt/notesSlides/notesSlide35.xml" ContentType="application/vnd.openxmlformats-officedocument.presentationml.notesSlide+xml"/>
  <Override PartName="/ppt/tags/tag10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11.xml" ContentType="application/vnd.openxmlformats-officedocument.presentationml.tags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9" r:id="rId1"/>
    <p:sldMasterId id="2147485460" r:id="rId2"/>
    <p:sldMasterId id="2147485488" r:id="rId3"/>
    <p:sldMasterId id="2147485518" r:id="rId4"/>
    <p:sldMasterId id="2147485531" r:id="rId5"/>
    <p:sldMasterId id="2147485547" r:id="rId6"/>
    <p:sldMasterId id="2147485555" r:id="rId7"/>
  </p:sldMasterIdLst>
  <p:notesMasterIdLst>
    <p:notesMasterId r:id="rId50"/>
  </p:notesMasterIdLst>
  <p:handoutMasterIdLst>
    <p:handoutMasterId r:id="rId51"/>
  </p:handoutMasterIdLst>
  <p:sldIdLst>
    <p:sldId id="665" r:id="rId8"/>
    <p:sldId id="692" r:id="rId9"/>
    <p:sldId id="691" r:id="rId10"/>
    <p:sldId id="693" r:id="rId11"/>
    <p:sldId id="668" r:id="rId12"/>
    <p:sldId id="694" r:id="rId13"/>
    <p:sldId id="695" r:id="rId14"/>
    <p:sldId id="697" r:id="rId15"/>
    <p:sldId id="698" r:id="rId16"/>
    <p:sldId id="699" r:id="rId17"/>
    <p:sldId id="700" r:id="rId18"/>
    <p:sldId id="701" r:id="rId19"/>
    <p:sldId id="702" r:id="rId20"/>
    <p:sldId id="703" r:id="rId21"/>
    <p:sldId id="704" r:id="rId22"/>
    <p:sldId id="705" r:id="rId23"/>
    <p:sldId id="706" r:id="rId24"/>
    <p:sldId id="707" r:id="rId25"/>
    <p:sldId id="709" r:id="rId26"/>
    <p:sldId id="710" r:id="rId27"/>
    <p:sldId id="748" r:id="rId28"/>
    <p:sldId id="749" r:id="rId29"/>
    <p:sldId id="712" r:id="rId30"/>
    <p:sldId id="711" r:id="rId31"/>
    <p:sldId id="714" r:id="rId32"/>
    <p:sldId id="735" r:id="rId33"/>
    <p:sldId id="736" r:id="rId34"/>
    <p:sldId id="718" r:id="rId35"/>
    <p:sldId id="719" r:id="rId36"/>
    <p:sldId id="720" r:id="rId37"/>
    <p:sldId id="722" r:id="rId38"/>
    <p:sldId id="721" r:id="rId39"/>
    <p:sldId id="750" r:id="rId40"/>
    <p:sldId id="725" r:id="rId41"/>
    <p:sldId id="672" r:id="rId42"/>
    <p:sldId id="673" r:id="rId43"/>
    <p:sldId id="729" r:id="rId44"/>
    <p:sldId id="732" r:id="rId45"/>
    <p:sldId id="731" r:id="rId46"/>
    <p:sldId id="733" r:id="rId47"/>
    <p:sldId id="747" r:id="rId48"/>
    <p:sldId id="687" r:id="rId49"/>
  </p:sldIdLst>
  <p:sldSz cx="9906000" cy="6858000" type="A4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157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314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471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627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5784" algn="l" defTabSz="457157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2941" algn="l" defTabSz="457157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098" algn="l" defTabSz="457157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255" algn="l" defTabSz="457157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2620"/>
    <a:srgbClr val="003366"/>
    <a:srgbClr val="2A78B6"/>
    <a:srgbClr val="EAEAEA"/>
    <a:srgbClr val="FFFB43"/>
    <a:srgbClr val="393C8F"/>
    <a:srgbClr val="2074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4" autoAdjust="0"/>
    <p:restoredTop sz="96575" autoAdjust="0"/>
  </p:normalViewPr>
  <p:slideViewPr>
    <p:cSldViewPr>
      <p:cViewPr>
        <p:scale>
          <a:sx n="100" d="100"/>
          <a:sy n="100" d="100"/>
        </p:scale>
        <p:origin x="-600" y="-240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Macintosh%20HD:Users:pcollier:Desktop:for%20presentations:Performanc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899090113735783"/>
          <c:y val="0.0384251639719375"/>
          <c:w val="0.819590332458443"/>
          <c:h val="0.905055908286355"/>
        </c:manualLayout>
      </c:layout>
      <c:scatterChart>
        <c:scatterStyle val="lineMarker"/>
        <c:varyColors val="0"/>
        <c:ser>
          <c:idx val="1"/>
          <c:order val="1"/>
          <c:tx>
            <c:strRef>
              <c:f>Sheet1!$J$1</c:f>
              <c:strCache>
                <c:ptCount val="1"/>
                <c:pt idx="0">
                  <c:v>Atlas Peak Luminosity</c:v>
                </c:pt>
              </c:strCache>
            </c:strRef>
          </c:tx>
          <c:spPr>
            <a:ln w="47625">
              <a:noFill/>
            </a:ln>
          </c:spPr>
          <c:marker>
            <c:symbol val="circle"/>
            <c:size val="6"/>
            <c:spPr>
              <a:solidFill>
                <a:srgbClr val="FF0000"/>
              </a:solidFill>
            </c:spPr>
          </c:marker>
          <c:xVal>
            <c:numRef>
              <c:f>Sheet1!$E$3:$E$196</c:f>
              <c:numCache>
                <c:formatCode>dd/mm/yyyy\ hh:mm:ss;@</c:formatCode>
                <c:ptCount val="194"/>
                <c:pt idx="0">
                  <c:v>40826.22708333319</c:v>
                </c:pt>
                <c:pt idx="1">
                  <c:v>40826.07222222222</c:v>
                </c:pt>
                <c:pt idx="2">
                  <c:v>40825.46597222222</c:v>
                </c:pt>
                <c:pt idx="3">
                  <c:v>40824.48680555555</c:v>
                </c:pt>
                <c:pt idx="4">
                  <c:v>40824.18958333333</c:v>
                </c:pt>
                <c:pt idx="5">
                  <c:v>40820.85833333332</c:v>
                </c:pt>
                <c:pt idx="6">
                  <c:v>40819.99791666665</c:v>
                </c:pt>
                <c:pt idx="7">
                  <c:v>40819.8569444445</c:v>
                </c:pt>
                <c:pt idx="8">
                  <c:v>40818.78055555555</c:v>
                </c:pt>
                <c:pt idx="9">
                  <c:v>40817.91736111107</c:v>
                </c:pt>
                <c:pt idx="10">
                  <c:v>40815.83402777777</c:v>
                </c:pt>
                <c:pt idx="11">
                  <c:v>40815.12152777774</c:v>
                </c:pt>
                <c:pt idx="12">
                  <c:v>40814.1909722222</c:v>
                </c:pt>
                <c:pt idx="13">
                  <c:v>40813.21458333333</c:v>
                </c:pt>
                <c:pt idx="14">
                  <c:v>40812.73819444444</c:v>
                </c:pt>
                <c:pt idx="15">
                  <c:v>40812.53333333333</c:v>
                </c:pt>
                <c:pt idx="16">
                  <c:v>40811.79374999998</c:v>
                </c:pt>
                <c:pt idx="17">
                  <c:v>40811.63194444445</c:v>
                </c:pt>
                <c:pt idx="18">
                  <c:v>40811.10833333333</c:v>
                </c:pt>
                <c:pt idx="19">
                  <c:v>40811.00416666667</c:v>
                </c:pt>
                <c:pt idx="20">
                  <c:v>40810.61111111107</c:v>
                </c:pt>
                <c:pt idx="21">
                  <c:v>40809.74166666657</c:v>
                </c:pt>
                <c:pt idx="22">
                  <c:v>40809.3125</c:v>
                </c:pt>
                <c:pt idx="23">
                  <c:v>40809.14027777777</c:v>
                </c:pt>
                <c:pt idx="24">
                  <c:v>40808.62569444445</c:v>
                </c:pt>
                <c:pt idx="25">
                  <c:v>40808.18680555555</c:v>
                </c:pt>
                <c:pt idx="26">
                  <c:v>40807.44166666667</c:v>
                </c:pt>
                <c:pt idx="27">
                  <c:v>40806.4201388889</c:v>
                </c:pt>
                <c:pt idx="28">
                  <c:v>40806.15277777778</c:v>
                </c:pt>
                <c:pt idx="29">
                  <c:v>40805.93194444444</c:v>
                </c:pt>
                <c:pt idx="30">
                  <c:v>40805.07222222222</c:v>
                </c:pt>
                <c:pt idx="31">
                  <c:v>40802.77638888889</c:v>
                </c:pt>
                <c:pt idx="32">
                  <c:v>40801.83055555555</c:v>
                </c:pt>
                <c:pt idx="33">
                  <c:v>40800.11041666667</c:v>
                </c:pt>
                <c:pt idx="34">
                  <c:v>40799.73819444444</c:v>
                </c:pt>
                <c:pt idx="35">
                  <c:v>40799.0388888889</c:v>
                </c:pt>
                <c:pt idx="36">
                  <c:v>40798.55208333334</c:v>
                </c:pt>
                <c:pt idx="37">
                  <c:v>40796.71388888889</c:v>
                </c:pt>
                <c:pt idx="38">
                  <c:v>40796.44861111111</c:v>
                </c:pt>
                <c:pt idx="39">
                  <c:v>40795.87013888888</c:v>
                </c:pt>
                <c:pt idx="40">
                  <c:v>40795.50416666667</c:v>
                </c:pt>
                <c:pt idx="41">
                  <c:v>40795.23472222222</c:v>
                </c:pt>
                <c:pt idx="42">
                  <c:v>40794.37291666667</c:v>
                </c:pt>
                <c:pt idx="43">
                  <c:v>40793.99930555555</c:v>
                </c:pt>
                <c:pt idx="44">
                  <c:v>40793.60833333333</c:v>
                </c:pt>
                <c:pt idx="45">
                  <c:v>40777.01875</c:v>
                </c:pt>
                <c:pt idx="46">
                  <c:v>40776.27847222222</c:v>
                </c:pt>
                <c:pt idx="47">
                  <c:v>40773.04861111111</c:v>
                </c:pt>
                <c:pt idx="48">
                  <c:v>40772.925</c:v>
                </c:pt>
                <c:pt idx="49">
                  <c:v>40772.58263888888</c:v>
                </c:pt>
                <c:pt idx="50">
                  <c:v>40772.23680555556</c:v>
                </c:pt>
                <c:pt idx="51">
                  <c:v>40771.99652777778</c:v>
                </c:pt>
                <c:pt idx="52">
                  <c:v>40767.79374999998</c:v>
                </c:pt>
                <c:pt idx="53">
                  <c:v>40767.23611111107</c:v>
                </c:pt>
                <c:pt idx="54">
                  <c:v>40765.24236111101</c:v>
                </c:pt>
                <c:pt idx="55">
                  <c:v>40763.98125</c:v>
                </c:pt>
                <c:pt idx="56">
                  <c:v>40763.11666666665</c:v>
                </c:pt>
                <c:pt idx="57">
                  <c:v>40762.79930555546</c:v>
                </c:pt>
                <c:pt idx="58">
                  <c:v>40761.6034722222</c:v>
                </c:pt>
                <c:pt idx="59">
                  <c:v>40760.30833333333</c:v>
                </c:pt>
                <c:pt idx="60">
                  <c:v>40760.11111111107</c:v>
                </c:pt>
                <c:pt idx="61">
                  <c:v>40759.36388888889</c:v>
                </c:pt>
                <c:pt idx="62">
                  <c:v>40758.36319444444</c:v>
                </c:pt>
                <c:pt idx="63">
                  <c:v>40757.80208333334</c:v>
                </c:pt>
                <c:pt idx="64">
                  <c:v>40757.33333333334</c:v>
                </c:pt>
                <c:pt idx="65">
                  <c:v>40757.06875</c:v>
                </c:pt>
                <c:pt idx="66">
                  <c:v>40755.42708333324</c:v>
                </c:pt>
                <c:pt idx="67">
                  <c:v>40755.16041666667</c:v>
                </c:pt>
                <c:pt idx="68">
                  <c:v>40754.95625</c:v>
                </c:pt>
                <c:pt idx="69">
                  <c:v>40754.49305555553</c:v>
                </c:pt>
                <c:pt idx="70">
                  <c:v>40753.74166666657</c:v>
                </c:pt>
                <c:pt idx="71">
                  <c:v>40753.05069444444</c:v>
                </c:pt>
                <c:pt idx="72">
                  <c:v>40752.4138888889</c:v>
                </c:pt>
                <c:pt idx="73">
                  <c:v>40751.72083333333</c:v>
                </c:pt>
                <c:pt idx="74">
                  <c:v>40751.14861111111</c:v>
                </c:pt>
                <c:pt idx="75">
                  <c:v>40749.93402777778</c:v>
                </c:pt>
                <c:pt idx="76">
                  <c:v>40749.33402777777</c:v>
                </c:pt>
                <c:pt idx="77">
                  <c:v>40749.01041666666</c:v>
                </c:pt>
                <c:pt idx="78">
                  <c:v>40748.48055555555</c:v>
                </c:pt>
                <c:pt idx="79">
                  <c:v>40748.23680555556</c:v>
                </c:pt>
                <c:pt idx="80">
                  <c:v>40748.06666666667</c:v>
                </c:pt>
                <c:pt idx="81">
                  <c:v>40747.76736111096</c:v>
                </c:pt>
                <c:pt idx="82">
                  <c:v>40747.08402777777</c:v>
                </c:pt>
                <c:pt idx="83">
                  <c:v>40746.60277777778</c:v>
                </c:pt>
                <c:pt idx="84">
                  <c:v>40744.9375</c:v>
                </c:pt>
                <c:pt idx="85">
                  <c:v>40744.53541666667</c:v>
                </c:pt>
                <c:pt idx="86">
                  <c:v>40744.1958333333</c:v>
                </c:pt>
                <c:pt idx="87">
                  <c:v>40742.92986111101</c:v>
                </c:pt>
                <c:pt idx="88">
                  <c:v>40742.64097222222</c:v>
                </c:pt>
                <c:pt idx="89">
                  <c:v>40742.15416666665</c:v>
                </c:pt>
                <c:pt idx="90">
                  <c:v>40741.81527777777</c:v>
                </c:pt>
                <c:pt idx="91">
                  <c:v>40741.19166666654</c:v>
                </c:pt>
                <c:pt idx="92">
                  <c:v>40740.80208333334</c:v>
                </c:pt>
                <c:pt idx="93">
                  <c:v>40739.02222222222</c:v>
                </c:pt>
                <c:pt idx="94">
                  <c:v>40738.69791666658</c:v>
                </c:pt>
                <c:pt idx="95">
                  <c:v>40737.39513888889</c:v>
                </c:pt>
                <c:pt idx="96">
                  <c:v>40722.09513888889</c:v>
                </c:pt>
                <c:pt idx="97">
                  <c:v>40721.10277777778</c:v>
                </c:pt>
                <c:pt idx="98">
                  <c:v>40720.62361111101</c:v>
                </c:pt>
                <c:pt idx="99">
                  <c:v>40720.40138888889</c:v>
                </c:pt>
                <c:pt idx="100">
                  <c:v>40720.18333333333</c:v>
                </c:pt>
                <c:pt idx="101">
                  <c:v>40720.04236111107</c:v>
                </c:pt>
                <c:pt idx="102">
                  <c:v>40718.95347222222</c:v>
                </c:pt>
                <c:pt idx="103">
                  <c:v>40718.46111111101</c:v>
                </c:pt>
                <c:pt idx="104">
                  <c:v>40715.0097222222</c:v>
                </c:pt>
                <c:pt idx="105">
                  <c:v>40712.2909722222</c:v>
                </c:pt>
                <c:pt idx="106">
                  <c:v>40711.26041666658</c:v>
                </c:pt>
                <c:pt idx="107">
                  <c:v>40711.05069444444</c:v>
                </c:pt>
                <c:pt idx="108">
                  <c:v>40710.30694444444</c:v>
                </c:pt>
                <c:pt idx="109">
                  <c:v>40708.3125</c:v>
                </c:pt>
                <c:pt idx="110">
                  <c:v>40707.55902777778</c:v>
                </c:pt>
                <c:pt idx="111">
                  <c:v>40707.44166666667</c:v>
                </c:pt>
                <c:pt idx="112">
                  <c:v>40706.58055555555</c:v>
                </c:pt>
                <c:pt idx="113">
                  <c:v>40706.02013888889</c:v>
                </c:pt>
                <c:pt idx="114">
                  <c:v>40705.15416666665</c:v>
                </c:pt>
                <c:pt idx="115">
                  <c:v>40703.56944444445</c:v>
                </c:pt>
                <c:pt idx="116">
                  <c:v>40703.04791666667</c:v>
                </c:pt>
                <c:pt idx="117">
                  <c:v>40701.94027777777</c:v>
                </c:pt>
                <c:pt idx="118">
                  <c:v>40700.66388888888</c:v>
                </c:pt>
                <c:pt idx="119">
                  <c:v>40700.3125</c:v>
                </c:pt>
                <c:pt idx="120">
                  <c:v>40699.39305555556</c:v>
                </c:pt>
                <c:pt idx="121">
                  <c:v>40699.27083333334</c:v>
                </c:pt>
                <c:pt idx="122">
                  <c:v>40698.97847222222</c:v>
                </c:pt>
                <c:pt idx="123">
                  <c:v>40698.55833333333</c:v>
                </c:pt>
                <c:pt idx="124">
                  <c:v>40698.09444444445</c:v>
                </c:pt>
                <c:pt idx="125">
                  <c:v>40697.87083333333</c:v>
                </c:pt>
                <c:pt idx="126">
                  <c:v>40697.24652777778</c:v>
                </c:pt>
                <c:pt idx="127">
                  <c:v>40696.90694444444</c:v>
                </c:pt>
                <c:pt idx="128">
                  <c:v>40696.08541666665</c:v>
                </c:pt>
                <c:pt idx="129">
                  <c:v>40695.81319444444</c:v>
                </c:pt>
                <c:pt idx="130">
                  <c:v>40694.39305555556</c:v>
                </c:pt>
                <c:pt idx="131">
                  <c:v>40694.20486111107</c:v>
                </c:pt>
                <c:pt idx="132">
                  <c:v>40693.09305555555</c:v>
                </c:pt>
                <c:pt idx="133">
                  <c:v>40692.45347222222</c:v>
                </c:pt>
                <c:pt idx="134">
                  <c:v>40692.13541666658</c:v>
                </c:pt>
                <c:pt idx="135">
                  <c:v>40691.34513888888</c:v>
                </c:pt>
                <c:pt idx="136">
                  <c:v>40690.94444444444</c:v>
                </c:pt>
                <c:pt idx="137">
                  <c:v>40688.34791666667</c:v>
                </c:pt>
                <c:pt idx="138">
                  <c:v>40687.9763888889</c:v>
                </c:pt>
                <c:pt idx="139">
                  <c:v>40687.09236111101</c:v>
                </c:pt>
                <c:pt idx="140">
                  <c:v>40686.39861111111</c:v>
                </c:pt>
                <c:pt idx="141">
                  <c:v>40686.09236111101</c:v>
                </c:pt>
                <c:pt idx="142">
                  <c:v>40685.86111111107</c:v>
                </c:pt>
                <c:pt idx="143">
                  <c:v>40685.59097222222</c:v>
                </c:pt>
                <c:pt idx="144">
                  <c:v>40684.8569444445</c:v>
                </c:pt>
                <c:pt idx="145">
                  <c:v>40684.13611111107</c:v>
                </c:pt>
                <c:pt idx="146">
                  <c:v>40683.66111111101</c:v>
                </c:pt>
                <c:pt idx="147">
                  <c:v>40682.9826388889</c:v>
                </c:pt>
                <c:pt idx="148">
                  <c:v>40681.12777777777</c:v>
                </c:pt>
                <c:pt idx="149">
                  <c:v>40679.4763888889</c:v>
                </c:pt>
                <c:pt idx="150">
                  <c:v>40678.52222222222</c:v>
                </c:pt>
                <c:pt idx="151">
                  <c:v>40666.57291666666</c:v>
                </c:pt>
                <c:pt idx="152">
                  <c:v>40665.2597222222</c:v>
                </c:pt>
                <c:pt idx="153">
                  <c:v>40664.79236111099</c:v>
                </c:pt>
                <c:pt idx="154">
                  <c:v>40663.56805555556</c:v>
                </c:pt>
                <c:pt idx="155">
                  <c:v>40663.27430555553</c:v>
                </c:pt>
                <c:pt idx="156">
                  <c:v>40661.67708333324</c:v>
                </c:pt>
                <c:pt idx="157">
                  <c:v>40660.97083333333</c:v>
                </c:pt>
                <c:pt idx="158">
                  <c:v>40659.97777777778</c:v>
                </c:pt>
                <c:pt idx="159">
                  <c:v>40658.98888888888</c:v>
                </c:pt>
                <c:pt idx="160">
                  <c:v>40658.68055555555</c:v>
                </c:pt>
                <c:pt idx="161">
                  <c:v>40657.875</c:v>
                </c:pt>
                <c:pt idx="162">
                  <c:v>40657.68541666665</c:v>
                </c:pt>
                <c:pt idx="163">
                  <c:v>40656.51736111107</c:v>
                </c:pt>
                <c:pt idx="164">
                  <c:v>40655.79791666658</c:v>
                </c:pt>
                <c:pt idx="165">
                  <c:v>40655.48333333333</c:v>
                </c:pt>
                <c:pt idx="166">
                  <c:v>40654.99444444444</c:v>
                </c:pt>
                <c:pt idx="167">
                  <c:v>40654.48333333333</c:v>
                </c:pt>
                <c:pt idx="168">
                  <c:v>40653.99722222222</c:v>
                </c:pt>
                <c:pt idx="169">
                  <c:v>40652.2284722222</c:v>
                </c:pt>
                <c:pt idx="170">
                  <c:v>40651.94861111111</c:v>
                </c:pt>
                <c:pt idx="171">
                  <c:v>40650.13819444444</c:v>
                </c:pt>
                <c:pt idx="172">
                  <c:v>40649.73541666658</c:v>
                </c:pt>
                <c:pt idx="173">
                  <c:v>40649.0138888889</c:v>
                </c:pt>
                <c:pt idx="174">
                  <c:v>40648.65902777778</c:v>
                </c:pt>
                <c:pt idx="175">
                  <c:v>40648.08194444444</c:v>
                </c:pt>
                <c:pt idx="176">
                  <c:v>40646.62291666665</c:v>
                </c:pt>
                <c:pt idx="177">
                  <c:v>40625.93055555555</c:v>
                </c:pt>
                <c:pt idx="178">
                  <c:v>40625.3875</c:v>
                </c:pt>
                <c:pt idx="179">
                  <c:v>40624.88541666666</c:v>
                </c:pt>
                <c:pt idx="180">
                  <c:v>40624.5076388889</c:v>
                </c:pt>
                <c:pt idx="181">
                  <c:v>40623.63402777778</c:v>
                </c:pt>
                <c:pt idx="182">
                  <c:v>40622.89652777777</c:v>
                </c:pt>
                <c:pt idx="183">
                  <c:v>40622.48680555555</c:v>
                </c:pt>
                <c:pt idx="184">
                  <c:v>40621.94791666666</c:v>
                </c:pt>
                <c:pt idx="185">
                  <c:v>40621.55416666665</c:v>
                </c:pt>
                <c:pt idx="186">
                  <c:v>40621.19236111101</c:v>
                </c:pt>
                <c:pt idx="187">
                  <c:v>40620.97916666658</c:v>
                </c:pt>
                <c:pt idx="188">
                  <c:v>40620.6284722222</c:v>
                </c:pt>
                <c:pt idx="189">
                  <c:v>40618.08958333333</c:v>
                </c:pt>
                <c:pt idx="190">
                  <c:v>40617.08263888888</c:v>
                </c:pt>
                <c:pt idx="191">
                  <c:v>40616.44444444444</c:v>
                </c:pt>
                <c:pt idx="192">
                  <c:v>40616.21666666665</c:v>
                </c:pt>
                <c:pt idx="193">
                  <c:v>40615.75277777778</c:v>
                </c:pt>
              </c:numCache>
            </c:numRef>
          </c:xVal>
          <c:yVal>
            <c:numRef>
              <c:f>Sheet1!$J$3:$J$196</c:f>
              <c:numCache>
                <c:formatCode>General</c:formatCode>
                <c:ptCount val="194"/>
                <c:pt idx="0">
                  <c:v>3213.4</c:v>
                </c:pt>
                <c:pt idx="1">
                  <c:v>3300.0</c:v>
                </c:pt>
                <c:pt idx="2">
                  <c:v>3422.5</c:v>
                </c:pt>
                <c:pt idx="3">
                  <c:v>3300.0</c:v>
                </c:pt>
                <c:pt idx="4">
                  <c:v>3267.6</c:v>
                </c:pt>
                <c:pt idx="5">
                  <c:v>3210.2</c:v>
                </c:pt>
                <c:pt idx="6">
                  <c:v>3183.2</c:v>
                </c:pt>
                <c:pt idx="7">
                  <c:v>3272.2</c:v>
                </c:pt>
                <c:pt idx="8">
                  <c:v>3251.0</c:v>
                </c:pt>
                <c:pt idx="9">
                  <c:v>3146.0</c:v>
                </c:pt>
                <c:pt idx="10">
                  <c:v>3182.9</c:v>
                </c:pt>
                <c:pt idx="11">
                  <c:v>3248.0</c:v>
                </c:pt>
                <c:pt idx="12">
                  <c:v>3207.9</c:v>
                </c:pt>
                <c:pt idx="13">
                  <c:v>3016.9</c:v>
                </c:pt>
                <c:pt idx="14">
                  <c:v>3080.3</c:v>
                </c:pt>
                <c:pt idx="15">
                  <c:v>3203.7</c:v>
                </c:pt>
                <c:pt idx="16">
                  <c:v>2999.0</c:v>
                </c:pt>
                <c:pt idx="17">
                  <c:v>3169.2</c:v>
                </c:pt>
                <c:pt idx="18">
                  <c:v>2590.0</c:v>
                </c:pt>
                <c:pt idx="19">
                  <c:v>2672.3</c:v>
                </c:pt>
                <c:pt idx="20">
                  <c:v>2730.0</c:v>
                </c:pt>
                <c:pt idx="21">
                  <c:v>2778.9</c:v>
                </c:pt>
                <c:pt idx="22">
                  <c:v>2770.0</c:v>
                </c:pt>
                <c:pt idx="23">
                  <c:v>2800.0</c:v>
                </c:pt>
                <c:pt idx="24">
                  <c:v>2296.6</c:v>
                </c:pt>
                <c:pt idx="25">
                  <c:v>2647.2</c:v>
                </c:pt>
                <c:pt idx="26">
                  <c:v>2563.7</c:v>
                </c:pt>
                <c:pt idx="27">
                  <c:v>3253.2</c:v>
                </c:pt>
                <c:pt idx="28">
                  <c:v>3310.0</c:v>
                </c:pt>
                <c:pt idx="29">
                  <c:v>3211.6</c:v>
                </c:pt>
                <c:pt idx="30">
                  <c:v>3224.8</c:v>
                </c:pt>
                <c:pt idx="31">
                  <c:v>3268.1</c:v>
                </c:pt>
                <c:pt idx="32">
                  <c:v>3300.0</c:v>
                </c:pt>
                <c:pt idx="33">
                  <c:v>3288.3</c:v>
                </c:pt>
                <c:pt idx="34">
                  <c:v>3175.4</c:v>
                </c:pt>
                <c:pt idx="35">
                  <c:v>3204.2</c:v>
                </c:pt>
                <c:pt idx="36">
                  <c:v>3100.7</c:v>
                </c:pt>
                <c:pt idx="37">
                  <c:v>2970.8</c:v>
                </c:pt>
                <c:pt idx="38">
                  <c:v>2955.3</c:v>
                </c:pt>
                <c:pt idx="39">
                  <c:v>3000.0</c:v>
                </c:pt>
                <c:pt idx="40">
                  <c:v>2601.3</c:v>
                </c:pt>
                <c:pt idx="41">
                  <c:v>2736.6</c:v>
                </c:pt>
                <c:pt idx="42">
                  <c:v>1958.8</c:v>
                </c:pt>
                <c:pt idx="43">
                  <c:v>967.2</c:v>
                </c:pt>
                <c:pt idx="44">
                  <c:v>600.0</c:v>
                </c:pt>
                <c:pt idx="45">
                  <c:v>2150.0</c:v>
                </c:pt>
                <c:pt idx="46">
                  <c:v>2027.2</c:v>
                </c:pt>
                <c:pt idx="47">
                  <c:v>2363.5</c:v>
                </c:pt>
                <c:pt idx="48">
                  <c:v>2118.1</c:v>
                </c:pt>
                <c:pt idx="49">
                  <c:v>2185.5</c:v>
                </c:pt>
                <c:pt idx="50">
                  <c:v>2114.6</c:v>
                </c:pt>
                <c:pt idx="51">
                  <c:v>1925.4</c:v>
                </c:pt>
                <c:pt idx="52">
                  <c:v>2205.3</c:v>
                </c:pt>
                <c:pt idx="53">
                  <c:v>1975.8</c:v>
                </c:pt>
                <c:pt idx="54">
                  <c:v>2097.1</c:v>
                </c:pt>
                <c:pt idx="55">
                  <c:v>2066.0</c:v>
                </c:pt>
                <c:pt idx="56">
                  <c:v>2109.6</c:v>
                </c:pt>
                <c:pt idx="57">
                  <c:v>2090.8</c:v>
                </c:pt>
                <c:pt idx="58">
                  <c:v>1992.3</c:v>
                </c:pt>
                <c:pt idx="59">
                  <c:v>1922.0</c:v>
                </c:pt>
                <c:pt idx="60">
                  <c:v>2062.7</c:v>
                </c:pt>
                <c:pt idx="61">
                  <c:v>2007.5</c:v>
                </c:pt>
                <c:pt idx="62">
                  <c:v>2001.3</c:v>
                </c:pt>
                <c:pt idx="63">
                  <c:v>1956.2</c:v>
                </c:pt>
                <c:pt idx="64">
                  <c:v>1916.8</c:v>
                </c:pt>
                <c:pt idx="65">
                  <c:v>1905.3</c:v>
                </c:pt>
                <c:pt idx="66">
                  <c:v>1922.1</c:v>
                </c:pt>
                <c:pt idx="67">
                  <c:v>2027.9</c:v>
                </c:pt>
                <c:pt idx="68">
                  <c:v>2029.4</c:v>
                </c:pt>
                <c:pt idx="69">
                  <c:v>1995.2</c:v>
                </c:pt>
                <c:pt idx="70">
                  <c:v>1884.0</c:v>
                </c:pt>
                <c:pt idx="71">
                  <c:v>1921.3</c:v>
                </c:pt>
                <c:pt idx="72">
                  <c:v>1858.3</c:v>
                </c:pt>
                <c:pt idx="73">
                  <c:v>1783.4</c:v>
                </c:pt>
                <c:pt idx="74">
                  <c:v>1741.7</c:v>
                </c:pt>
                <c:pt idx="75">
                  <c:v>1344.7</c:v>
                </c:pt>
                <c:pt idx="76">
                  <c:v>1701.7</c:v>
                </c:pt>
                <c:pt idx="77">
                  <c:v>1664.9</c:v>
                </c:pt>
                <c:pt idx="78">
                  <c:v>1642.6</c:v>
                </c:pt>
                <c:pt idx="79">
                  <c:v>1641.7</c:v>
                </c:pt>
                <c:pt idx="80">
                  <c:v>1748.3</c:v>
                </c:pt>
                <c:pt idx="81">
                  <c:v>1674.3</c:v>
                </c:pt>
                <c:pt idx="82">
                  <c:v>1455.2</c:v>
                </c:pt>
                <c:pt idx="83">
                  <c:v>1547.2</c:v>
                </c:pt>
                <c:pt idx="84">
                  <c:v>1275.5</c:v>
                </c:pt>
                <c:pt idx="85">
                  <c:v>1614.2</c:v>
                </c:pt>
                <c:pt idx="86">
                  <c:v>1312.1</c:v>
                </c:pt>
                <c:pt idx="87">
                  <c:v>1503.3</c:v>
                </c:pt>
                <c:pt idx="88">
                  <c:v>1257.0</c:v>
                </c:pt>
                <c:pt idx="89">
                  <c:v>1047.0</c:v>
                </c:pt>
                <c:pt idx="90">
                  <c:v>1177.4</c:v>
                </c:pt>
                <c:pt idx="91">
                  <c:v>1000.0</c:v>
                </c:pt>
                <c:pt idx="92">
                  <c:v>668.4</c:v>
                </c:pt>
                <c:pt idx="93">
                  <c:v>259.3999999999999</c:v>
                </c:pt>
                <c:pt idx="94">
                  <c:v>9.4</c:v>
                </c:pt>
                <c:pt idx="95">
                  <c:v>1.3</c:v>
                </c:pt>
                <c:pt idx="96">
                  <c:v>1247.9</c:v>
                </c:pt>
                <c:pt idx="97">
                  <c:v>1265.5</c:v>
                </c:pt>
                <c:pt idx="98">
                  <c:v>1166.2</c:v>
                </c:pt>
                <c:pt idx="99">
                  <c:v>1172.9</c:v>
                </c:pt>
                <c:pt idx="100">
                  <c:v>1167.1</c:v>
                </c:pt>
                <c:pt idx="101">
                  <c:v>1154.3</c:v>
                </c:pt>
                <c:pt idx="102">
                  <c:v>1178.0</c:v>
                </c:pt>
                <c:pt idx="103">
                  <c:v>1265.2</c:v>
                </c:pt>
                <c:pt idx="104">
                  <c:v>1121.7</c:v>
                </c:pt>
                <c:pt idx="105">
                  <c:v>1116.2</c:v>
                </c:pt>
                <c:pt idx="106">
                  <c:v>1091.5</c:v>
                </c:pt>
                <c:pt idx="107">
                  <c:v>1103.6</c:v>
                </c:pt>
                <c:pt idx="108">
                  <c:v>1088.6</c:v>
                </c:pt>
                <c:pt idx="109">
                  <c:v>1155.0</c:v>
                </c:pt>
                <c:pt idx="110">
                  <c:v>1172.6</c:v>
                </c:pt>
                <c:pt idx="111">
                  <c:v>1120.6</c:v>
                </c:pt>
                <c:pt idx="112">
                  <c:v>1156.2</c:v>
                </c:pt>
                <c:pt idx="113">
                  <c:v>1131.5</c:v>
                </c:pt>
                <c:pt idx="114">
                  <c:v>1120.5</c:v>
                </c:pt>
                <c:pt idx="115">
                  <c:v>1110.6</c:v>
                </c:pt>
                <c:pt idx="116">
                  <c:v>1066.5</c:v>
                </c:pt>
                <c:pt idx="117">
                  <c:v>1035.1</c:v>
                </c:pt>
                <c:pt idx="118">
                  <c:v>1387.2</c:v>
                </c:pt>
                <c:pt idx="119">
                  <c:v>1090.5</c:v>
                </c:pt>
                <c:pt idx="120">
                  <c:v>1125.9</c:v>
                </c:pt>
                <c:pt idx="121">
                  <c:v>1068.5</c:v>
                </c:pt>
                <c:pt idx="122">
                  <c:v>929.7</c:v>
                </c:pt>
                <c:pt idx="123">
                  <c:v>1014.8</c:v>
                </c:pt>
                <c:pt idx="124">
                  <c:v>1087.9</c:v>
                </c:pt>
                <c:pt idx="125">
                  <c:v>1140.6</c:v>
                </c:pt>
                <c:pt idx="126">
                  <c:v>1170.6</c:v>
                </c:pt>
                <c:pt idx="127">
                  <c:v>1143.6</c:v>
                </c:pt>
                <c:pt idx="128">
                  <c:v>1154.0</c:v>
                </c:pt>
                <c:pt idx="129">
                  <c:v>1140.8</c:v>
                </c:pt>
                <c:pt idx="130">
                  <c:v>1189.2</c:v>
                </c:pt>
                <c:pt idx="131">
                  <c:v>1257.8</c:v>
                </c:pt>
                <c:pt idx="132">
                  <c:v>1229.5</c:v>
                </c:pt>
                <c:pt idx="133">
                  <c:v>1262.1</c:v>
                </c:pt>
                <c:pt idx="134">
                  <c:v>1040.2</c:v>
                </c:pt>
                <c:pt idx="135">
                  <c:v>992.3</c:v>
                </c:pt>
                <c:pt idx="136">
                  <c:v>1091.7</c:v>
                </c:pt>
                <c:pt idx="137">
                  <c:v>1555.2</c:v>
                </c:pt>
                <c:pt idx="138">
                  <c:v>1053.9</c:v>
                </c:pt>
                <c:pt idx="139">
                  <c:v>996.0</c:v>
                </c:pt>
                <c:pt idx="140">
                  <c:v>1305.6</c:v>
                </c:pt>
                <c:pt idx="141">
                  <c:v>1097.9</c:v>
                </c:pt>
                <c:pt idx="142">
                  <c:v>773.8</c:v>
                </c:pt>
                <c:pt idx="143">
                  <c:v>932.0</c:v>
                </c:pt>
                <c:pt idx="144">
                  <c:v>846.3</c:v>
                </c:pt>
                <c:pt idx="145">
                  <c:v>752.6</c:v>
                </c:pt>
                <c:pt idx="146">
                  <c:v>743.7</c:v>
                </c:pt>
                <c:pt idx="147">
                  <c:v>764.6</c:v>
                </c:pt>
                <c:pt idx="148">
                  <c:v>432.1</c:v>
                </c:pt>
                <c:pt idx="149">
                  <c:v>189.7</c:v>
                </c:pt>
                <c:pt idx="150">
                  <c:v>5.0</c:v>
                </c:pt>
                <c:pt idx="151">
                  <c:v>725.2</c:v>
                </c:pt>
                <c:pt idx="152">
                  <c:v>906.4</c:v>
                </c:pt>
                <c:pt idx="153">
                  <c:v>856.8</c:v>
                </c:pt>
                <c:pt idx="154">
                  <c:v>755.5</c:v>
                </c:pt>
                <c:pt idx="155">
                  <c:v>751.6</c:v>
                </c:pt>
                <c:pt idx="156">
                  <c:v>614.8</c:v>
                </c:pt>
                <c:pt idx="157">
                  <c:v>730.7</c:v>
                </c:pt>
                <c:pt idx="158">
                  <c:v>538.9</c:v>
                </c:pt>
                <c:pt idx="159">
                  <c:v>484.3</c:v>
                </c:pt>
                <c:pt idx="160">
                  <c:v>422.6</c:v>
                </c:pt>
                <c:pt idx="161">
                  <c:v>485.5</c:v>
                </c:pt>
                <c:pt idx="162">
                  <c:v>445.2</c:v>
                </c:pt>
                <c:pt idx="163">
                  <c:v>504.4</c:v>
                </c:pt>
                <c:pt idx="164">
                  <c:v>471.5</c:v>
                </c:pt>
                <c:pt idx="165">
                  <c:v>302.8999999999999</c:v>
                </c:pt>
                <c:pt idx="166">
                  <c:v>467.1</c:v>
                </c:pt>
                <c:pt idx="167">
                  <c:v>393.1</c:v>
                </c:pt>
                <c:pt idx="168">
                  <c:v>293.2</c:v>
                </c:pt>
                <c:pt idx="169">
                  <c:v>333.7</c:v>
                </c:pt>
                <c:pt idx="170">
                  <c:v>317.6</c:v>
                </c:pt>
                <c:pt idx="171">
                  <c:v>372.6</c:v>
                </c:pt>
                <c:pt idx="172">
                  <c:v>356.6</c:v>
                </c:pt>
                <c:pt idx="173">
                  <c:v>231.6</c:v>
                </c:pt>
                <c:pt idx="174">
                  <c:v>239.1</c:v>
                </c:pt>
                <c:pt idx="175">
                  <c:v>227.5</c:v>
                </c:pt>
                <c:pt idx="176">
                  <c:v>196.1</c:v>
                </c:pt>
                <c:pt idx="177">
                  <c:v>248.9</c:v>
                </c:pt>
                <c:pt idx="178">
                  <c:v>243.8</c:v>
                </c:pt>
                <c:pt idx="179">
                  <c:v>251.7</c:v>
                </c:pt>
                <c:pt idx="180">
                  <c:v>179.8</c:v>
                </c:pt>
                <c:pt idx="181">
                  <c:v>122.9</c:v>
                </c:pt>
                <c:pt idx="182">
                  <c:v>158.1</c:v>
                </c:pt>
                <c:pt idx="183">
                  <c:v>68.1</c:v>
                </c:pt>
                <c:pt idx="184">
                  <c:v>67.6</c:v>
                </c:pt>
                <c:pt idx="185">
                  <c:v>68.9</c:v>
                </c:pt>
                <c:pt idx="186">
                  <c:v>33.3</c:v>
                </c:pt>
                <c:pt idx="187">
                  <c:v>31.1</c:v>
                </c:pt>
                <c:pt idx="188">
                  <c:v>32.0</c:v>
                </c:pt>
                <c:pt idx="189">
                  <c:v>1.5</c:v>
                </c:pt>
                <c:pt idx="190">
                  <c:v>1.5</c:v>
                </c:pt>
                <c:pt idx="191">
                  <c:v>1.8</c:v>
                </c:pt>
                <c:pt idx="192">
                  <c:v>1.7</c:v>
                </c:pt>
                <c:pt idx="193">
                  <c:v>1.3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Sheet1!$P$1</c:f>
              <c:strCache>
                <c:ptCount val="1"/>
                <c:pt idx="0">
                  <c:v>LHCb Peak Luminosity</c:v>
                </c:pt>
              </c:strCache>
            </c:strRef>
          </c:tx>
          <c:spPr>
            <a:ln w="47625">
              <a:noFill/>
            </a:ln>
          </c:spPr>
          <c:marker>
            <c:symbol val="triangle"/>
            <c:size val="5"/>
          </c:marker>
          <c:xVal>
            <c:numRef>
              <c:f>Sheet1!$E$3:$E$196</c:f>
              <c:numCache>
                <c:formatCode>dd/mm/yyyy\ hh:mm:ss;@</c:formatCode>
                <c:ptCount val="194"/>
                <c:pt idx="0">
                  <c:v>40826.22708333319</c:v>
                </c:pt>
                <c:pt idx="1">
                  <c:v>40826.07222222222</c:v>
                </c:pt>
                <c:pt idx="2">
                  <c:v>40825.46597222222</c:v>
                </c:pt>
                <c:pt idx="3">
                  <c:v>40824.48680555555</c:v>
                </c:pt>
                <c:pt idx="4">
                  <c:v>40824.18958333333</c:v>
                </c:pt>
                <c:pt idx="5">
                  <c:v>40820.85833333332</c:v>
                </c:pt>
                <c:pt idx="6">
                  <c:v>40819.99791666665</c:v>
                </c:pt>
                <c:pt idx="7">
                  <c:v>40819.8569444445</c:v>
                </c:pt>
                <c:pt idx="8">
                  <c:v>40818.78055555555</c:v>
                </c:pt>
                <c:pt idx="9">
                  <c:v>40817.91736111107</c:v>
                </c:pt>
                <c:pt idx="10">
                  <c:v>40815.83402777777</c:v>
                </c:pt>
                <c:pt idx="11">
                  <c:v>40815.12152777774</c:v>
                </c:pt>
                <c:pt idx="12">
                  <c:v>40814.1909722222</c:v>
                </c:pt>
                <c:pt idx="13">
                  <c:v>40813.21458333333</c:v>
                </c:pt>
                <c:pt idx="14">
                  <c:v>40812.73819444444</c:v>
                </c:pt>
                <c:pt idx="15">
                  <c:v>40812.53333333333</c:v>
                </c:pt>
                <c:pt idx="16">
                  <c:v>40811.79374999998</c:v>
                </c:pt>
                <c:pt idx="17">
                  <c:v>40811.63194444445</c:v>
                </c:pt>
                <c:pt idx="18">
                  <c:v>40811.10833333333</c:v>
                </c:pt>
                <c:pt idx="19">
                  <c:v>40811.00416666667</c:v>
                </c:pt>
                <c:pt idx="20">
                  <c:v>40810.61111111107</c:v>
                </c:pt>
                <c:pt idx="21">
                  <c:v>40809.74166666657</c:v>
                </c:pt>
                <c:pt idx="22">
                  <c:v>40809.3125</c:v>
                </c:pt>
                <c:pt idx="23">
                  <c:v>40809.14027777777</c:v>
                </c:pt>
                <c:pt idx="24">
                  <c:v>40808.62569444445</c:v>
                </c:pt>
                <c:pt idx="25">
                  <c:v>40808.18680555555</c:v>
                </c:pt>
                <c:pt idx="26">
                  <c:v>40807.44166666667</c:v>
                </c:pt>
                <c:pt idx="27">
                  <c:v>40806.4201388889</c:v>
                </c:pt>
                <c:pt idx="28">
                  <c:v>40806.15277777778</c:v>
                </c:pt>
                <c:pt idx="29">
                  <c:v>40805.93194444444</c:v>
                </c:pt>
                <c:pt idx="30">
                  <c:v>40805.07222222222</c:v>
                </c:pt>
                <c:pt idx="31">
                  <c:v>40802.77638888889</c:v>
                </c:pt>
                <c:pt idx="32">
                  <c:v>40801.83055555555</c:v>
                </c:pt>
                <c:pt idx="33">
                  <c:v>40800.11041666667</c:v>
                </c:pt>
                <c:pt idx="34">
                  <c:v>40799.73819444444</c:v>
                </c:pt>
                <c:pt idx="35">
                  <c:v>40799.0388888889</c:v>
                </c:pt>
                <c:pt idx="36">
                  <c:v>40798.55208333334</c:v>
                </c:pt>
                <c:pt idx="37">
                  <c:v>40796.71388888889</c:v>
                </c:pt>
                <c:pt idx="38">
                  <c:v>40796.44861111111</c:v>
                </c:pt>
                <c:pt idx="39">
                  <c:v>40795.87013888888</c:v>
                </c:pt>
                <c:pt idx="40">
                  <c:v>40795.50416666667</c:v>
                </c:pt>
                <c:pt idx="41">
                  <c:v>40795.23472222222</c:v>
                </c:pt>
                <c:pt idx="42">
                  <c:v>40794.37291666667</c:v>
                </c:pt>
                <c:pt idx="43">
                  <c:v>40793.99930555555</c:v>
                </c:pt>
                <c:pt idx="44">
                  <c:v>40793.60833333333</c:v>
                </c:pt>
                <c:pt idx="45">
                  <c:v>40777.01875</c:v>
                </c:pt>
                <c:pt idx="46">
                  <c:v>40776.27847222222</c:v>
                </c:pt>
                <c:pt idx="47">
                  <c:v>40773.04861111111</c:v>
                </c:pt>
                <c:pt idx="48">
                  <c:v>40772.925</c:v>
                </c:pt>
                <c:pt idx="49">
                  <c:v>40772.58263888888</c:v>
                </c:pt>
                <c:pt idx="50">
                  <c:v>40772.23680555556</c:v>
                </c:pt>
                <c:pt idx="51">
                  <c:v>40771.99652777778</c:v>
                </c:pt>
                <c:pt idx="52">
                  <c:v>40767.79374999998</c:v>
                </c:pt>
                <c:pt idx="53">
                  <c:v>40767.23611111107</c:v>
                </c:pt>
                <c:pt idx="54">
                  <c:v>40765.24236111101</c:v>
                </c:pt>
                <c:pt idx="55">
                  <c:v>40763.98125</c:v>
                </c:pt>
                <c:pt idx="56">
                  <c:v>40763.11666666665</c:v>
                </c:pt>
                <c:pt idx="57">
                  <c:v>40762.79930555546</c:v>
                </c:pt>
                <c:pt idx="58">
                  <c:v>40761.6034722222</c:v>
                </c:pt>
                <c:pt idx="59">
                  <c:v>40760.30833333333</c:v>
                </c:pt>
                <c:pt idx="60">
                  <c:v>40760.11111111107</c:v>
                </c:pt>
                <c:pt idx="61">
                  <c:v>40759.36388888889</c:v>
                </c:pt>
                <c:pt idx="62">
                  <c:v>40758.36319444444</c:v>
                </c:pt>
                <c:pt idx="63">
                  <c:v>40757.80208333334</c:v>
                </c:pt>
                <c:pt idx="64">
                  <c:v>40757.33333333334</c:v>
                </c:pt>
                <c:pt idx="65">
                  <c:v>40757.06875</c:v>
                </c:pt>
                <c:pt idx="66">
                  <c:v>40755.42708333324</c:v>
                </c:pt>
                <c:pt idx="67">
                  <c:v>40755.16041666667</c:v>
                </c:pt>
                <c:pt idx="68">
                  <c:v>40754.95625</c:v>
                </c:pt>
                <c:pt idx="69">
                  <c:v>40754.49305555553</c:v>
                </c:pt>
                <c:pt idx="70">
                  <c:v>40753.74166666657</c:v>
                </c:pt>
                <c:pt idx="71">
                  <c:v>40753.05069444444</c:v>
                </c:pt>
                <c:pt idx="72">
                  <c:v>40752.4138888889</c:v>
                </c:pt>
                <c:pt idx="73">
                  <c:v>40751.72083333333</c:v>
                </c:pt>
                <c:pt idx="74">
                  <c:v>40751.14861111111</c:v>
                </c:pt>
                <c:pt idx="75">
                  <c:v>40749.93402777778</c:v>
                </c:pt>
                <c:pt idx="76">
                  <c:v>40749.33402777777</c:v>
                </c:pt>
                <c:pt idx="77">
                  <c:v>40749.01041666666</c:v>
                </c:pt>
                <c:pt idx="78">
                  <c:v>40748.48055555555</c:v>
                </c:pt>
                <c:pt idx="79">
                  <c:v>40748.23680555556</c:v>
                </c:pt>
                <c:pt idx="80">
                  <c:v>40748.06666666667</c:v>
                </c:pt>
                <c:pt idx="81">
                  <c:v>40747.76736111096</c:v>
                </c:pt>
                <c:pt idx="82">
                  <c:v>40747.08402777777</c:v>
                </c:pt>
                <c:pt idx="83">
                  <c:v>40746.60277777778</c:v>
                </c:pt>
                <c:pt idx="84">
                  <c:v>40744.9375</c:v>
                </c:pt>
                <c:pt idx="85">
                  <c:v>40744.53541666667</c:v>
                </c:pt>
                <c:pt idx="86">
                  <c:v>40744.1958333333</c:v>
                </c:pt>
                <c:pt idx="87">
                  <c:v>40742.92986111101</c:v>
                </c:pt>
                <c:pt idx="88">
                  <c:v>40742.64097222222</c:v>
                </c:pt>
                <c:pt idx="89">
                  <c:v>40742.15416666665</c:v>
                </c:pt>
                <c:pt idx="90">
                  <c:v>40741.81527777777</c:v>
                </c:pt>
                <c:pt idx="91">
                  <c:v>40741.19166666654</c:v>
                </c:pt>
                <c:pt idx="92">
                  <c:v>40740.80208333334</c:v>
                </c:pt>
                <c:pt idx="93">
                  <c:v>40739.02222222222</c:v>
                </c:pt>
                <c:pt idx="94">
                  <c:v>40738.69791666658</c:v>
                </c:pt>
                <c:pt idx="95">
                  <c:v>40737.39513888889</c:v>
                </c:pt>
                <c:pt idx="96">
                  <c:v>40722.09513888889</c:v>
                </c:pt>
                <c:pt idx="97">
                  <c:v>40721.10277777778</c:v>
                </c:pt>
                <c:pt idx="98">
                  <c:v>40720.62361111101</c:v>
                </c:pt>
                <c:pt idx="99">
                  <c:v>40720.40138888889</c:v>
                </c:pt>
                <c:pt idx="100">
                  <c:v>40720.18333333333</c:v>
                </c:pt>
                <c:pt idx="101">
                  <c:v>40720.04236111107</c:v>
                </c:pt>
                <c:pt idx="102">
                  <c:v>40718.95347222222</c:v>
                </c:pt>
                <c:pt idx="103">
                  <c:v>40718.46111111101</c:v>
                </c:pt>
                <c:pt idx="104">
                  <c:v>40715.0097222222</c:v>
                </c:pt>
                <c:pt idx="105">
                  <c:v>40712.2909722222</c:v>
                </c:pt>
                <c:pt idx="106">
                  <c:v>40711.26041666658</c:v>
                </c:pt>
                <c:pt idx="107">
                  <c:v>40711.05069444444</c:v>
                </c:pt>
                <c:pt idx="108">
                  <c:v>40710.30694444444</c:v>
                </c:pt>
                <c:pt idx="109">
                  <c:v>40708.3125</c:v>
                </c:pt>
                <c:pt idx="110">
                  <c:v>40707.55902777778</c:v>
                </c:pt>
                <c:pt idx="111">
                  <c:v>40707.44166666667</c:v>
                </c:pt>
                <c:pt idx="112">
                  <c:v>40706.58055555555</c:v>
                </c:pt>
                <c:pt idx="113">
                  <c:v>40706.02013888889</c:v>
                </c:pt>
                <c:pt idx="114">
                  <c:v>40705.15416666665</c:v>
                </c:pt>
                <c:pt idx="115">
                  <c:v>40703.56944444445</c:v>
                </c:pt>
                <c:pt idx="116">
                  <c:v>40703.04791666667</c:v>
                </c:pt>
                <c:pt idx="117">
                  <c:v>40701.94027777777</c:v>
                </c:pt>
                <c:pt idx="118">
                  <c:v>40700.66388888888</c:v>
                </c:pt>
                <c:pt idx="119">
                  <c:v>40700.3125</c:v>
                </c:pt>
                <c:pt idx="120">
                  <c:v>40699.39305555556</c:v>
                </c:pt>
                <c:pt idx="121">
                  <c:v>40699.27083333334</c:v>
                </c:pt>
                <c:pt idx="122">
                  <c:v>40698.97847222222</c:v>
                </c:pt>
                <c:pt idx="123">
                  <c:v>40698.55833333333</c:v>
                </c:pt>
                <c:pt idx="124">
                  <c:v>40698.09444444445</c:v>
                </c:pt>
                <c:pt idx="125">
                  <c:v>40697.87083333333</c:v>
                </c:pt>
                <c:pt idx="126">
                  <c:v>40697.24652777778</c:v>
                </c:pt>
                <c:pt idx="127">
                  <c:v>40696.90694444444</c:v>
                </c:pt>
                <c:pt idx="128">
                  <c:v>40696.08541666665</c:v>
                </c:pt>
                <c:pt idx="129">
                  <c:v>40695.81319444444</c:v>
                </c:pt>
                <c:pt idx="130">
                  <c:v>40694.39305555556</c:v>
                </c:pt>
                <c:pt idx="131">
                  <c:v>40694.20486111107</c:v>
                </c:pt>
                <c:pt idx="132">
                  <c:v>40693.09305555555</c:v>
                </c:pt>
                <c:pt idx="133">
                  <c:v>40692.45347222222</c:v>
                </c:pt>
                <c:pt idx="134">
                  <c:v>40692.13541666658</c:v>
                </c:pt>
                <c:pt idx="135">
                  <c:v>40691.34513888888</c:v>
                </c:pt>
                <c:pt idx="136">
                  <c:v>40690.94444444444</c:v>
                </c:pt>
                <c:pt idx="137">
                  <c:v>40688.34791666667</c:v>
                </c:pt>
                <c:pt idx="138">
                  <c:v>40687.9763888889</c:v>
                </c:pt>
                <c:pt idx="139">
                  <c:v>40687.09236111101</c:v>
                </c:pt>
                <c:pt idx="140">
                  <c:v>40686.39861111111</c:v>
                </c:pt>
                <c:pt idx="141">
                  <c:v>40686.09236111101</c:v>
                </c:pt>
                <c:pt idx="142">
                  <c:v>40685.86111111107</c:v>
                </c:pt>
                <c:pt idx="143">
                  <c:v>40685.59097222222</c:v>
                </c:pt>
                <c:pt idx="144">
                  <c:v>40684.8569444445</c:v>
                </c:pt>
                <c:pt idx="145">
                  <c:v>40684.13611111107</c:v>
                </c:pt>
                <c:pt idx="146">
                  <c:v>40683.66111111101</c:v>
                </c:pt>
                <c:pt idx="147">
                  <c:v>40682.9826388889</c:v>
                </c:pt>
                <c:pt idx="148">
                  <c:v>40681.12777777777</c:v>
                </c:pt>
                <c:pt idx="149">
                  <c:v>40679.4763888889</c:v>
                </c:pt>
                <c:pt idx="150">
                  <c:v>40678.52222222222</c:v>
                </c:pt>
                <c:pt idx="151">
                  <c:v>40666.57291666666</c:v>
                </c:pt>
                <c:pt idx="152">
                  <c:v>40665.2597222222</c:v>
                </c:pt>
                <c:pt idx="153">
                  <c:v>40664.79236111099</c:v>
                </c:pt>
                <c:pt idx="154">
                  <c:v>40663.56805555556</c:v>
                </c:pt>
                <c:pt idx="155">
                  <c:v>40663.27430555553</c:v>
                </c:pt>
                <c:pt idx="156">
                  <c:v>40661.67708333324</c:v>
                </c:pt>
                <c:pt idx="157">
                  <c:v>40660.97083333333</c:v>
                </c:pt>
                <c:pt idx="158">
                  <c:v>40659.97777777778</c:v>
                </c:pt>
                <c:pt idx="159">
                  <c:v>40658.98888888888</c:v>
                </c:pt>
                <c:pt idx="160">
                  <c:v>40658.68055555555</c:v>
                </c:pt>
                <c:pt idx="161">
                  <c:v>40657.875</c:v>
                </c:pt>
                <c:pt idx="162">
                  <c:v>40657.68541666665</c:v>
                </c:pt>
                <c:pt idx="163">
                  <c:v>40656.51736111107</c:v>
                </c:pt>
                <c:pt idx="164">
                  <c:v>40655.79791666658</c:v>
                </c:pt>
                <c:pt idx="165">
                  <c:v>40655.48333333333</c:v>
                </c:pt>
                <c:pt idx="166">
                  <c:v>40654.99444444444</c:v>
                </c:pt>
                <c:pt idx="167">
                  <c:v>40654.48333333333</c:v>
                </c:pt>
                <c:pt idx="168">
                  <c:v>40653.99722222222</c:v>
                </c:pt>
                <c:pt idx="169">
                  <c:v>40652.2284722222</c:v>
                </c:pt>
                <c:pt idx="170">
                  <c:v>40651.94861111111</c:v>
                </c:pt>
                <c:pt idx="171">
                  <c:v>40650.13819444444</c:v>
                </c:pt>
                <c:pt idx="172">
                  <c:v>40649.73541666658</c:v>
                </c:pt>
                <c:pt idx="173">
                  <c:v>40649.0138888889</c:v>
                </c:pt>
                <c:pt idx="174">
                  <c:v>40648.65902777778</c:v>
                </c:pt>
                <c:pt idx="175">
                  <c:v>40648.08194444444</c:v>
                </c:pt>
                <c:pt idx="176">
                  <c:v>40646.62291666665</c:v>
                </c:pt>
                <c:pt idx="177">
                  <c:v>40625.93055555555</c:v>
                </c:pt>
                <c:pt idx="178">
                  <c:v>40625.3875</c:v>
                </c:pt>
                <c:pt idx="179">
                  <c:v>40624.88541666666</c:v>
                </c:pt>
                <c:pt idx="180">
                  <c:v>40624.5076388889</c:v>
                </c:pt>
                <c:pt idx="181">
                  <c:v>40623.63402777778</c:v>
                </c:pt>
                <c:pt idx="182">
                  <c:v>40622.89652777777</c:v>
                </c:pt>
                <c:pt idx="183">
                  <c:v>40622.48680555555</c:v>
                </c:pt>
                <c:pt idx="184">
                  <c:v>40621.94791666666</c:v>
                </c:pt>
                <c:pt idx="185">
                  <c:v>40621.55416666665</c:v>
                </c:pt>
                <c:pt idx="186">
                  <c:v>40621.19236111101</c:v>
                </c:pt>
                <c:pt idx="187">
                  <c:v>40620.97916666658</c:v>
                </c:pt>
                <c:pt idx="188">
                  <c:v>40620.6284722222</c:v>
                </c:pt>
                <c:pt idx="189">
                  <c:v>40618.08958333333</c:v>
                </c:pt>
                <c:pt idx="190">
                  <c:v>40617.08263888888</c:v>
                </c:pt>
                <c:pt idx="191">
                  <c:v>40616.44444444444</c:v>
                </c:pt>
                <c:pt idx="192">
                  <c:v>40616.21666666665</c:v>
                </c:pt>
                <c:pt idx="193">
                  <c:v>40615.75277777778</c:v>
                </c:pt>
              </c:numCache>
            </c:numRef>
          </c:xVal>
          <c:yVal>
            <c:numRef>
              <c:f>Sheet1!$P$3:$P$196</c:f>
              <c:numCache>
                <c:formatCode>General</c:formatCode>
                <c:ptCount val="194"/>
                <c:pt idx="0">
                  <c:v>354.8</c:v>
                </c:pt>
                <c:pt idx="1">
                  <c:v>342.5</c:v>
                </c:pt>
                <c:pt idx="2">
                  <c:v>365.8</c:v>
                </c:pt>
                <c:pt idx="3">
                  <c:v>358.0</c:v>
                </c:pt>
                <c:pt idx="4">
                  <c:v>351.2</c:v>
                </c:pt>
                <c:pt idx="5">
                  <c:v>357.8</c:v>
                </c:pt>
                <c:pt idx="6">
                  <c:v>359.0</c:v>
                </c:pt>
                <c:pt idx="8">
                  <c:v>358.1</c:v>
                </c:pt>
                <c:pt idx="9">
                  <c:v>355.4</c:v>
                </c:pt>
                <c:pt idx="10">
                  <c:v>359.4</c:v>
                </c:pt>
                <c:pt idx="11">
                  <c:v>353.3</c:v>
                </c:pt>
                <c:pt idx="12">
                  <c:v>371.0</c:v>
                </c:pt>
                <c:pt idx="13">
                  <c:v>357.0</c:v>
                </c:pt>
                <c:pt idx="14">
                  <c:v>352.2</c:v>
                </c:pt>
                <c:pt idx="15">
                  <c:v>355.6</c:v>
                </c:pt>
                <c:pt idx="16">
                  <c:v>354.9</c:v>
                </c:pt>
                <c:pt idx="17">
                  <c:v>356.6</c:v>
                </c:pt>
                <c:pt idx="18">
                  <c:v>359.3</c:v>
                </c:pt>
                <c:pt idx="19">
                  <c:v>302.2</c:v>
                </c:pt>
                <c:pt idx="20">
                  <c:v>356.3</c:v>
                </c:pt>
                <c:pt idx="21">
                  <c:v>357.6</c:v>
                </c:pt>
                <c:pt idx="22">
                  <c:v>257.3999999999999</c:v>
                </c:pt>
                <c:pt idx="24">
                  <c:v>353.8</c:v>
                </c:pt>
                <c:pt idx="25">
                  <c:v>355.1</c:v>
                </c:pt>
                <c:pt idx="26">
                  <c:v>368.1</c:v>
                </c:pt>
                <c:pt idx="27">
                  <c:v>372.8</c:v>
                </c:pt>
                <c:pt idx="28">
                  <c:v>352.3</c:v>
                </c:pt>
                <c:pt idx="30">
                  <c:v>357.9</c:v>
                </c:pt>
                <c:pt idx="31">
                  <c:v>377.0</c:v>
                </c:pt>
                <c:pt idx="32">
                  <c:v>383.1</c:v>
                </c:pt>
                <c:pt idx="33">
                  <c:v>366.4</c:v>
                </c:pt>
                <c:pt idx="34">
                  <c:v>365.9</c:v>
                </c:pt>
                <c:pt idx="35">
                  <c:v>350.0</c:v>
                </c:pt>
                <c:pt idx="36">
                  <c:v>362.4</c:v>
                </c:pt>
                <c:pt idx="37">
                  <c:v>290.1</c:v>
                </c:pt>
                <c:pt idx="38">
                  <c:v>352.6</c:v>
                </c:pt>
                <c:pt idx="39">
                  <c:v>371.8</c:v>
                </c:pt>
                <c:pt idx="40">
                  <c:v>363.4</c:v>
                </c:pt>
                <c:pt idx="41">
                  <c:v>349.6</c:v>
                </c:pt>
                <c:pt idx="42">
                  <c:v>370.1</c:v>
                </c:pt>
                <c:pt idx="43">
                  <c:v>227.0</c:v>
                </c:pt>
                <c:pt idx="44">
                  <c:v>137.6</c:v>
                </c:pt>
                <c:pt idx="45">
                  <c:v>350.0</c:v>
                </c:pt>
                <c:pt idx="46">
                  <c:v>350.0</c:v>
                </c:pt>
                <c:pt idx="47">
                  <c:v>368.3</c:v>
                </c:pt>
                <c:pt idx="48">
                  <c:v>330.0</c:v>
                </c:pt>
                <c:pt idx="49">
                  <c:v>350.0</c:v>
                </c:pt>
                <c:pt idx="50">
                  <c:v>450.1</c:v>
                </c:pt>
                <c:pt idx="51">
                  <c:v>373.7</c:v>
                </c:pt>
                <c:pt idx="52">
                  <c:v>375.7</c:v>
                </c:pt>
                <c:pt idx="53">
                  <c:v>423.7</c:v>
                </c:pt>
                <c:pt idx="54">
                  <c:v>359.2</c:v>
                </c:pt>
                <c:pt idx="55">
                  <c:v>360.5</c:v>
                </c:pt>
                <c:pt idx="56">
                  <c:v>394.4</c:v>
                </c:pt>
                <c:pt idx="57">
                  <c:v>301.5</c:v>
                </c:pt>
                <c:pt idx="58">
                  <c:v>362.9</c:v>
                </c:pt>
                <c:pt idx="59">
                  <c:v>350.0</c:v>
                </c:pt>
                <c:pt idx="60">
                  <c:v>281.7</c:v>
                </c:pt>
                <c:pt idx="61">
                  <c:v>377.6</c:v>
                </c:pt>
                <c:pt idx="62">
                  <c:v>357.6</c:v>
                </c:pt>
                <c:pt idx="63">
                  <c:v>345.5</c:v>
                </c:pt>
                <c:pt idx="64">
                  <c:v>374.4</c:v>
                </c:pt>
                <c:pt idx="65">
                  <c:v>345.8</c:v>
                </c:pt>
                <c:pt idx="66">
                  <c:v>338.9</c:v>
                </c:pt>
                <c:pt idx="67">
                  <c:v>339.5</c:v>
                </c:pt>
                <c:pt idx="68">
                  <c:v>350.0</c:v>
                </c:pt>
                <c:pt idx="69">
                  <c:v>336.1</c:v>
                </c:pt>
                <c:pt idx="70">
                  <c:v>347.0</c:v>
                </c:pt>
                <c:pt idx="71">
                  <c:v>321.7</c:v>
                </c:pt>
                <c:pt idx="72">
                  <c:v>310.8999999999999</c:v>
                </c:pt>
                <c:pt idx="73">
                  <c:v>319.3</c:v>
                </c:pt>
                <c:pt idx="74">
                  <c:v>309.6</c:v>
                </c:pt>
                <c:pt idx="75">
                  <c:v>313.0</c:v>
                </c:pt>
                <c:pt idx="76">
                  <c:v>312.3999999999999</c:v>
                </c:pt>
                <c:pt idx="77">
                  <c:v>321.3</c:v>
                </c:pt>
                <c:pt idx="78">
                  <c:v>276.0</c:v>
                </c:pt>
                <c:pt idx="79">
                  <c:v>318.2</c:v>
                </c:pt>
                <c:pt idx="80">
                  <c:v>311.6</c:v>
                </c:pt>
                <c:pt idx="81">
                  <c:v>304.0</c:v>
                </c:pt>
                <c:pt idx="82">
                  <c:v>380.5</c:v>
                </c:pt>
                <c:pt idx="83">
                  <c:v>414.5</c:v>
                </c:pt>
                <c:pt idx="84">
                  <c:v>320.1</c:v>
                </c:pt>
                <c:pt idx="85">
                  <c:v>301.3</c:v>
                </c:pt>
                <c:pt idx="86">
                  <c:v>298.1</c:v>
                </c:pt>
                <c:pt idx="87">
                  <c:v>279.7</c:v>
                </c:pt>
                <c:pt idx="88">
                  <c:v>254.6</c:v>
                </c:pt>
                <c:pt idx="89">
                  <c:v>296.7</c:v>
                </c:pt>
                <c:pt idx="90">
                  <c:v>310.3999999999999</c:v>
                </c:pt>
                <c:pt idx="91">
                  <c:v>310.0</c:v>
                </c:pt>
                <c:pt idx="92">
                  <c:v>320.8</c:v>
                </c:pt>
                <c:pt idx="93">
                  <c:v>134.8</c:v>
                </c:pt>
                <c:pt idx="94">
                  <c:v>9.3</c:v>
                </c:pt>
                <c:pt idx="95">
                  <c:v>0.7</c:v>
                </c:pt>
                <c:pt idx="96">
                  <c:v>300.0</c:v>
                </c:pt>
                <c:pt idx="97">
                  <c:v>300.0</c:v>
                </c:pt>
                <c:pt idx="98">
                  <c:v>305.3999999999999</c:v>
                </c:pt>
                <c:pt idx="99">
                  <c:v>253.8</c:v>
                </c:pt>
                <c:pt idx="100">
                  <c:v>320.0</c:v>
                </c:pt>
                <c:pt idx="101">
                  <c:v>300.0</c:v>
                </c:pt>
                <c:pt idx="102">
                  <c:v>300.0</c:v>
                </c:pt>
                <c:pt idx="103">
                  <c:v>368.8</c:v>
                </c:pt>
                <c:pt idx="104">
                  <c:v>414.9</c:v>
                </c:pt>
                <c:pt idx="105">
                  <c:v>306.1</c:v>
                </c:pt>
                <c:pt idx="106">
                  <c:v>309.7</c:v>
                </c:pt>
                <c:pt idx="107">
                  <c:v>319.0</c:v>
                </c:pt>
                <c:pt idx="108">
                  <c:v>406.1</c:v>
                </c:pt>
                <c:pt idx="109">
                  <c:v>360.8</c:v>
                </c:pt>
                <c:pt idx="110">
                  <c:v>320.3</c:v>
                </c:pt>
                <c:pt idx="111">
                  <c:v>245.8</c:v>
                </c:pt>
                <c:pt idx="112">
                  <c:v>312.2</c:v>
                </c:pt>
                <c:pt idx="113">
                  <c:v>378.1</c:v>
                </c:pt>
                <c:pt idx="114">
                  <c:v>320.6</c:v>
                </c:pt>
                <c:pt idx="115">
                  <c:v>316.0</c:v>
                </c:pt>
                <c:pt idx="116">
                  <c:v>305.1</c:v>
                </c:pt>
                <c:pt idx="117">
                  <c:v>303.5</c:v>
                </c:pt>
                <c:pt idx="118">
                  <c:v>302.3</c:v>
                </c:pt>
                <c:pt idx="119">
                  <c:v>300.0</c:v>
                </c:pt>
                <c:pt idx="120">
                  <c:v>305.7</c:v>
                </c:pt>
                <c:pt idx="121">
                  <c:v>269.0</c:v>
                </c:pt>
                <c:pt idx="122">
                  <c:v>265.7</c:v>
                </c:pt>
                <c:pt idx="123">
                  <c:v>306.8</c:v>
                </c:pt>
                <c:pt idx="124">
                  <c:v>309.7</c:v>
                </c:pt>
                <c:pt idx="125">
                  <c:v>253.1</c:v>
                </c:pt>
                <c:pt idx="126">
                  <c:v>313.7</c:v>
                </c:pt>
                <c:pt idx="127">
                  <c:v>300.0</c:v>
                </c:pt>
                <c:pt idx="128">
                  <c:v>353.7</c:v>
                </c:pt>
                <c:pt idx="129">
                  <c:v>311.2</c:v>
                </c:pt>
                <c:pt idx="130">
                  <c:v>300.5</c:v>
                </c:pt>
                <c:pt idx="131">
                  <c:v>302.8</c:v>
                </c:pt>
                <c:pt idx="132">
                  <c:v>300.0</c:v>
                </c:pt>
                <c:pt idx="133">
                  <c:v>312.6</c:v>
                </c:pt>
                <c:pt idx="134">
                  <c:v>305.3</c:v>
                </c:pt>
                <c:pt idx="135">
                  <c:v>321.8999999999999</c:v>
                </c:pt>
                <c:pt idx="136">
                  <c:v>306.2</c:v>
                </c:pt>
                <c:pt idx="137">
                  <c:v>276.6</c:v>
                </c:pt>
                <c:pt idx="138">
                  <c:v>358.2</c:v>
                </c:pt>
                <c:pt idx="139">
                  <c:v>276.3999999999999</c:v>
                </c:pt>
                <c:pt idx="140">
                  <c:v>240.2</c:v>
                </c:pt>
                <c:pt idx="141">
                  <c:v>283.3999999999999</c:v>
                </c:pt>
                <c:pt idx="142">
                  <c:v>266.0</c:v>
                </c:pt>
                <c:pt idx="143">
                  <c:v>250.0</c:v>
                </c:pt>
                <c:pt idx="144">
                  <c:v>239.9</c:v>
                </c:pt>
                <c:pt idx="145">
                  <c:v>246.3</c:v>
                </c:pt>
                <c:pt idx="146">
                  <c:v>258.7</c:v>
                </c:pt>
                <c:pt idx="147">
                  <c:v>250.0</c:v>
                </c:pt>
                <c:pt idx="148">
                  <c:v>186.5</c:v>
                </c:pt>
                <c:pt idx="149">
                  <c:v>175.6</c:v>
                </c:pt>
                <c:pt idx="150">
                  <c:v>3.2</c:v>
                </c:pt>
                <c:pt idx="151">
                  <c:v>225.4</c:v>
                </c:pt>
                <c:pt idx="152">
                  <c:v>222.9</c:v>
                </c:pt>
                <c:pt idx="153">
                  <c:v>229.7</c:v>
                </c:pt>
                <c:pt idx="154">
                  <c:v>163.2</c:v>
                </c:pt>
                <c:pt idx="155">
                  <c:v>157.4</c:v>
                </c:pt>
                <c:pt idx="156">
                  <c:v>165.4</c:v>
                </c:pt>
                <c:pt idx="157">
                  <c:v>165.0</c:v>
                </c:pt>
                <c:pt idx="158">
                  <c:v>136.6</c:v>
                </c:pt>
                <c:pt idx="159">
                  <c:v>134.0</c:v>
                </c:pt>
                <c:pt idx="160">
                  <c:v>144.6</c:v>
                </c:pt>
                <c:pt idx="161">
                  <c:v>171.7</c:v>
                </c:pt>
                <c:pt idx="162">
                  <c:v>136.9</c:v>
                </c:pt>
                <c:pt idx="163">
                  <c:v>140.7</c:v>
                </c:pt>
                <c:pt idx="164">
                  <c:v>136.9</c:v>
                </c:pt>
                <c:pt idx="165">
                  <c:v>113.4</c:v>
                </c:pt>
                <c:pt idx="166">
                  <c:v>152.8</c:v>
                </c:pt>
                <c:pt idx="167">
                  <c:v>213.0</c:v>
                </c:pt>
                <c:pt idx="168">
                  <c:v>98.6</c:v>
                </c:pt>
                <c:pt idx="169">
                  <c:v>163.4</c:v>
                </c:pt>
                <c:pt idx="170">
                  <c:v>139.3</c:v>
                </c:pt>
                <c:pt idx="171">
                  <c:v>138.0</c:v>
                </c:pt>
                <c:pt idx="172">
                  <c:v>138.9</c:v>
                </c:pt>
                <c:pt idx="173">
                  <c:v>86.0</c:v>
                </c:pt>
                <c:pt idx="174">
                  <c:v>94.3</c:v>
                </c:pt>
                <c:pt idx="175">
                  <c:v>82.9</c:v>
                </c:pt>
                <c:pt idx="176">
                  <c:v>81.2</c:v>
                </c:pt>
                <c:pt idx="177">
                  <c:v>76.1</c:v>
                </c:pt>
                <c:pt idx="178">
                  <c:v>88.8</c:v>
                </c:pt>
                <c:pt idx="179">
                  <c:v>89.7</c:v>
                </c:pt>
                <c:pt idx="180">
                  <c:v>51.2</c:v>
                </c:pt>
                <c:pt idx="181">
                  <c:v>41.5</c:v>
                </c:pt>
                <c:pt idx="182">
                  <c:v>45.5</c:v>
                </c:pt>
                <c:pt idx="183">
                  <c:v>23.7</c:v>
                </c:pt>
                <c:pt idx="184">
                  <c:v>22.5</c:v>
                </c:pt>
                <c:pt idx="185">
                  <c:v>24.3</c:v>
                </c:pt>
                <c:pt idx="186">
                  <c:v>11.6</c:v>
                </c:pt>
                <c:pt idx="187">
                  <c:v>3.9</c:v>
                </c:pt>
                <c:pt idx="188">
                  <c:v>11.0</c:v>
                </c:pt>
                <c:pt idx="189">
                  <c:v>0.6</c:v>
                </c:pt>
                <c:pt idx="190">
                  <c:v>0.7</c:v>
                </c:pt>
                <c:pt idx="191">
                  <c:v>0.7</c:v>
                </c:pt>
                <c:pt idx="192">
                  <c:v>0.6</c:v>
                </c:pt>
                <c:pt idx="193">
                  <c:v>0.5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07951368"/>
        <c:axId val="-2007948344"/>
      </c:scatterChart>
      <c:scatterChart>
        <c:scatterStyle val="lineMarker"/>
        <c:varyColors val="0"/>
        <c:ser>
          <c:idx val="0"/>
          <c:order val="0"/>
          <c:tx>
            <c:strRef>
              <c:f>Sheet1!$H$1</c:f>
              <c:strCache>
                <c:ptCount val="1"/>
                <c:pt idx="0">
                  <c:v>Number of Bunches</c:v>
                </c:pt>
              </c:strCache>
            </c:strRef>
          </c:tx>
          <c:spPr>
            <a:ln w="47625">
              <a:noFill/>
            </a:ln>
          </c:spPr>
          <c:marker>
            <c:symbol val="diamond"/>
            <c:size val="5"/>
          </c:marker>
          <c:xVal>
            <c:numRef>
              <c:f>Sheet1!$E$3:$E$196</c:f>
              <c:numCache>
                <c:formatCode>dd/mm/yyyy\ hh:mm:ss;@</c:formatCode>
                <c:ptCount val="194"/>
                <c:pt idx="0">
                  <c:v>40826.22708333319</c:v>
                </c:pt>
                <c:pt idx="1">
                  <c:v>40826.07222222222</c:v>
                </c:pt>
                <c:pt idx="2">
                  <c:v>40825.46597222222</c:v>
                </c:pt>
                <c:pt idx="3">
                  <c:v>40824.48680555555</c:v>
                </c:pt>
                <c:pt idx="4">
                  <c:v>40824.18958333333</c:v>
                </c:pt>
                <c:pt idx="5">
                  <c:v>40820.85833333332</c:v>
                </c:pt>
                <c:pt idx="6">
                  <c:v>40819.99791666665</c:v>
                </c:pt>
                <c:pt idx="7">
                  <c:v>40819.8569444445</c:v>
                </c:pt>
                <c:pt idx="8">
                  <c:v>40818.78055555555</c:v>
                </c:pt>
                <c:pt idx="9">
                  <c:v>40817.91736111107</c:v>
                </c:pt>
                <c:pt idx="10">
                  <c:v>40815.83402777777</c:v>
                </c:pt>
                <c:pt idx="11">
                  <c:v>40815.12152777774</c:v>
                </c:pt>
                <c:pt idx="12">
                  <c:v>40814.1909722222</c:v>
                </c:pt>
                <c:pt idx="13">
                  <c:v>40813.21458333333</c:v>
                </c:pt>
                <c:pt idx="14">
                  <c:v>40812.73819444444</c:v>
                </c:pt>
                <c:pt idx="15">
                  <c:v>40812.53333333333</c:v>
                </c:pt>
                <c:pt idx="16">
                  <c:v>40811.79374999998</c:v>
                </c:pt>
                <c:pt idx="17">
                  <c:v>40811.63194444445</c:v>
                </c:pt>
                <c:pt idx="18">
                  <c:v>40811.10833333333</c:v>
                </c:pt>
                <c:pt idx="19">
                  <c:v>40811.00416666667</c:v>
                </c:pt>
                <c:pt idx="20">
                  <c:v>40810.61111111107</c:v>
                </c:pt>
                <c:pt idx="21">
                  <c:v>40809.74166666657</c:v>
                </c:pt>
                <c:pt idx="22">
                  <c:v>40809.3125</c:v>
                </c:pt>
                <c:pt idx="23">
                  <c:v>40809.14027777777</c:v>
                </c:pt>
                <c:pt idx="24">
                  <c:v>40808.62569444445</c:v>
                </c:pt>
                <c:pt idx="25">
                  <c:v>40808.18680555555</c:v>
                </c:pt>
                <c:pt idx="26">
                  <c:v>40807.44166666667</c:v>
                </c:pt>
                <c:pt idx="27">
                  <c:v>40806.4201388889</c:v>
                </c:pt>
                <c:pt idx="28">
                  <c:v>40806.15277777778</c:v>
                </c:pt>
                <c:pt idx="29">
                  <c:v>40805.93194444444</c:v>
                </c:pt>
                <c:pt idx="30">
                  <c:v>40805.07222222222</c:v>
                </c:pt>
                <c:pt idx="31">
                  <c:v>40802.77638888889</c:v>
                </c:pt>
                <c:pt idx="32">
                  <c:v>40801.83055555555</c:v>
                </c:pt>
                <c:pt idx="33">
                  <c:v>40800.11041666667</c:v>
                </c:pt>
                <c:pt idx="34">
                  <c:v>40799.73819444444</c:v>
                </c:pt>
                <c:pt idx="35">
                  <c:v>40799.0388888889</c:v>
                </c:pt>
                <c:pt idx="36">
                  <c:v>40798.55208333334</c:v>
                </c:pt>
                <c:pt idx="37">
                  <c:v>40796.71388888889</c:v>
                </c:pt>
                <c:pt idx="38">
                  <c:v>40796.44861111111</c:v>
                </c:pt>
                <c:pt idx="39">
                  <c:v>40795.87013888888</c:v>
                </c:pt>
                <c:pt idx="40">
                  <c:v>40795.50416666667</c:v>
                </c:pt>
                <c:pt idx="41">
                  <c:v>40795.23472222222</c:v>
                </c:pt>
                <c:pt idx="42">
                  <c:v>40794.37291666667</c:v>
                </c:pt>
                <c:pt idx="43">
                  <c:v>40793.99930555555</c:v>
                </c:pt>
                <c:pt idx="44">
                  <c:v>40793.60833333333</c:v>
                </c:pt>
                <c:pt idx="45">
                  <c:v>40777.01875</c:v>
                </c:pt>
                <c:pt idx="46">
                  <c:v>40776.27847222222</c:v>
                </c:pt>
                <c:pt idx="47">
                  <c:v>40773.04861111111</c:v>
                </c:pt>
                <c:pt idx="48">
                  <c:v>40772.925</c:v>
                </c:pt>
                <c:pt idx="49">
                  <c:v>40772.58263888888</c:v>
                </c:pt>
                <c:pt idx="50">
                  <c:v>40772.23680555556</c:v>
                </c:pt>
                <c:pt idx="51">
                  <c:v>40771.99652777778</c:v>
                </c:pt>
                <c:pt idx="52">
                  <c:v>40767.79374999998</c:v>
                </c:pt>
                <c:pt idx="53">
                  <c:v>40767.23611111107</c:v>
                </c:pt>
                <c:pt idx="54">
                  <c:v>40765.24236111101</c:v>
                </c:pt>
                <c:pt idx="55">
                  <c:v>40763.98125</c:v>
                </c:pt>
                <c:pt idx="56">
                  <c:v>40763.11666666665</c:v>
                </c:pt>
                <c:pt idx="57">
                  <c:v>40762.79930555546</c:v>
                </c:pt>
                <c:pt idx="58">
                  <c:v>40761.6034722222</c:v>
                </c:pt>
                <c:pt idx="59">
                  <c:v>40760.30833333333</c:v>
                </c:pt>
                <c:pt idx="60">
                  <c:v>40760.11111111107</c:v>
                </c:pt>
                <c:pt idx="61">
                  <c:v>40759.36388888889</c:v>
                </c:pt>
                <c:pt idx="62">
                  <c:v>40758.36319444444</c:v>
                </c:pt>
                <c:pt idx="63">
                  <c:v>40757.80208333334</c:v>
                </c:pt>
                <c:pt idx="64">
                  <c:v>40757.33333333334</c:v>
                </c:pt>
                <c:pt idx="65">
                  <c:v>40757.06875</c:v>
                </c:pt>
                <c:pt idx="66">
                  <c:v>40755.42708333324</c:v>
                </c:pt>
                <c:pt idx="67">
                  <c:v>40755.16041666667</c:v>
                </c:pt>
                <c:pt idx="68">
                  <c:v>40754.95625</c:v>
                </c:pt>
                <c:pt idx="69">
                  <c:v>40754.49305555553</c:v>
                </c:pt>
                <c:pt idx="70">
                  <c:v>40753.74166666657</c:v>
                </c:pt>
                <c:pt idx="71">
                  <c:v>40753.05069444444</c:v>
                </c:pt>
                <c:pt idx="72">
                  <c:v>40752.4138888889</c:v>
                </c:pt>
                <c:pt idx="73">
                  <c:v>40751.72083333333</c:v>
                </c:pt>
                <c:pt idx="74">
                  <c:v>40751.14861111111</c:v>
                </c:pt>
                <c:pt idx="75">
                  <c:v>40749.93402777778</c:v>
                </c:pt>
                <c:pt idx="76">
                  <c:v>40749.33402777777</c:v>
                </c:pt>
                <c:pt idx="77">
                  <c:v>40749.01041666666</c:v>
                </c:pt>
                <c:pt idx="78">
                  <c:v>40748.48055555555</c:v>
                </c:pt>
                <c:pt idx="79">
                  <c:v>40748.23680555556</c:v>
                </c:pt>
                <c:pt idx="80">
                  <c:v>40748.06666666667</c:v>
                </c:pt>
                <c:pt idx="81">
                  <c:v>40747.76736111096</c:v>
                </c:pt>
                <c:pt idx="82">
                  <c:v>40747.08402777777</c:v>
                </c:pt>
                <c:pt idx="83">
                  <c:v>40746.60277777778</c:v>
                </c:pt>
                <c:pt idx="84">
                  <c:v>40744.9375</c:v>
                </c:pt>
                <c:pt idx="85">
                  <c:v>40744.53541666667</c:v>
                </c:pt>
                <c:pt idx="86">
                  <c:v>40744.1958333333</c:v>
                </c:pt>
                <c:pt idx="87">
                  <c:v>40742.92986111101</c:v>
                </c:pt>
                <c:pt idx="88">
                  <c:v>40742.64097222222</c:v>
                </c:pt>
                <c:pt idx="89">
                  <c:v>40742.15416666665</c:v>
                </c:pt>
                <c:pt idx="90">
                  <c:v>40741.81527777777</c:v>
                </c:pt>
                <c:pt idx="91">
                  <c:v>40741.19166666654</c:v>
                </c:pt>
                <c:pt idx="92">
                  <c:v>40740.80208333334</c:v>
                </c:pt>
                <c:pt idx="93">
                  <c:v>40739.02222222222</c:v>
                </c:pt>
                <c:pt idx="94">
                  <c:v>40738.69791666658</c:v>
                </c:pt>
                <c:pt idx="95">
                  <c:v>40737.39513888889</c:v>
                </c:pt>
                <c:pt idx="96">
                  <c:v>40722.09513888889</c:v>
                </c:pt>
                <c:pt idx="97">
                  <c:v>40721.10277777778</c:v>
                </c:pt>
                <c:pt idx="98">
                  <c:v>40720.62361111101</c:v>
                </c:pt>
                <c:pt idx="99">
                  <c:v>40720.40138888889</c:v>
                </c:pt>
                <c:pt idx="100">
                  <c:v>40720.18333333333</c:v>
                </c:pt>
                <c:pt idx="101">
                  <c:v>40720.04236111107</c:v>
                </c:pt>
                <c:pt idx="102">
                  <c:v>40718.95347222222</c:v>
                </c:pt>
                <c:pt idx="103">
                  <c:v>40718.46111111101</c:v>
                </c:pt>
                <c:pt idx="104">
                  <c:v>40715.0097222222</c:v>
                </c:pt>
                <c:pt idx="105">
                  <c:v>40712.2909722222</c:v>
                </c:pt>
                <c:pt idx="106">
                  <c:v>40711.26041666658</c:v>
                </c:pt>
                <c:pt idx="107">
                  <c:v>40711.05069444444</c:v>
                </c:pt>
                <c:pt idx="108">
                  <c:v>40710.30694444444</c:v>
                </c:pt>
                <c:pt idx="109">
                  <c:v>40708.3125</c:v>
                </c:pt>
                <c:pt idx="110">
                  <c:v>40707.55902777778</c:v>
                </c:pt>
                <c:pt idx="111">
                  <c:v>40707.44166666667</c:v>
                </c:pt>
                <c:pt idx="112">
                  <c:v>40706.58055555555</c:v>
                </c:pt>
                <c:pt idx="113">
                  <c:v>40706.02013888889</c:v>
                </c:pt>
                <c:pt idx="114">
                  <c:v>40705.15416666665</c:v>
                </c:pt>
                <c:pt idx="115">
                  <c:v>40703.56944444445</c:v>
                </c:pt>
                <c:pt idx="116">
                  <c:v>40703.04791666667</c:v>
                </c:pt>
                <c:pt idx="117">
                  <c:v>40701.94027777777</c:v>
                </c:pt>
                <c:pt idx="118">
                  <c:v>40700.66388888888</c:v>
                </c:pt>
                <c:pt idx="119">
                  <c:v>40700.3125</c:v>
                </c:pt>
                <c:pt idx="120">
                  <c:v>40699.39305555556</c:v>
                </c:pt>
                <c:pt idx="121">
                  <c:v>40699.27083333334</c:v>
                </c:pt>
                <c:pt idx="122">
                  <c:v>40698.97847222222</c:v>
                </c:pt>
                <c:pt idx="123">
                  <c:v>40698.55833333333</c:v>
                </c:pt>
                <c:pt idx="124">
                  <c:v>40698.09444444445</c:v>
                </c:pt>
                <c:pt idx="125">
                  <c:v>40697.87083333333</c:v>
                </c:pt>
                <c:pt idx="126">
                  <c:v>40697.24652777778</c:v>
                </c:pt>
                <c:pt idx="127">
                  <c:v>40696.90694444444</c:v>
                </c:pt>
                <c:pt idx="128">
                  <c:v>40696.08541666665</c:v>
                </c:pt>
                <c:pt idx="129">
                  <c:v>40695.81319444444</c:v>
                </c:pt>
                <c:pt idx="130">
                  <c:v>40694.39305555556</c:v>
                </c:pt>
                <c:pt idx="131">
                  <c:v>40694.20486111107</c:v>
                </c:pt>
                <c:pt idx="132">
                  <c:v>40693.09305555555</c:v>
                </c:pt>
                <c:pt idx="133">
                  <c:v>40692.45347222222</c:v>
                </c:pt>
                <c:pt idx="134">
                  <c:v>40692.13541666658</c:v>
                </c:pt>
                <c:pt idx="135">
                  <c:v>40691.34513888888</c:v>
                </c:pt>
                <c:pt idx="136">
                  <c:v>40690.94444444444</c:v>
                </c:pt>
                <c:pt idx="137">
                  <c:v>40688.34791666667</c:v>
                </c:pt>
                <c:pt idx="138">
                  <c:v>40687.9763888889</c:v>
                </c:pt>
                <c:pt idx="139">
                  <c:v>40687.09236111101</c:v>
                </c:pt>
                <c:pt idx="140">
                  <c:v>40686.39861111111</c:v>
                </c:pt>
                <c:pt idx="141">
                  <c:v>40686.09236111101</c:v>
                </c:pt>
                <c:pt idx="142">
                  <c:v>40685.86111111107</c:v>
                </c:pt>
                <c:pt idx="143">
                  <c:v>40685.59097222222</c:v>
                </c:pt>
                <c:pt idx="144">
                  <c:v>40684.8569444445</c:v>
                </c:pt>
                <c:pt idx="145">
                  <c:v>40684.13611111107</c:v>
                </c:pt>
                <c:pt idx="146">
                  <c:v>40683.66111111101</c:v>
                </c:pt>
                <c:pt idx="147">
                  <c:v>40682.9826388889</c:v>
                </c:pt>
                <c:pt idx="148">
                  <c:v>40681.12777777777</c:v>
                </c:pt>
                <c:pt idx="149">
                  <c:v>40679.4763888889</c:v>
                </c:pt>
                <c:pt idx="150">
                  <c:v>40678.52222222222</c:v>
                </c:pt>
                <c:pt idx="151">
                  <c:v>40666.57291666666</c:v>
                </c:pt>
                <c:pt idx="152">
                  <c:v>40665.2597222222</c:v>
                </c:pt>
                <c:pt idx="153">
                  <c:v>40664.79236111099</c:v>
                </c:pt>
                <c:pt idx="154">
                  <c:v>40663.56805555556</c:v>
                </c:pt>
                <c:pt idx="155">
                  <c:v>40663.27430555553</c:v>
                </c:pt>
                <c:pt idx="156">
                  <c:v>40661.67708333324</c:v>
                </c:pt>
                <c:pt idx="157">
                  <c:v>40660.97083333333</c:v>
                </c:pt>
                <c:pt idx="158">
                  <c:v>40659.97777777778</c:v>
                </c:pt>
                <c:pt idx="159">
                  <c:v>40658.98888888888</c:v>
                </c:pt>
                <c:pt idx="160">
                  <c:v>40658.68055555555</c:v>
                </c:pt>
                <c:pt idx="161">
                  <c:v>40657.875</c:v>
                </c:pt>
                <c:pt idx="162">
                  <c:v>40657.68541666665</c:v>
                </c:pt>
                <c:pt idx="163">
                  <c:v>40656.51736111107</c:v>
                </c:pt>
                <c:pt idx="164">
                  <c:v>40655.79791666658</c:v>
                </c:pt>
                <c:pt idx="165">
                  <c:v>40655.48333333333</c:v>
                </c:pt>
                <c:pt idx="166">
                  <c:v>40654.99444444444</c:v>
                </c:pt>
                <c:pt idx="167">
                  <c:v>40654.48333333333</c:v>
                </c:pt>
                <c:pt idx="168">
                  <c:v>40653.99722222222</c:v>
                </c:pt>
                <c:pt idx="169">
                  <c:v>40652.2284722222</c:v>
                </c:pt>
                <c:pt idx="170">
                  <c:v>40651.94861111111</c:v>
                </c:pt>
                <c:pt idx="171">
                  <c:v>40650.13819444444</c:v>
                </c:pt>
                <c:pt idx="172">
                  <c:v>40649.73541666658</c:v>
                </c:pt>
                <c:pt idx="173">
                  <c:v>40649.0138888889</c:v>
                </c:pt>
                <c:pt idx="174">
                  <c:v>40648.65902777778</c:v>
                </c:pt>
                <c:pt idx="175">
                  <c:v>40648.08194444444</c:v>
                </c:pt>
                <c:pt idx="176">
                  <c:v>40646.62291666665</c:v>
                </c:pt>
                <c:pt idx="177">
                  <c:v>40625.93055555555</c:v>
                </c:pt>
                <c:pt idx="178">
                  <c:v>40625.3875</c:v>
                </c:pt>
                <c:pt idx="179">
                  <c:v>40624.88541666666</c:v>
                </c:pt>
                <c:pt idx="180">
                  <c:v>40624.5076388889</c:v>
                </c:pt>
                <c:pt idx="181">
                  <c:v>40623.63402777778</c:v>
                </c:pt>
                <c:pt idx="182">
                  <c:v>40622.89652777777</c:v>
                </c:pt>
                <c:pt idx="183">
                  <c:v>40622.48680555555</c:v>
                </c:pt>
                <c:pt idx="184">
                  <c:v>40621.94791666666</c:v>
                </c:pt>
                <c:pt idx="185">
                  <c:v>40621.55416666665</c:v>
                </c:pt>
                <c:pt idx="186">
                  <c:v>40621.19236111101</c:v>
                </c:pt>
                <c:pt idx="187">
                  <c:v>40620.97916666658</c:v>
                </c:pt>
                <c:pt idx="188">
                  <c:v>40620.6284722222</c:v>
                </c:pt>
                <c:pt idx="189">
                  <c:v>40618.08958333333</c:v>
                </c:pt>
                <c:pt idx="190">
                  <c:v>40617.08263888888</c:v>
                </c:pt>
                <c:pt idx="191">
                  <c:v>40616.44444444444</c:v>
                </c:pt>
                <c:pt idx="192">
                  <c:v>40616.21666666665</c:v>
                </c:pt>
                <c:pt idx="193">
                  <c:v>40615.75277777778</c:v>
                </c:pt>
              </c:numCache>
            </c:numRef>
          </c:xVal>
          <c:yVal>
            <c:numRef>
              <c:f>Sheet1!$H$3:$H$196</c:f>
              <c:numCache>
                <c:formatCode>General</c:formatCode>
                <c:ptCount val="194"/>
                <c:pt idx="0">
                  <c:v>1380.0</c:v>
                </c:pt>
                <c:pt idx="1">
                  <c:v>1380.0</c:v>
                </c:pt>
                <c:pt idx="2">
                  <c:v>1380.0</c:v>
                </c:pt>
                <c:pt idx="3">
                  <c:v>1380.0</c:v>
                </c:pt>
                <c:pt idx="4">
                  <c:v>1380.0</c:v>
                </c:pt>
                <c:pt idx="5">
                  <c:v>1380.0</c:v>
                </c:pt>
                <c:pt idx="6">
                  <c:v>1380.0</c:v>
                </c:pt>
                <c:pt idx="7">
                  <c:v>1380.0</c:v>
                </c:pt>
                <c:pt idx="8">
                  <c:v>1380.0</c:v>
                </c:pt>
                <c:pt idx="9">
                  <c:v>1380.0</c:v>
                </c:pt>
                <c:pt idx="10">
                  <c:v>1380.0</c:v>
                </c:pt>
                <c:pt idx="11">
                  <c:v>1380.0</c:v>
                </c:pt>
                <c:pt idx="12">
                  <c:v>1380.0</c:v>
                </c:pt>
                <c:pt idx="13">
                  <c:v>1380.0</c:v>
                </c:pt>
                <c:pt idx="14">
                  <c:v>1380.0</c:v>
                </c:pt>
                <c:pt idx="15">
                  <c:v>1380.0</c:v>
                </c:pt>
                <c:pt idx="16">
                  <c:v>1380.0</c:v>
                </c:pt>
                <c:pt idx="17">
                  <c:v>1380.0</c:v>
                </c:pt>
                <c:pt idx="18">
                  <c:v>1380.0</c:v>
                </c:pt>
                <c:pt idx="19">
                  <c:v>1380.0</c:v>
                </c:pt>
                <c:pt idx="20">
                  <c:v>1380.0</c:v>
                </c:pt>
                <c:pt idx="21">
                  <c:v>1380.0</c:v>
                </c:pt>
                <c:pt idx="22">
                  <c:v>1380.0</c:v>
                </c:pt>
                <c:pt idx="23">
                  <c:v>1380.0</c:v>
                </c:pt>
                <c:pt idx="24">
                  <c:v>1380.0</c:v>
                </c:pt>
                <c:pt idx="25">
                  <c:v>1380.0</c:v>
                </c:pt>
                <c:pt idx="26">
                  <c:v>1380.0</c:v>
                </c:pt>
                <c:pt idx="27">
                  <c:v>1380.0</c:v>
                </c:pt>
                <c:pt idx="28">
                  <c:v>1380.0</c:v>
                </c:pt>
                <c:pt idx="29">
                  <c:v>1380.0</c:v>
                </c:pt>
                <c:pt idx="30">
                  <c:v>1380.0</c:v>
                </c:pt>
                <c:pt idx="31">
                  <c:v>1380.0</c:v>
                </c:pt>
                <c:pt idx="32">
                  <c:v>1380.0</c:v>
                </c:pt>
                <c:pt idx="33">
                  <c:v>1380.0</c:v>
                </c:pt>
                <c:pt idx="34">
                  <c:v>1380.0</c:v>
                </c:pt>
                <c:pt idx="35">
                  <c:v>1380.0</c:v>
                </c:pt>
                <c:pt idx="36">
                  <c:v>1380.0</c:v>
                </c:pt>
                <c:pt idx="37">
                  <c:v>1380.0</c:v>
                </c:pt>
                <c:pt idx="38">
                  <c:v>1380.0</c:v>
                </c:pt>
                <c:pt idx="39">
                  <c:v>1380.0</c:v>
                </c:pt>
                <c:pt idx="40">
                  <c:v>1380.0</c:v>
                </c:pt>
                <c:pt idx="41">
                  <c:v>1380.0</c:v>
                </c:pt>
                <c:pt idx="42">
                  <c:v>912.0</c:v>
                </c:pt>
                <c:pt idx="43">
                  <c:v>480.0</c:v>
                </c:pt>
                <c:pt idx="44">
                  <c:v>264.0</c:v>
                </c:pt>
                <c:pt idx="45">
                  <c:v>1380.0</c:v>
                </c:pt>
                <c:pt idx="46">
                  <c:v>1380.0</c:v>
                </c:pt>
                <c:pt idx="47">
                  <c:v>1380.0</c:v>
                </c:pt>
                <c:pt idx="48">
                  <c:v>1380.0</c:v>
                </c:pt>
                <c:pt idx="49">
                  <c:v>1380.0</c:v>
                </c:pt>
                <c:pt idx="50">
                  <c:v>1380.0</c:v>
                </c:pt>
                <c:pt idx="51">
                  <c:v>1380.0</c:v>
                </c:pt>
                <c:pt idx="52">
                  <c:v>1380.0</c:v>
                </c:pt>
                <c:pt idx="53">
                  <c:v>1380.0</c:v>
                </c:pt>
                <c:pt idx="54">
                  <c:v>1380.0</c:v>
                </c:pt>
                <c:pt idx="55">
                  <c:v>1380.0</c:v>
                </c:pt>
                <c:pt idx="56">
                  <c:v>1380.0</c:v>
                </c:pt>
                <c:pt idx="57">
                  <c:v>1380.0</c:v>
                </c:pt>
                <c:pt idx="58">
                  <c:v>1380.0</c:v>
                </c:pt>
                <c:pt idx="59">
                  <c:v>1380.0</c:v>
                </c:pt>
                <c:pt idx="60">
                  <c:v>1380.0</c:v>
                </c:pt>
                <c:pt idx="61">
                  <c:v>1380.0</c:v>
                </c:pt>
                <c:pt idx="62">
                  <c:v>1380.0</c:v>
                </c:pt>
                <c:pt idx="63">
                  <c:v>1380.0</c:v>
                </c:pt>
                <c:pt idx="64">
                  <c:v>1380.0</c:v>
                </c:pt>
                <c:pt idx="65">
                  <c:v>1380.0</c:v>
                </c:pt>
                <c:pt idx="66">
                  <c:v>1380.0</c:v>
                </c:pt>
                <c:pt idx="67">
                  <c:v>1380.0</c:v>
                </c:pt>
                <c:pt idx="68">
                  <c:v>1380.0</c:v>
                </c:pt>
                <c:pt idx="69">
                  <c:v>1380.0</c:v>
                </c:pt>
                <c:pt idx="70">
                  <c:v>1380.0</c:v>
                </c:pt>
                <c:pt idx="71">
                  <c:v>1380.0</c:v>
                </c:pt>
                <c:pt idx="72">
                  <c:v>1380.0</c:v>
                </c:pt>
                <c:pt idx="73">
                  <c:v>1380.0</c:v>
                </c:pt>
                <c:pt idx="74">
                  <c:v>1380.0</c:v>
                </c:pt>
                <c:pt idx="75">
                  <c:v>1380.0</c:v>
                </c:pt>
                <c:pt idx="76">
                  <c:v>1380.0</c:v>
                </c:pt>
                <c:pt idx="77">
                  <c:v>1380.0</c:v>
                </c:pt>
                <c:pt idx="78">
                  <c:v>1380.0</c:v>
                </c:pt>
                <c:pt idx="79">
                  <c:v>1380.0</c:v>
                </c:pt>
                <c:pt idx="80">
                  <c:v>1380.0</c:v>
                </c:pt>
                <c:pt idx="81">
                  <c:v>1380.0</c:v>
                </c:pt>
                <c:pt idx="82">
                  <c:v>1380.0</c:v>
                </c:pt>
                <c:pt idx="83">
                  <c:v>1380.0</c:v>
                </c:pt>
                <c:pt idx="84">
                  <c:v>1380.0</c:v>
                </c:pt>
                <c:pt idx="85">
                  <c:v>1380.0</c:v>
                </c:pt>
                <c:pt idx="86">
                  <c:v>1380.0</c:v>
                </c:pt>
                <c:pt idx="87">
                  <c:v>1380.0</c:v>
                </c:pt>
                <c:pt idx="88">
                  <c:v>1380.0</c:v>
                </c:pt>
                <c:pt idx="89">
                  <c:v>1092.0</c:v>
                </c:pt>
                <c:pt idx="90">
                  <c:v>1092.0</c:v>
                </c:pt>
                <c:pt idx="91">
                  <c:v>300.0</c:v>
                </c:pt>
                <c:pt idx="92">
                  <c:v>840.0</c:v>
                </c:pt>
                <c:pt idx="93">
                  <c:v>264.0</c:v>
                </c:pt>
                <c:pt idx="94">
                  <c:v>48.0</c:v>
                </c:pt>
                <c:pt idx="95">
                  <c:v>3.0</c:v>
                </c:pt>
                <c:pt idx="96">
                  <c:v>1380.0</c:v>
                </c:pt>
                <c:pt idx="97">
                  <c:v>1236.0</c:v>
                </c:pt>
                <c:pt idx="98">
                  <c:v>1236.0</c:v>
                </c:pt>
                <c:pt idx="99">
                  <c:v>1236.0</c:v>
                </c:pt>
                <c:pt idx="100">
                  <c:v>1236.0</c:v>
                </c:pt>
                <c:pt idx="101">
                  <c:v>1236.0</c:v>
                </c:pt>
                <c:pt idx="102">
                  <c:v>1236.0</c:v>
                </c:pt>
                <c:pt idx="103">
                  <c:v>1236.0</c:v>
                </c:pt>
                <c:pt idx="104">
                  <c:v>1092.0</c:v>
                </c:pt>
                <c:pt idx="105">
                  <c:v>1092.0</c:v>
                </c:pt>
                <c:pt idx="106">
                  <c:v>1092.0</c:v>
                </c:pt>
                <c:pt idx="107">
                  <c:v>1092.0</c:v>
                </c:pt>
                <c:pt idx="108">
                  <c:v>1092.0</c:v>
                </c:pt>
                <c:pt idx="109">
                  <c:v>1092.0</c:v>
                </c:pt>
                <c:pt idx="110">
                  <c:v>1092.0</c:v>
                </c:pt>
                <c:pt idx="111">
                  <c:v>1092.0</c:v>
                </c:pt>
                <c:pt idx="112">
                  <c:v>1092.0</c:v>
                </c:pt>
                <c:pt idx="113">
                  <c:v>1092.0</c:v>
                </c:pt>
                <c:pt idx="114">
                  <c:v>1092.0</c:v>
                </c:pt>
                <c:pt idx="115">
                  <c:v>1092.0</c:v>
                </c:pt>
                <c:pt idx="116">
                  <c:v>1092.0</c:v>
                </c:pt>
                <c:pt idx="117">
                  <c:v>1104.0</c:v>
                </c:pt>
                <c:pt idx="118">
                  <c:v>1104.0</c:v>
                </c:pt>
                <c:pt idx="119">
                  <c:v>1092.0</c:v>
                </c:pt>
                <c:pt idx="120">
                  <c:v>1092.0</c:v>
                </c:pt>
                <c:pt idx="121">
                  <c:v>1092.0</c:v>
                </c:pt>
                <c:pt idx="122">
                  <c:v>1092.0</c:v>
                </c:pt>
                <c:pt idx="123">
                  <c:v>1092.0</c:v>
                </c:pt>
                <c:pt idx="124">
                  <c:v>1092.0</c:v>
                </c:pt>
                <c:pt idx="125">
                  <c:v>1092.0</c:v>
                </c:pt>
                <c:pt idx="126">
                  <c:v>1092.0</c:v>
                </c:pt>
                <c:pt idx="127">
                  <c:v>1092.0</c:v>
                </c:pt>
                <c:pt idx="128">
                  <c:v>1092.0</c:v>
                </c:pt>
                <c:pt idx="129">
                  <c:v>1092.0</c:v>
                </c:pt>
                <c:pt idx="130">
                  <c:v>1092.0</c:v>
                </c:pt>
                <c:pt idx="131">
                  <c:v>1092.0</c:v>
                </c:pt>
                <c:pt idx="132">
                  <c:v>1092.0</c:v>
                </c:pt>
                <c:pt idx="133">
                  <c:v>1092.0</c:v>
                </c:pt>
                <c:pt idx="134">
                  <c:v>912.0</c:v>
                </c:pt>
                <c:pt idx="135">
                  <c:v>912.0</c:v>
                </c:pt>
                <c:pt idx="136">
                  <c:v>912.0</c:v>
                </c:pt>
                <c:pt idx="137">
                  <c:v>912.0</c:v>
                </c:pt>
                <c:pt idx="138">
                  <c:v>912.0</c:v>
                </c:pt>
                <c:pt idx="139">
                  <c:v>912.0</c:v>
                </c:pt>
                <c:pt idx="140">
                  <c:v>912.0</c:v>
                </c:pt>
                <c:pt idx="141">
                  <c:v>912.0</c:v>
                </c:pt>
                <c:pt idx="142">
                  <c:v>912.0</c:v>
                </c:pt>
                <c:pt idx="143">
                  <c:v>912.0</c:v>
                </c:pt>
                <c:pt idx="144">
                  <c:v>912.0</c:v>
                </c:pt>
                <c:pt idx="145">
                  <c:v>768.0</c:v>
                </c:pt>
                <c:pt idx="146">
                  <c:v>768.0</c:v>
                </c:pt>
                <c:pt idx="147">
                  <c:v>768.0</c:v>
                </c:pt>
                <c:pt idx="148">
                  <c:v>732.0</c:v>
                </c:pt>
                <c:pt idx="149">
                  <c:v>228.0</c:v>
                </c:pt>
                <c:pt idx="150">
                  <c:v>38.0</c:v>
                </c:pt>
                <c:pt idx="151">
                  <c:v>768.0</c:v>
                </c:pt>
                <c:pt idx="152">
                  <c:v>768.0</c:v>
                </c:pt>
                <c:pt idx="153">
                  <c:v>768.0</c:v>
                </c:pt>
                <c:pt idx="154">
                  <c:v>624.0</c:v>
                </c:pt>
                <c:pt idx="155">
                  <c:v>624.0</c:v>
                </c:pt>
                <c:pt idx="156">
                  <c:v>624.0</c:v>
                </c:pt>
                <c:pt idx="157">
                  <c:v>624.0</c:v>
                </c:pt>
                <c:pt idx="158">
                  <c:v>480.0</c:v>
                </c:pt>
                <c:pt idx="159">
                  <c:v>480.0</c:v>
                </c:pt>
                <c:pt idx="160">
                  <c:v>480.0</c:v>
                </c:pt>
                <c:pt idx="161">
                  <c:v>480.0</c:v>
                </c:pt>
                <c:pt idx="162">
                  <c:v>480.0</c:v>
                </c:pt>
                <c:pt idx="163">
                  <c:v>480.0</c:v>
                </c:pt>
                <c:pt idx="164">
                  <c:v>480.0</c:v>
                </c:pt>
                <c:pt idx="165">
                  <c:v>336.0</c:v>
                </c:pt>
                <c:pt idx="166">
                  <c:v>480.0</c:v>
                </c:pt>
                <c:pt idx="167">
                  <c:v>480.0</c:v>
                </c:pt>
                <c:pt idx="168">
                  <c:v>336.0</c:v>
                </c:pt>
                <c:pt idx="169">
                  <c:v>336.0</c:v>
                </c:pt>
                <c:pt idx="170">
                  <c:v>336.0</c:v>
                </c:pt>
                <c:pt idx="171">
                  <c:v>336.0</c:v>
                </c:pt>
                <c:pt idx="172">
                  <c:v>336.0</c:v>
                </c:pt>
                <c:pt idx="173">
                  <c:v>228.0</c:v>
                </c:pt>
                <c:pt idx="174">
                  <c:v>228.0</c:v>
                </c:pt>
                <c:pt idx="175">
                  <c:v>228.0</c:v>
                </c:pt>
                <c:pt idx="176">
                  <c:v>228.0</c:v>
                </c:pt>
                <c:pt idx="177">
                  <c:v>200.0</c:v>
                </c:pt>
                <c:pt idx="178">
                  <c:v>200.0</c:v>
                </c:pt>
                <c:pt idx="179">
                  <c:v>200.0</c:v>
                </c:pt>
                <c:pt idx="180">
                  <c:v>136.0</c:v>
                </c:pt>
                <c:pt idx="181">
                  <c:v>136.0</c:v>
                </c:pt>
                <c:pt idx="182">
                  <c:v>136.0</c:v>
                </c:pt>
                <c:pt idx="183">
                  <c:v>64.0</c:v>
                </c:pt>
                <c:pt idx="184">
                  <c:v>64.0</c:v>
                </c:pt>
                <c:pt idx="185">
                  <c:v>68.0</c:v>
                </c:pt>
                <c:pt idx="186">
                  <c:v>32.0</c:v>
                </c:pt>
                <c:pt idx="187">
                  <c:v>36.0</c:v>
                </c:pt>
                <c:pt idx="188">
                  <c:v>32.0</c:v>
                </c:pt>
                <c:pt idx="189">
                  <c:v>3.0</c:v>
                </c:pt>
                <c:pt idx="190">
                  <c:v>56.0</c:v>
                </c:pt>
                <c:pt idx="191">
                  <c:v>3.0</c:v>
                </c:pt>
                <c:pt idx="192">
                  <c:v>3.0</c:v>
                </c:pt>
                <c:pt idx="193">
                  <c:v>3.0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07936440"/>
        <c:axId val="-2007941896"/>
      </c:scatterChart>
      <c:valAx>
        <c:axId val="-2007951368"/>
        <c:scaling>
          <c:orientation val="minMax"/>
          <c:max val="40830.0"/>
          <c:min val="40616.0"/>
        </c:scaling>
        <c:delete val="0"/>
        <c:axPos val="b"/>
        <c:numFmt formatCode="dd/mm/yy;@" sourceLinked="0"/>
        <c:majorTickMark val="out"/>
        <c:minorTickMark val="none"/>
        <c:tickLblPos val="nextTo"/>
        <c:txPr>
          <a:bodyPr/>
          <a:lstStyle/>
          <a:p>
            <a:pPr>
              <a:defRPr sz="1200" b="1" i="0"/>
            </a:pPr>
            <a:endParaRPr lang="en-US"/>
          </a:p>
        </c:txPr>
        <c:crossAx val="-2007948344"/>
        <c:crosses val="autoZero"/>
        <c:crossBetween val="midCat"/>
        <c:majorUnit val="21.0"/>
      </c:valAx>
      <c:valAx>
        <c:axId val="-200794834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 b="1"/>
                </a:pPr>
                <a:r>
                  <a:rPr lang="en-US" sz="1400" b="1" dirty="0"/>
                  <a:t>Peak</a:t>
                </a:r>
                <a:r>
                  <a:rPr lang="en-US" sz="1400" b="1" baseline="0" dirty="0"/>
                  <a:t> Luminosity / 10</a:t>
                </a:r>
                <a:r>
                  <a:rPr lang="en-US" sz="1400" b="1" baseline="30000" dirty="0"/>
                  <a:t>+30 </a:t>
                </a:r>
                <a:r>
                  <a:rPr lang="en-US" sz="1400" b="1" baseline="0" dirty="0"/>
                  <a:t>cm</a:t>
                </a:r>
                <a:r>
                  <a:rPr lang="en-US" sz="1400" b="1" baseline="30000" dirty="0"/>
                  <a:t>-2 </a:t>
                </a:r>
                <a:r>
                  <a:rPr lang="en-US" sz="1400" b="1" baseline="0" dirty="0"/>
                  <a:t>s</a:t>
                </a:r>
                <a:r>
                  <a:rPr lang="en-US" sz="1400" b="1" baseline="30000" dirty="0"/>
                  <a:t>-1</a:t>
                </a:r>
              </a:p>
            </c:rich>
          </c:tx>
          <c:layout>
            <c:manualLayout>
              <c:xMode val="edge"/>
              <c:yMode val="edge"/>
              <c:x val="0.00899387576552931"/>
              <c:y val="0.27605661451902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-2007951368"/>
        <c:crosses val="autoZero"/>
        <c:crossBetween val="midCat"/>
      </c:valAx>
      <c:valAx>
        <c:axId val="-2007941896"/>
        <c:scaling>
          <c:orientation val="minMax"/>
          <c:max val="1400.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 dirty="0"/>
                  <a:t>Number of Bunches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-2007936440"/>
        <c:crosses val="max"/>
        <c:crossBetween val="midCat"/>
      </c:valAx>
      <c:valAx>
        <c:axId val="-2007936440"/>
        <c:scaling>
          <c:orientation val="minMax"/>
        </c:scaling>
        <c:delete val="1"/>
        <c:axPos val="b"/>
        <c:numFmt formatCode="dd/mm/yyyy\ hh:mm:ss;@" sourceLinked="1"/>
        <c:majorTickMark val="out"/>
        <c:minorTickMark val="none"/>
        <c:tickLblPos val="nextTo"/>
        <c:crossAx val="-200794189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0928454724409449"/>
          <c:y val="0.0114170677601039"/>
          <c:w val="0.235993179895454"/>
          <c:h val="0.191186139835432"/>
        </c:manualLayout>
      </c:layout>
      <c:overlay val="0"/>
      <c:spPr>
        <a:solidFill>
          <a:schemeClr val="bg2"/>
        </a:solidFill>
        <a:effectLst>
          <a:outerShdw blurRad="50800" dist="38100" dir="2700000" algn="tl" rotWithShape="0">
            <a:srgbClr val="000000">
              <a:alpha val="43000"/>
            </a:srgbClr>
          </a:outerShdw>
        </a:effectLst>
      </c:spPr>
      <c:txPr>
        <a:bodyPr/>
        <a:lstStyle/>
        <a:p>
          <a:pPr>
            <a:defRPr sz="1400" b="1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fld id="{4D4D40F5-9246-0F4A-B630-9F84931C6AB6}" type="datetime1">
              <a:rPr lang="en-US"/>
              <a:pPr>
                <a:defRPr/>
              </a:pPr>
              <a:t>28/05/2012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fld id="{E174530B-11EE-9847-96CE-5D80BD1A6D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8189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2500" y="685800"/>
            <a:ext cx="4953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fld id="{F463A25E-CF71-B64F-B8C4-745141E6B49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60260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15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31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47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62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5784" algn="l" defTabSz="4571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41" algn="l" defTabSz="4571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98" algn="l" defTabSz="4571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55" algn="l" defTabSz="4571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87EB51-8F05-F749-97DF-CAF3683D3B25}" type="slidenum">
              <a:rPr lang="en-GB">
                <a:latin typeface="Arial" charset="0"/>
                <a:ea typeface="ＭＳ Ｐゴシック" charset="-128"/>
                <a:cs typeface="ＭＳ Ｐゴシック" charset="-128"/>
              </a:rPr>
              <a:pPr/>
              <a:t>1</a:t>
            </a:fld>
            <a:endParaRPr lang="en-GB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325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>
              <a:latin typeface="Arial" pitchFamily="34" charset="0"/>
            </a:endParaRPr>
          </a:p>
        </p:txBody>
      </p:sp>
      <p:sp>
        <p:nvSpPr>
          <p:cNvPr id="82842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algn="ctr" defTabSz="884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algn="ctr" defTabSz="884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algn="ctr" defTabSz="884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algn="ctr" defTabSz="884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243E7AAF-DE4D-46A0-B34A-5FA85290F155}" type="slidenum">
              <a:rPr lang="en-US" smtClean="0">
                <a:solidFill>
                  <a:schemeClr val="tx1"/>
                </a:solidFill>
              </a:rPr>
              <a:pPr algn="r">
                <a:defRPr/>
              </a:pPr>
              <a:t>11</a:t>
            </a:fld>
            <a:endParaRPr lang="en-US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3266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>
              <a:latin typeface="Arial" pitchFamily="34" charset="0"/>
            </a:endParaRPr>
          </a:p>
        </p:txBody>
      </p:sp>
      <p:sp>
        <p:nvSpPr>
          <p:cNvPr id="83251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8874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algn="ctr" defTabSz="8874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algn="ctr" defTabSz="8874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algn="ctr" defTabSz="8874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algn="ctr" defTabSz="8874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algn="ctr" defTabSz="887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algn="ctr" defTabSz="887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algn="ctr" defTabSz="887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algn="ctr" defTabSz="887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14906A08-94EA-4697-8D71-D4EC9F2206A4}" type="slidenum">
              <a:rPr lang="en-US" smtClean="0"/>
              <a:pPr algn="r">
                <a:defRPr/>
              </a:pPr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327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>
              <a:latin typeface="Arial" pitchFamily="34" charset="0"/>
            </a:endParaRPr>
          </a:p>
        </p:txBody>
      </p:sp>
      <p:sp>
        <p:nvSpPr>
          <p:cNvPr id="83354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algn="ctr" defTabSz="884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algn="ctr" defTabSz="884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algn="ctr" defTabSz="884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algn="ctr" defTabSz="884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55F25BFA-CE4D-4A04-8AF4-F5225E9A7FF1}" type="slidenum">
              <a:rPr lang="en-US" smtClean="0"/>
              <a:pPr algn="r">
                <a:defRPr/>
              </a:pPr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3287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>
              <a:latin typeface="Arial" pitchFamily="34" charset="0"/>
            </a:endParaRPr>
          </a:p>
        </p:txBody>
      </p:sp>
      <p:sp>
        <p:nvSpPr>
          <p:cNvPr id="835588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algn="ctr" defTabSz="884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algn="ctr" defTabSz="884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algn="ctr" defTabSz="884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algn="ctr" defTabSz="884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71D0358D-72A4-4AE8-9FD6-1E74F89E7DCB}" type="slidenum">
              <a:rPr lang="en-US" smtClean="0"/>
              <a:pPr algn="r">
                <a:defRPr/>
              </a:pPr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329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>
              <a:latin typeface="Arial" pitchFamily="34" charset="0"/>
            </a:endParaRPr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625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1pPr>
            <a:lvl2pPr marL="734926" indent="-282664" defTabSz="87625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2pPr>
            <a:lvl3pPr marL="1130656" indent="-226131" defTabSz="87625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3pPr>
            <a:lvl4pPr marL="1582918" indent="-226131" defTabSz="87625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35180" indent="-226131" defTabSz="87625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487442" indent="-226131" algn="ctr" defTabSz="87625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39705" indent="-226131" algn="ctr" defTabSz="87625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391967" indent="-226131" algn="ctr" defTabSz="87625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44229" indent="-226131" algn="ctr" defTabSz="87625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61A4DE83-FC46-4A81-9CC6-B01456B001D4}" type="slidenum">
              <a:rPr lang="en-GB" smtClean="0"/>
              <a:pPr>
                <a:defRPr/>
              </a:pPr>
              <a:t>15</a:t>
            </a:fld>
            <a:endParaRPr lang="en-GB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330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>
              <a:latin typeface="Arial" pitchFamily="34" charset="0"/>
            </a:endParaRPr>
          </a:p>
        </p:txBody>
      </p:sp>
      <p:sp>
        <p:nvSpPr>
          <p:cNvPr id="83661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algn="ctr" defTabSz="884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algn="ctr" defTabSz="884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algn="ctr" defTabSz="884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algn="ctr" defTabSz="884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5AA07041-6714-4E7F-9A4A-2089DEE5136C}" type="slidenum">
              <a:rPr lang="en-GB" smtClean="0"/>
              <a:pPr algn="r">
                <a:defRPr/>
              </a:pPr>
              <a:t>16</a:t>
            </a:fld>
            <a:endParaRPr lang="en-GB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331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>
              <a:latin typeface="Arial" pitchFamily="34" charset="0"/>
            </a:endParaRPr>
          </a:p>
        </p:txBody>
      </p:sp>
      <p:sp>
        <p:nvSpPr>
          <p:cNvPr id="83763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8874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algn="ctr" defTabSz="8874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algn="ctr" defTabSz="8874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algn="ctr" defTabSz="8874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algn="ctr" defTabSz="8874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algn="ctr" defTabSz="887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algn="ctr" defTabSz="887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algn="ctr" defTabSz="887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algn="ctr" defTabSz="887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19ABF2AC-6352-4A7C-BE3F-48FE0FD7FEE4}" type="slidenum">
              <a:rPr lang="en-US" smtClean="0"/>
              <a:pPr algn="r">
                <a:defRPr/>
              </a:pPr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332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>
              <a:latin typeface="Arial" pitchFamily="34" charset="0"/>
            </a:endParaRPr>
          </a:p>
        </p:txBody>
      </p:sp>
      <p:sp>
        <p:nvSpPr>
          <p:cNvPr id="83866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algn="ctr" defTabSz="884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algn="ctr" defTabSz="884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algn="ctr" defTabSz="884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algn="ctr" defTabSz="884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763B471D-8E19-4390-854F-43A1EE942CB1}" type="slidenum">
              <a:rPr lang="en-GB" smtClean="0"/>
              <a:pPr algn="r">
                <a:defRPr/>
              </a:pPr>
              <a:t>18</a:t>
            </a:fld>
            <a:endParaRPr lang="en-GB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334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84173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128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algn="ctr" defTabSz="9128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algn="ctr" defTabSz="9128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algn="ctr" defTabSz="9128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algn="ctr" defTabSz="9128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FF3481A6-DC66-4515-A0EC-E06DEBBD7CA6}" type="slidenum">
              <a:rPr lang="en-GB" smtClean="0">
                <a:latin typeface="Arial" pitchFamily="34" charset="0"/>
                <a:ea typeface="ＭＳ Ｐゴシック" pitchFamily="34" charset="-128"/>
              </a:rPr>
              <a:pPr algn="r">
                <a:defRPr/>
              </a:pPr>
              <a:t>19</a:t>
            </a:fld>
            <a:endParaRPr lang="en-GB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335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84275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128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algn="ctr" defTabSz="9128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algn="ctr" defTabSz="9128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algn="ctr" defTabSz="9128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algn="ctr" defTabSz="9128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110C1458-C76F-44CC-92A8-EBB561DFFA88}" type="slidenum">
              <a:rPr lang="en-GB" smtClean="0">
                <a:latin typeface="Arial" pitchFamily="34" charset="0"/>
                <a:ea typeface="ＭＳ Ｐゴシック" pitchFamily="34" charset="-128"/>
              </a:rPr>
              <a:pPr algn="r">
                <a:defRPr/>
              </a:pPr>
              <a:t>20</a:t>
            </a:fld>
            <a:endParaRPr lang="en-GB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5"/>
          <p:cNvSpPr txBox="1">
            <a:spLocks noGrp="1" noChangeArrowheads="1"/>
          </p:cNvSpPr>
          <p:nvPr/>
        </p:nvSpPr>
        <p:spPr bwMode="auto">
          <a:xfrm>
            <a:off x="3882719" y="8704511"/>
            <a:ext cx="2975281" cy="42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507" tIns="0" rIns="18507" bIns="0" anchor="b"/>
          <a:lstStyle>
            <a:lvl1pPr defTabSz="890588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890588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890588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890588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890588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890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r"/>
            <a:fld id="{53D0208A-1EEB-44D7-B5B9-C2A1B33778E4}" type="slidenum">
              <a:rPr lang="en-US" sz="1000" i="1">
                <a:solidFill>
                  <a:schemeClr val="tx1"/>
                </a:solidFill>
              </a:rPr>
              <a:pPr algn="r"/>
              <a:t>2</a:t>
            </a:fld>
            <a:endParaRPr lang="en-US" sz="1000" i="1">
              <a:solidFill>
                <a:schemeClr val="tx1"/>
              </a:solidFill>
            </a:endParaRPr>
          </a:p>
        </p:txBody>
      </p:sp>
      <p:sp>
        <p:nvSpPr>
          <p:cNvPr id="317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317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5234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8098625" indent="-37639413" defTabSz="915234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921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842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763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36847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16B13A5F-468D-6C49-8C24-DAC84FBE6C72}" type="slidenum">
              <a:rPr lang="en-US" sz="1300">
                <a:solidFill>
                  <a:prstClr val="black"/>
                </a:solidFill>
                <a:latin typeface="Times New Roman" charset="0"/>
              </a:rPr>
              <a:pPr>
                <a:defRPr/>
              </a:pPr>
              <a:t>22</a:t>
            </a:fld>
            <a:endParaRPr lang="en-US" sz="130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337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845828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128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algn="ctr" defTabSz="9128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algn="ctr" defTabSz="9128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algn="ctr" defTabSz="9128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algn="ctr" defTabSz="9128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F1B8600C-AD6E-4B3F-9D86-3BCF3D44D583}" type="slidenum">
              <a:rPr lang="en-US" smtClean="0">
                <a:latin typeface="Arial" pitchFamily="34" charset="0"/>
                <a:ea typeface="ＭＳ Ｐゴシック" pitchFamily="34" charset="-128"/>
              </a:rPr>
              <a:pPr algn="r">
                <a:defRPr/>
              </a:pPr>
              <a:t>23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336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>
              <a:latin typeface="Arial" pitchFamily="34" charset="0"/>
            </a:endParaRPr>
          </a:p>
        </p:txBody>
      </p:sp>
      <p:sp>
        <p:nvSpPr>
          <p:cNvPr id="84378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algn="ctr" defTabSz="884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algn="ctr" defTabSz="884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algn="ctr" defTabSz="884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algn="ctr" defTabSz="884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1FDB4A79-822F-4F9A-85A2-EC7E1D3CF948}" type="slidenum">
              <a:rPr lang="en-GB" smtClean="0"/>
              <a:pPr algn="r">
                <a:defRPr/>
              </a:pPr>
              <a:t>24</a:t>
            </a:fld>
            <a:endParaRPr lang="en-GB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339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85197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128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algn="ctr" defTabSz="9128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algn="ctr" defTabSz="9128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algn="ctr" defTabSz="9128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algn="ctr" defTabSz="9128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06D9222A-1C40-4BE8-87AB-E1D2E6824FB6}" type="slidenum">
              <a:rPr lang="en-GB" smtClean="0">
                <a:latin typeface="Arial" pitchFamily="34" charset="0"/>
                <a:ea typeface="ＭＳ Ｐゴシック" pitchFamily="34" charset="-128"/>
              </a:rPr>
              <a:pPr algn="r">
                <a:defRPr/>
              </a:pPr>
              <a:t>25</a:t>
            </a:fld>
            <a:endParaRPr lang="en-GB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3655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>
              <a:latin typeface="Arial" pitchFamily="34" charset="0"/>
            </a:endParaRPr>
          </a:p>
        </p:txBody>
      </p:sp>
      <p:sp>
        <p:nvSpPr>
          <p:cNvPr id="84480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8874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algn="ctr" defTabSz="8874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algn="ctr" defTabSz="8874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algn="ctr" defTabSz="8874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algn="ctr" defTabSz="8874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algn="ctr" defTabSz="887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algn="ctr" defTabSz="887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algn="ctr" defTabSz="887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algn="ctr" defTabSz="887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35B8D611-DE33-4418-988E-5FC310E58CC9}" type="slidenum">
              <a:rPr lang="en-US" smtClean="0">
                <a:solidFill>
                  <a:prstClr val="black"/>
                </a:solidFill>
              </a:rPr>
              <a:pPr algn="r">
                <a:defRPr/>
              </a:pPr>
              <a:t>26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3665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2BF3DA-A828-4C02-ADA3-89DFC04878A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344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>
              <a:latin typeface="Arial" pitchFamily="34" charset="0"/>
            </a:endParaRPr>
          </a:p>
        </p:txBody>
      </p:sp>
      <p:sp>
        <p:nvSpPr>
          <p:cNvPr id="85709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algn="ctr" defTabSz="884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algn="ctr" defTabSz="884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algn="ctr" defTabSz="884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algn="ctr" defTabSz="884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73918F7D-56C5-480D-8D0D-AD939ED0D69F}" type="slidenum">
              <a:rPr lang="en-GB" smtClean="0"/>
              <a:pPr algn="r">
                <a:defRPr/>
              </a:pPr>
              <a:t>28</a:t>
            </a:fld>
            <a:endParaRPr lang="en-GB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3450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>
              <a:latin typeface="Arial" pitchFamily="34" charset="0"/>
            </a:endParaRPr>
          </a:p>
        </p:txBody>
      </p:sp>
      <p:sp>
        <p:nvSpPr>
          <p:cNvPr id="85811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algn="ctr" defTabSz="884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algn="ctr" defTabSz="884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algn="ctr" defTabSz="884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algn="ctr" defTabSz="884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6E534303-9C97-478E-BEAF-5DC0FD71C13B}" type="slidenum">
              <a:rPr lang="en-GB" smtClean="0"/>
              <a:pPr algn="r">
                <a:defRPr/>
              </a:pPr>
              <a:t>29</a:t>
            </a:fld>
            <a:endParaRPr lang="en-GB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346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>
              <a:latin typeface="Arial" pitchFamily="34" charset="0"/>
            </a:endParaRPr>
          </a:p>
        </p:txBody>
      </p:sp>
      <p:sp>
        <p:nvSpPr>
          <p:cNvPr id="85914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algn="ctr" defTabSz="884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algn="ctr" defTabSz="884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algn="ctr" defTabSz="884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algn="ctr" defTabSz="884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5C9D54B6-4D68-4594-BF99-A7C7B4604B7A}" type="slidenum">
              <a:rPr lang="en-GB" smtClean="0"/>
              <a:pPr algn="r">
                <a:defRPr/>
              </a:pPr>
              <a:t>30</a:t>
            </a:fld>
            <a:endParaRPr lang="en-GB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3481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>
              <a:latin typeface="Arial" pitchFamily="34" charset="0"/>
            </a:endParaRPr>
          </a:p>
        </p:txBody>
      </p:sp>
      <p:sp>
        <p:nvSpPr>
          <p:cNvPr id="861188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algn="ctr" defTabSz="884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algn="ctr" defTabSz="884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algn="ctr" defTabSz="884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algn="ctr" defTabSz="884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ABC7138D-EA01-4877-9D3B-DB554240F3BF}" type="slidenum">
              <a:rPr lang="en-GB" smtClean="0"/>
              <a:pPr algn="r">
                <a:defRPr/>
              </a:pPr>
              <a:t>31</a:t>
            </a:fld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316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347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>
              <a:latin typeface="Arial" pitchFamily="34" charset="0"/>
            </a:endParaRPr>
          </a:p>
        </p:txBody>
      </p:sp>
      <p:sp>
        <p:nvSpPr>
          <p:cNvPr id="86016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algn="ctr" defTabSz="884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algn="ctr" defTabSz="884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algn="ctr" defTabSz="884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algn="ctr" defTabSz="884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314AF78E-BC65-4ACD-B9FA-1449DB304254}" type="slidenum">
              <a:rPr lang="en-GB" smtClean="0"/>
              <a:pPr algn="r">
                <a:defRPr/>
              </a:pPr>
              <a:t>32</a:t>
            </a:fld>
            <a:endParaRPr lang="en-GB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3512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>
              <a:latin typeface="Arial" pitchFamily="34" charset="0"/>
            </a:endParaRPr>
          </a:p>
        </p:txBody>
      </p:sp>
      <p:sp>
        <p:nvSpPr>
          <p:cNvPr id="86426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8874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algn="ctr" defTabSz="8874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algn="ctr" defTabSz="8874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algn="ctr" defTabSz="8874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algn="ctr" defTabSz="8874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algn="ctr" defTabSz="887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algn="ctr" defTabSz="887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algn="ctr" defTabSz="887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algn="ctr" defTabSz="887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4FD73BF5-54CE-4AA6-B80F-601BF37E02F9}" type="slidenum">
              <a:rPr lang="en-US" smtClean="0"/>
              <a:pPr algn="r">
                <a:defRPr/>
              </a:pPr>
              <a:t>34</a:t>
            </a:fld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798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8246558" indent="-37785564" defTabSz="89798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5pPr>
            <a:lvl6pPr marL="4609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6pPr>
            <a:lvl7pPr marL="9219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7pPr>
            <a:lvl8pPr marL="13829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8pPr>
            <a:lvl9pPr marL="18439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AB9E143-543B-EA45-A8F2-EF152F293A5B}" type="slidenum">
              <a:rPr lang="en-US" sz="1000">
                <a:solidFill>
                  <a:srgbClr val="C0504D"/>
                </a:solidFill>
              </a:rPr>
              <a:pPr/>
              <a:t>35</a:t>
            </a:fld>
            <a:endParaRPr lang="en-US" sz="1000">
              <a:solidFill>
                <a:srgbClr val="C0504D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798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8246558" indent="-37785564" defTabSz="89798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5pPr>
            <a:lvl6pPr marL="4609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6pPr>
            <a:lvl7pPr marL="9219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7pPr>
            <a:lvl8pPr marL="13829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8pPr>
            <a:lvl9pPr marL="184397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9A7B603-A1C2-9440-8A9A-2E26725DDDD8}" type="slidenum">
              <a:rPr lang="en-US" sz="1000">
                <a:solidFill>
                  <a:prstClr val="black"/>
                </a:solidFill>
              </a:rPr>
              <a:pPr/>
              <a:t>36</a:t>
            </a:fld>
            <a:endParaRPr lang="en-US" sz="1000">
              <a:solidFill>
                <a:prstClr val="black"/>
              </a:solidFill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>
                <a:latin typeface="Arial" charset="0"/>
                <a:ea typeface="ＭＳ Ｐゴシック" charset="0"/>
                <a:cs typeface="ＭＳ Ｐゴシック" charset="0"/>
              </a:rPr>
              <a:t>50ns beam option provides HL-LHC performance levels at ultimate total beam currents; only the ‘large beta*’ option reaches beam-beam limit; IBS growth rates are a concern!; low beta option has 50% higher performance potential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3584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>
              <a:latin typeface="Arial" pitchFamily="34" charset="0"/>
            </a:endParaRPr>
          </a:p>
        </p:txBody>
      </p:sp>
      <p:sp>
        <p:nvSpPr>
          <p:cNvPr id="871428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8874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algn="ctr" defTabSz="8874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algn="ctr" defTabSz="8874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algn="ctr" defTabSz="8874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algn="ctr" defTabSz="8874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algn="ctr" defTabSz="887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algn="ctr" defTabSz="887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algn="ctr" defTabSz="887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algn="ctr" defTabSz="887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DEAC457A-4802-48B4-AFCA-A0A6DCAB0F34}" type="slidenum">
              <a:rPr lang="en-US" smtClean="0"/>
              <a:pPr algn="r">
                <a:defRPr/>
              </a:pPr>
              <a:t>37</a:t>
            </a:fld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361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smtClean="0">
              <a:latin typeface="Arial" pitchFamily="34" charset="0"/>
            </a:endParaRPr>
          </a:p>
        </p:txBody>
      </p:sp>
      <p:sp>
        <p:nvSpPr>
          <p:cNvPr id="87450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8874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algn="ctr" defTabSz="8874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algn="ctr" defTabSz="8874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algn="ctr" defTabSz="8874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algn="ctr" defTabSz="8874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algn="ctr" defTabSz="887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algn="ctr" defTabSz="887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algn="ctr" defTabSz="887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algn="ctr" defTabSz="887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8275A06A-AF23-45AF-ACED-FF86550AD9B4}" type="slidenum">
              <a:rPr lang="en-GB" smtClean="0">
                <a:latin typeface="Arial" pitchFamily="34" charset="0"/>
              </a:rPr>
              <a:pPr algn="r">
                <a:defRPr/>
              </a:pPr>
              <a:t>38</a:t>
            </a:fld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360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>
              <a:latin typeface="Arial" pitchFamily="34" charset="0"/>
            </a:endParaRPr>
          </a:p>
        </p:txBody>
      </p:sp>
      <p:sp>
        <p:nvSpPr>
          <p:cNvPr id="87347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8874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algn="ctr" defTabSz="8874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algn="ctr" defTabSz="8874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algn="ctr" defTabSz="8874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algn="ctr" defTabSz="8874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algn="ctr" defTabSz="887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algn="ctr" defTabSz="887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algn="ctr" defTabSz="887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algn="ctr" defTabSz="887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55ECAC63-1056-4E2F-9916-450EFD9C3910}" type="slidenum">
              <a:rPr lang="en-GB" smtClean="0"/>
              <a:pPr algn="r">
                <a:defRPr/>
              </a:pPr>
              <a:t>39</a:t>
            </a:fld>
            <a:endParaRPr lang="en-GB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362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smtClean="0">
              <a:latin typeface="Arial" pitchFamily="34" charset="0"/>
            </a:endParaRPr>
          </a:p>
        </p:txBody>
      </p:sp>
      <p:sp>
        <p:nvSpPr>
          <p:cNvPr id="87552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8874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algn="ctr" defTabSz="8874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algn="ctr" defTabSz="8874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algn="ctr" defTabSz="8874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algn="ctr" defTabSz="8874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algn="ctr" defTabSz="887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algn="ctr" defTabSz="887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algn="ctr" defTabSz="887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algn="ctr" defTabSz="887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B2D02817-F165-4505-84C9-035FFBBC0857}" type="slidenum">
              <a:rPr lang="en-GB" smtClean="0">
                <a:latin typeface="Arial" pitchFamily="34" charset="0"/>
              </a:rPr>
              <a:pPr algn="r">
                <a:defRPr/>
              </a:pPr>
              <a:t>40</a:t>
            </a:fld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3717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>
              <a:latin typeface="Arial" pitchFamily="34" charset="0"/>
            </a:endParaRPr>
          </a:p>
        </p:txBody>
      </p:sp>
      <p:sp>
        <p:nvSpPr>
          <p:cNvPr id="87757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algn="ctr" defTabSz="884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algn="ctr" defTabSz="884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algn="ctr" defTabSz="884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algn="ctr" defTabSz="884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537C6EE1-5B54-4720-9959-B505B0AE041D}" type="slidenum">
              <a:rPr lang="en-GB" smtClean="0"/>
              <a:pPr algn="r">
                <a:defRPr/>
              </a:pPr>
              <a:t>41</a:t>
            </a:fld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7388"/>
            <a:ext cx="4951413" cy="3429000"/>
          </a:xfrm>
          <a:ln/>
        </p:spPr>
      </p:sp>
      <p:sp>
        <p:nvSpPr>
          <p:cNvPr id="318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74" y="4344907"/>
            <a:ext cx="5487053" cy="411266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7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algn="ctr" defTabSz="884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algn="ctr" defTabSz="884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algn="ctr" defTabSz="884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algn="ctr" defTabSz="884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F3D7BEA1-50D7-4379-9EDD-E721AE01B395}" type="slidenum">
              <a:rPr lang="en-US" smtClean="0">
                <a:solidFill>
                  <a:schemeClr val="tx1"/>
                </a:solidFill>
              </a:rPr>
              <a:pPr algn="r">
                <a:defRPr/>
              </a:pPr>
              <a:t>6</a:t>
            </a:fld>
            <a:endParaRPr lang="en-US" smtClean="0">
              <a:solidFill>
                <a:schemeClr val="tx1"/>
              </a:solidFill>
            </a:endParaRPr>
          </a:p>
        </p:txBody>
      </p:sp>
      <p:sp>
        <p:nvSpPr>
          <p:cNvPr id="319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319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320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>
              <a:latin typeface="Arial" pitchFamily="34" charset="0"/>
            </a:endParaRPr>
          </a:p>
        </p:txBody>
      </p:sp>
      <p:sp>
        <p:nvSpPr>
          <p:cNvPr id="82330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8874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algn="ctr" defTabSz="8874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algn="ctr" defTabSz="8874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algn="ctr" defTabSz="8874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algn="ctr" defTabSz="8874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algn="ctr" defTabSz="887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algn="ctr" defTabSz="887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algn="ctr" defTabSz="887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algn="ctr" defTabSz="887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44E886F8-AAA4-4065-B2C8-45364728B293}" type="slidenum">
              <a:rPr lang="en-US" smtClean="0">
                <a:solidFill>
                  <a:schemeClr val="tx1"/>
                </a:solidFill>
              </a:rPr>
              <a:pPr algn="r">
                <a:defRPr/>
              </a:pPr>
              <a:t>7</a:t>
            </a:fld>
            <a:endParaRPr lang="en-US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322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>
              <a:latin typeface="Arial" pitchFamily="34" charset="0"/>
            </a:endParaRPr>
          </a:p>
        </p:txBody>
      </p:sp>
      <p:sp>
        <p:nvSpPr>
          <p:cNvPr id="825348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algn="ctr" defTabSz="884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algn="ctr" defTabSz="884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algn="ctr" defTabSz="884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algn="ctr" defTabSz="884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4443EB30-2419-4C04-A07D-8122D82CE7F2}" type="slidenum">
              <a:rPr lang="en-GB" smtClean="0">
                <a:solidFill>
                  <a:schemeClr val="tx1"/>
                </a:solidFill>
              </a:rPr>
              <a:pPr algn="r">
                <a:defRPr/>
              </a:pPr>
              <a:t>8</a:t>
            </a:fld>
            <a:endParaRPr lang="en-GB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323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>
              <a:latin typeface="Arial" pitchFamily="34" charset="0"/>
            </a:endParaRPr>
          </a:p>
        </p:txBody>
      </p:sp>
      <p:sp>
        <p:nvSpPr>
          <p:cNvPr id="82637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algn="ctr" defTabSz="884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algn="ctr" defTabSz="884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algn="ctr" defTabSz="884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algn="ctr" defTabSz="884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CC7B9079-2C68-4085-A3A7-5ACE0AF388A1}" type="slidenum">
              <a:rPr lang="en-US" smtClean="0">
                <a:solidFill>
                  <a:schemeClr val="tx1"/>
                </a:solidFill>
              </a:rPr>
              <a:pPr algn="r">
                <a:defRPr/>
              </a:pPr>
              <a:t>9</a:t>
            </a:fld>
            <a:endParaRPr lang="en-US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324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>
              <a:latin typeface="Arial" pitchFamily="34" charset="0"/>
            </a:endParaRPr>
          </a:p>
        </p:txBody>
      </p:sp>
      <p:sp>
        <p:nvSpPr>
          <p:cNvPr id="82739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algn="ctr" defTabSz="884238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algn="ctr" defTabSz="884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algn="ctr" defTabSz="884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algn="ctr" defTabSz="884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algn="ctr" defTabSz="8842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05BED615-BD29-48CB-A834-4AA391CFCC8B}" type="slidenum">
              <a:rPr lang="en-US" smtClean="0">
                <a:solidFill>
                  <a:schemeClr val="tx1"/>
                </a:solidFill>
              </a:rPr>
              <a:pPr algn="r">
                <a:defRPr/>
              </a:pPr>
              <a:t>10</a:t>
            </a:fld>
            <a:endParaRPr lang="en-US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anner-bleu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6"/>
          <p:cNvSpPr>
            <a:spLocks noChangeArrowheads="1"/>
          </p:cNvSpPr>
          <p:nvPr/>
        </p:nvSpPr>
        <p:spPr bwMode="auto">
          <a:xfrm>
            <a:off x="3797308" y="2590800"/>
            <a:ext cx="5300398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1" tIns="45716" rIns="91431" bIns="45716"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endParaRPr kumimoji="1" lang="en-US">
              <a:latin typeface="Helvetica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6" name="Picture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" y="0"/>
            <a:ext cx="969963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4"/>
          <p:cNvSpPr>
            <a:spLocks noChangeArrowheads="1"/>
          </p:cNvSpPr>
          <p:nvPr userDrawn="1"/>
        </p:nvSpPr>
        <p:spPr bwMode="auto">
          <a:xfrm>
            <a:off x="939007" y="7"/>
            <a:ext cx="3487738" cy="91122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AAC3DE">
                  <a:alpha val="21001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91431" tIns="45716" rIns="91431" bIns="45716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844424" y="1447801"/>
            <a:ext cx="8318632" cy="1081088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356235" y="2860821"/>
            <a:ext cx="4806817" cy="3114675"/>
          </a:xfrm>
        </p:spPr>
        <p:txBody>
          <a:bodyPr/>
          <a:lstStyle>
            <a:lvl1pPr marL="0" indent="0" algn="r">
              <a:buFont typeface="Wingdings" charset="2"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69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31" tIns="45716" rIns="91431" bIns="45716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A2C7C67-545C-D046-8329-A3F76FDA6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F0044-D28A-0D45-B344-EDDFEEC416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5362" y="57150"/>
            <a:ext cx="2115344" cy="6038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4171" y="57150"/>
            <a:ext cx="6186090" cy="6038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28084-C0F5-F94F-8B9A-7752522A29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anner-bleu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6"/>
          <p:cNvSpPr>
            <a:spLocks noChangeArrowheads="1"/>
          </p:cNvSpPr>
          <p:nvPr/>
        </p:nvSpPr>
        <p:spPr bwMode="auto">
          <a:xfrm>
            <a:off x="3797308" y="2590800"/>
            <a:ext cx="5300398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6" tIns="45714" rIns="91426" bIns="45714" anchor="ctr"/>
          <a:lstStyle/>
          <a:p>
            <a:pPr algn="ctr" eaLnBrk="1" hangingPunct="1">
              <a:defRPr/>
            </a:pPr>
            <a:endParaRPr kumimoji="1" lang="en-US">
              <a:solidFill>
                <a:srgbClr val="000000"/>
              </a:solidFill>
              <a:latin typeface="Helvetica" charset="0"/>
            </a:endParaRPr>
          </a:p>
        </p:txBody>
      </p:sp>
      <p:pic>
        <p:nvPicPr>
          <p:cNvPr id="6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96996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4"/>
          <p:cNvSpPr>
            <a:spLocks noChangeArrowheads="1"/>
          </p:cNvSpPr>
          <p:nvPr userDrawn="1"/>
        </p:nvSpPr>
        <p:spPr bwMode="auto">
          <a:xfrm>
            <a:off x="939006" y="2"/>
            <a:ext cx="3487738" cy="91122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AAC3DE">
                  <a:alpha val="21001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91426" tIns="45714" rIns="91426" bIns="45714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844424" y="1447800"/>
            <a:ext cx="8318632" cy="1081088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356235" y="2860752"/>
            <a:ext cx="4806817" cy="3114675"/>
          </a:xfrm>
        </p:spPr>
        <p:txBody>
          <a:bodyPr/>
          <a:lstStyle>
            <a:lvl1pPr marL="0" indent="0" algn="r">
              <a:buFont typeface="Wingdings" charset="2"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69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6" tIns="45714" rIns="91426" bIns="4571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Helvetica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461B995A-642D-C143-83F9-E2FF2E944C5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105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619C977-3722-8A47-B9B9-BD87DDE916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684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8" y="4406976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8" y="2906722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7" indent="0">
              <a:buNone/>
              <a:defRPr sz="1800"/>
            </a:lvl2pPr>
            <a:lvl3pPr marL="914275" indent="0">
              <a:buNone/>
              <a:defRPr sz="1600"/>
            </a:lvl3pPr>
            <a:lvl4pPr marL="1371412" indent="0">
              <a:buNone/>
              <a:defRPr sz="1400"/>
            </a:lvl4pPr>
            <a:lvl5pPr marL="1828550" indent="0">
              <a:buNone/>
              <a:defRPr sz="1400"/>
            </a:lvl5pPr>
            <a:lvl6pPr marL="2285687" indent="0">
              <a:buNone/>
              <a:defRPr sz="1400"/>
            </a:lvl6pPr>
            <a:lvl7pPr marL="2742824" indent="0">
              <a:buNone/>
              <a:defRPr sz="1400"/>
            </a:lvl7pPr>
            <a:lvl8pPr marL="3199962" indent="0">
              <a:buNone/>
              <a:defRPr sz="1400"/>
            </a:lvl8pPr>
            <a:lvl9pPr marL="3657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B131DE6-6C10-B84D-90EA-614A99E508D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4658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8881" y="1295400"/>
            <a:ext cx="41275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1524" y="1295400"/>
            <a:ext cx="4129219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8B7AB83-36AB-004B-AB63-C2E4AB6CA0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2415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40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5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7" indent="0">
              <a:buNone/>
              <a:defRPr sz="2000" b="1"/>
            </a:lvl2pPr>
            <a:lvl3pPr marL="914275" indent="0">
              <a:buNone/>
              <a:defRPr sz="1800" b="1"/>
            </a:lvl3pPr>
            <a:lvl4pPr marL="1371412" indent="0">
              <a:buNone/>
              <a:defRPr sz="1600" b="1"/>
            </a:lvl4pPr>
            <a:lvl5pPr marL="1828550" indent="0">
              <a:buNone/>
              <a:defRPr sz="1600" b="1"/>
            </a:lvl5pPr>
            <a:lvl6pPr marL="2285687" indent="0">
              <a:buNone/>
              <a:defRPr sz="1600" b="1"/>
            </a:lvl6pPr>
            <a:lvl7pPr marL="2742824" indent="0">
              <a:buNone/>
              <a:defRPr sz="1600" b="1"/>
            </a:lvl7pPr>
            <a:lvl8pPr marL="3199962" indent="0">
              <a:buNone/>
              <a:defRPr sz="1600" b="1"/>
            </a:lvl8pPr>
            <a:lvl9pPr marL="36570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7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5" y="1535115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7" indent="0">
              <a:buNone/>
              <a:defRPr sz="2000" b="1"/>
            </a:lvl2pPr>
            <a:lvl3pPr marL="914275" indent="0">
              <a:buNone/>
              <a:defRPr sz="1800" b="1"/>
            </a:lvl3pPr>
            <a:lvl4pPr marL="1371412" indent="0">
              <a:buNone/>
              <a:defRPr sz="1600" b="1"/>
            </a:lvl4pPr>
            <a:lvl5pPr marL="1828550" indent="0">
              <a:buNone/>
              <a:defRPr sz="1600" b="1"/>
            </a:lvl5pPr>
            <a:lvl6pPr marL="2285687" indent="0">
              <a:buNone/>
              <a:defRPr sz="1600" b="1"/>
            </a:lvl6pPr>
            <a:lvl7pPr marL="2742824" indent="0">
              <a:buNone/>
              <a:defRPr sz="1600" b="1"/>
            </a:lvl7pPr>
            <a:lvl8pPr marL="3199962" indent="0">
              <a:buNone/>
              <a:defRPr sz="1600" b="1"/>
            </a:lvl8pPr>
            <a:lvl9pPr marL="36570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5" y="2174877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3309F5A-54C9-8244-A476-5251840D91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617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65AFD26-C2F0-EE42-9AC0-6B6B6F0CE9F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9053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AAE32C5-E541-8E44-A3D8-19B3AFEEFDB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419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9" y="273050"/>
            <a:ext cx="3259006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127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9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7" indent="0">
              <a:buNone/>
              <a:defRPr sz="1200"/>
            </a:lvl2pPr>
            <a:lvl3pPr marL="914275" indent="0">
              <a:buNone/>
              <a:defRPr sz="1000"/>
            </a:lvl3pPr>
            <a:lvl4pPr marL="1371412" indent="0">
              <a:buNone/>
              <a:defRPr sz="900"/>
            </a:lvl4pPr>
            <a:lvl5pPr marL="1828550" indent="0">
              <a:buNone/>
              <a:defRPr sz="900"/>
            </a:lvl5pPr>
            <a:lvl6pPr marL="2285687" indent="0">
              <a:buNone/>
              <a:defRPr sz="900"/>
            </a:lvl6pPr>
            <a:lvl7pPr marL="2742824" indent="0">
              <a:buNone/>
              <a:defRPr sz="900"/>
            </a:lvl7pPr>
            <a:lvl8pPr marL="3199962" indent="0">
              <a:buNone/>
              <a:defRPr sz="900"/>
            </a:lvl8pPr>
            <a:lvl9pPr marL="365709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444DFB8-E564-024E-BA3A-9CEDEF73E49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25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687E1-9D77-E345-8CB7-D277B6F0C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7" indent="0">
              <a:buNone/>
              <a:defRPr sz="2800"/>
            </a:lvl2pPr>
            <a:lvl3pPr marL="914275" indent="0">
              <a:buNone/>
              <a:defRPr sz="2400"/>
            </a:lvl3pPr>
            <a:lvl4pPr marL="1371412" indent="0">
              <a:buNone/>
              <a:defRPr sz="2000"/>
            </a:lvl4pPr>
            <a:lvl5pPr marL="1828550" indent="0">
              <a:buNone/>
              <a:defRPr sz="2000"/>
            </a:lvl5pPr>
            <a:lvl6pPr marL="2285687" indent="0">
              <a:buNone/>
              <a:defRPr sz="2000"/>
            </a:lvl6pPr>
            <a:lvl7pPr marL="2742824" indent="0">
              <a:buNone/>
              <a:defRPr sz="2000"/>
            </a:lvl7pPr>
            <a:lvl8pPr marL="3199962" indent="0">
              <a:buNone/>
              <a:defRPr sz="2000"/>
            </a:lvl8pPr>
            <a:lvl9pPr marL="3657098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7" indent="0">
              <a:buNone/>
              <a:defRPr sz="1200"/>
            </a:lvl2pPr>
            <a:lvl3pPr marL="914275" indent="0">
              <a:buNone/>
              <a:defRPr sz="1000"/>
            </a:lvl3pPr>
            <a:lvl4pPr marL="1371412" indent="0">
              <a:buNone/>
              <a:defRPr sz="900"/>
            </a:lvl4pPr>
            <a:lvl5pPr marL="1828550" indent="0">
              <a:buNone/>
              <a:defRPr sz="900"/>
            </a:lvl5pPr>
            <a:lvl6pPr marL="2285687" indent="0">
              <a:buNone/>
              <a:defRPr sz="900"/>
            </a:lvl6pPr>
            <a:lvl7pPr marL="2742824" indent="0">
              <a:buNone/>
              <a:defRPr sz="900"/>
            </a:lvl7pPr>
            <a:lvl8pPr marL="3199962" indent="0">
              <a:buNone/>
              <a:defRPr sz="900"/>
            </a:lvl8pPr>
            <a:lvl9pPr marL="365709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3D7411B-5D45-CC4B-AED5-A0854614979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0717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5103523-E5DA-B949-A0FC-CC1E827A0B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736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5362" y="57150"/>
            <a:ext cx="2115344" cy="6038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4171" y="57150"/>
            <a:ext cx="6186090" cy="6038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38ACD33-3731-934E-B78B-60B52E50DE5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7013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76200"/>
            <a:ext cx="84201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95300" y="1066800"/>
            <a:ext cx="8915400" cy="50292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2550" y="6400807"/>
            <a:ext cx="2724150" cy="320675"/>
          </a:xfrm>
          <a:prstGeom prst="rect">
            <a:avLst/>
          </a:prstGeom>
        </p:spPr>
        <p:txBody>
          <a:bodyPr/>
          <a:lstStyle>
            <a:lvl1pPr algn="l">
              <a:defRPr sz="1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27500" y="6477007"/>
            <a:ext cx="2724150" cy="244475"/>
          </a:xfrm>
        </p:spPr>
        <p:txBody>
          <a:bodyPr/>
          <a:lstStyle>
            <a:lvl1pPr algn="ctr">
              <a:defRPr lang="en-US" sz="10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50300" y="6477007"/>
            <a:ext cx="660400" cy="244475"/>
          </a:xfrm>
        </p:spPr>
        <p:txBody>
          <a:bodyPr/>
          <a:lstStyle>
            <a:lvl1pPr algn="r">
              <a:defRPr lang="en-US" sz="1000">
                <a:latin typeface="Arial" charset="0"/>
              </a:defRPr>
            </a:lvl1pPr>
          </a:lstStyle>
          <a:p>
            <a:pPr>
              <a:defRPr/>
            </a:pPr>
            <a:fld id="{438FF01F-7F7F-4CEC-B48A-3BE4177D320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22447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575" y="116632"/>
            <a:ext cx="8268919" cy="649288"/>
          </a:xfrm>
          <a:solidFill>
            <a:schemeClr val="accent1">
              <a:alpha val="49000"/>
            </a:schemeClr>
          </a:solidFill>
        </p:spPr>
        <p:txBody>
          <a:bodyPr/>
          <a:lstStyle>
            <a:lvl1pPr>
              <a:defRPr sz="3200" i="1" baseline="0">
                <a:solidFill>
                  <a:schemeClr val="bg1"/>
                </a:solidFill>
                <a:effectLst>
                  <a:outerShdw blurRad="114300" dist="38100" dir="18900000" sx="102000" sy="102000" algn="bl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-39552" y="6524632"/>
            <a:ext cx="2311401" cy="333375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86066" y="6524632"/>
            <a:ext cx="4333875" cy="33337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000" baseline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56765" y="6524632"/>
            <a:ext cx="2311400" cy="33337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</a:defRPr>
            </a:lvl1pPr>
          </a:lstStyle>
          <a:p>
            <a:pPr>
              <a:defRPr/>
            </a:pPr>
            <a:fld id="{A0EA2D9C-1805-4283-82F7-96E86816BB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1471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575" y="116632"/>
            <a:ext cx="8268919" cy="649288"/>
          </a:xfrm>
          <a:solidFill>
            <a:schemeClr val="accent1">
              <a:alpha val="49000"/>
            </a:schemeClr>
          </a:solidFill>
        </p:spPr>
        <p:txBody>
          <a:bodyPr/>
          <a:lstStyle>
            <a:lvl1pPr>
              <a:defRPr sz="3200" i="1" baseline="0">
                <a:solidFill>
                  <a:schemeClr val="bg1"/>
                </a:solidFill>
                <a:effectLst>
                  <a:outerShdw blurRad="114300" dist="38100" dir="18900000" sx="102000" sy="102000" algn="bl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-39552" y="6524632"/>
            <a:ext cx="2311401" cy="333375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86066" y="6524632"/>
            <a:ext cx="4333875" cy="33337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000" baseline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56765" y="6524632"/>
            <a:ext cx="2311400" cy="33337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</a:defRPr>
            </a:lvl1pPr>
          </a:lstStyle>
          <a:p>
            <a:pPr>
              <a:defRPr/>
            </a:pPr>
            <a:fld id="{2842CAD4-5C52-4A82-ADA0-735C8DFFFB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6453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575" y="116632"/>
            <a:ext cx="8268919" cy="649288"/>
          </a:xfrm>
          <a:solidFill>
            <a:schemeClr val="accent1">
              <a:alpha val="49000"/>
            </a:schemeClr>
          </a:solidFill>
        </p:spPr>
        <p:txBody>
          <a:bodyPr/>
          <a:lstStyle>
            <a:lvl1pPr>
              <a:defRPr sz="3200" i="1" baseline="0">
                <a:solidFill>
                  <a:schemeClr val="bg1"/>
                </a:solidFill>
                <a:effectLst>
                  <a:outerShdw blurRad="114300" dist="38100" dir="18900000" sx="102000" sy="102000" algn="bl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-39552" y="6524632"/>
            <a:ext cx="2311401" cy="3333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86066" y="6524632"/>
            <a:ext cx="4333875" cy="333375"/>
          </a:xfrm>
        </p:spPr>
        <p:txBody>
          <a:bodyPr/>
          <a:lstStyle>
            <a:lvl1pPr>
              <a:defRPr sz="1000" baseline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56765" y="6524632"/>
            <a:ext cx="2311400" cy="3333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42B4D36F-262D-4377-A202-D40D7C9366F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1981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575" y="116632"/>
            <a:ext cx="8268919" cy="649288"/>
          </a:xfrm>
          <a:solidFill>
            <a:schemeClr val="accent1">
              <a:alpha val="49000"/>
            </a:schemeClr>
          </a:solidFill>
        </p:spPr>
        <p:txBody>
          <a:bodyPr/>
          <a:lstStyle>
            <a:lvl1pPr>
              <a:defRPr sz="3200" i="1" baseline="0">
                <a:solidFill>
                  <a:schemeClr val="bg1"/>
                </a:solidFill>
                <a:effectLst>
                  <a:outerShdw blurRad="114300" dist="38100" dir="18900000" sx="102000" sy="102000" algn="bl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-39552" y="6524632"/>
            <a:ext cx="2311401" cy="3333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86066" y="6524632"/>
            <a:ext cx="4333875" cy="333375"/>
          </a:xfrm>
        </p:spPr>
        <p:txBody>
          <a:bodyPr/>
          <a:lstStyle>
            <a:lvl1pPr>
              <a:defRPr sz="1000" baseline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56765" y="6524632"/>
            <a:ext cx="2311400" cy="3333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7A76E045-DBAF-43A1-9D2A-27033781FC3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8213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61" y="2130492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2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3" y="6356411"/>
            <a:ext cx="2311400" cy="365125"/>
          </a:xfrm>
          <a:prstGeom prst="rect">
            <a:avLst/>
          </a:prstGeom>
        </p:spPr>
        <p:txBody>
          <a:bodyPr lIns="91314" tIns="45657" rIns="91314" bIns="45657"/>
          <a:lstStyle>
            <a:lvl1pPr>
              <a:defRPr/>
            </a:lvl1pPr>
          </a:lstStyle>
          <a:p>
            <a:pPr eaLnBrk="1" hangingPunct="1">
              <a:defRPr/>
            </a:pPr>
            <a:endParaRPr lang="en-US" sz="1800" dirty="0">
              <a:solidFill>
                <a:prstClr val="black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3" y="6356411"/>
            <a:ext cx="3136900" cy="365125"/>
          </a:xfrm>
          <a:prstGeom prst="rect">
            <a:avLst/>
          </a:prstGeom>
        </p:spPr>
        <p:txBody>
          <a:bodyPr lIns="91314" tIns="45657" rIns="91314" bIns="45657"/>
          <a:lstStyle>
            <a:lvl1pPr>
              <a:defRPr/>
            </a:lvl1pPr>
          </a:lstStyle>
          <a:p>
            <a:pPr eaLnBrk="1" hangingPunct="1">
              <a:defRPr/>
            </a:pPr>
            <a:endParaRPr lang="fr-FR" sz="1800" dirty="0">
              <a:solidFill>
                <a:prstClr val="black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7B37E-0776-154C-B0D7-D6A8713C20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0309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3" y="6356411"/>
            <a:ext cx="2311400" cy="365125"/>
          </a:xfrm>
          <a:prstGeom prst="rect">
            <a:avLst/>
          </a:prstGeom>
        </p:spPr>
        <p:txBody>
          <a:bodyPr lIns="91314" tIns="45657" rIns="91314" bIns="45657"/>
          <a:lstStyle>
            <a:lvl1pPr>
              <a:defRPr/>
            </a:lvl1pPr>
          </a:lstStyle>
          <a:p>
            <a:pPr eaLnBrk="1" hangingPunct="1">
              <a:defRPr/>
            </a:pPr>
            <a:endParaRPr lang="en-US" sz="1800" dirty="0">
              <a:solidFill>
                <a:prstClr val="black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3" y="6356411"/>
            <a:ext cx="3136900" cy="365125"/>
          </a:xfrm>
          <a:prstGeom prst="rect">
            <a:avLst/>
          </a:prstGeom>
        </p:spPr>
        <p:txBody>
          <a:bodyPr lIns="91314" tIns="45657" rIns="91314" bIns="45657"/>
          <a:lstStyle>
            <a:lvl1pPr>
              <a:defRPr/>
            </a:lvl1pPr>
          </a:lstStyle>
          <a:p>
            <a:pPr eaLnBrk="1" hangingPunct="1">
              <a:defRPr/>
            </a:pPr>
            <a:endParaRPr lang="fr-FR" sz="1800" dirty="0">
              <a:solidFill>
                <a:prstClr val="black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EAE85-B4FB-5546-97E4-6D3878930C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867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7046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22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7" indent="0">
              <a:buNone/>
              <a:defRPr sz="1800"/>
            </a:lvl2pPr>
            <a:lvl3pPr marL="914314" indent="0">
              <a:buNone/>
              <a:defRPr sz="1600"/>
            </a:lvl3pPr>
            <a:lvl4pPr marL="1371471" indent="0">
              <a:buNone/>
              <a:defRPr sz="1400"/>
            </a:lvl4pPr>
            <a:lvl5pPr marL="1828627" indent="0">
              <a:buNone/>
              <a:defRPr sz="1400"/>
            </a:lvl5pPr>
            <a:lvl6pPr marL="2285784" indent="0">
              <a:buNone/>
              <a:defRPr sz="1400"/>
            </a:lvl6pPr>
            <a:lvl7pPr marL="2742941" indent="0">
              <a:buNone/>
              <a:defRPr sz="1400"/>
            </a:lvl7pPr>
            <a:lvl8pPr marL="3200098" indent="0">
              <a:buNone/>
              <a:defRPr sz="1400"/>
            </a:lvl8pPr>
            <a:lvl9pPr marL="365725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675C4-5284-9B47-8E8A-DD7EC3BE9C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17" y="440696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17" y="2906722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56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1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2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8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4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9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5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3" y="6356411"/>
            <a:ext cx="2311400" cy="365125"/>
          </a:xfrm>
          <a:prstGeom prst="rect">
            <a:avLst/>
          </a:prstGeom>
        </p:spPr>
        <p:txBody>
          <a:bodyPr lIns="91314" tIns="45657" rIns="91314" bIns="45657"/>
          <a:lstStyle>
            <a:lvl1pPr>
              <a:defRPr/>
            </a:lvl1pPr>
          </a:lstStyle>
          <a:p>
            <a:pPr eaLnBrk="1" hangingPunct="1">
              <a:defRPr/>
            </a:pPr>
            <a:endParaRPr lang="en-US" sz="1800" dirty="0">
              <a:solidFill>
                <a:prstClr val="black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3" y="6356411"/>
            <a:ext cx="3136900" cy="365125"/>
          </a:xfrm>
          <a:prstGeom prst="rect">
            <a:avLst/>
          </a:prstGeom>
        </p:spPr>
        <p:txBody>
          <a:bodyPr lIns="91314" tIns="45657" rIns="91314" bIns="45657"/>
          <a:lstStyle>
            <a:lvl1pPr>
              <a:defRPr/>
            </a:lvl1pPr>
          </a:lstStyle>
          <a:p>
            <a:pPr eaLnBrk="1" hangingPunct="1">
              <a:defRPr/>
            </a:pPr>
            <a:endParaRPr lang="fr-FR" sz="1800" dirty="0">
              <a:solidFill>
                <a:prstClr val="black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53D21-DC78-0349-B2A2-0A4AD5379B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0132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10" y="160021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8" y="160021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3" y="6356411"/>
            <a:ext cx="2311400" cy="365125"/>
          </a:xfrm>
          <a:prstGeom prst="rect">
            <a:avLst/>
          </a:prstGeom>
        </p:spPr>
        <p:txBody>
          <a:bodyPr lIns="91314" tIns="45657" rIns="91314" bIns="45657"/>
          <a:lstStyle>
            <a:lvl1pPr>
              <a:defRPr/>
            </a:lvl1pPr>
          </a:lstStyle>
          <a:p>
            <a:pPr eaLnBrk="1" hangingPunct="1">
              <a:defRPr/>
            </a:pPr>
            <a:endParaRPr lang="en-US" sz="1800" dirty="0">
              <a:solidFill>
                <a:prstClr val="black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3" y="6356411"/>
            <a:ext cx="3136900" cy="365125"/>
          </a:xfrm>
          <a:prstGeom prst="rect">
            <a:avLst/>
          </a:prstGeom>
        </p:spPr>
        <p:txBody>
          <a:bodyPr lIns="91314" tIns="45657" rIns="91314" bIns="45657"/>
          <a:lstStyle>
            <a:lvl1pPr>
              <a:defRPr/>
            </a:lvl1pPr>
          </a:lstStyle>
          <a:p>
            <a:pPr eaLnBrk="1" hangingPunct="1">
              <a:defRPr/>
            </a:pPr>
            <a:endParaRPr lang="fr-FR" sz="1800" dirty="0">
              <a:solidFill>
                <a:prstClr val="black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43D0E-57BA-324E-A673-1E1D0D5835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1709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11" y="1535119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69" indent="0">
              <a:buNone/>
              <a:defRPr sz="2000" b="1"/>
            </a:lvl2pPr>
            <a:lvl3pPr marL="913136" indent="0">
              <a:buNone/>
              <a:defRPr sz="1800" b="1"/>
            </a:lvl3pPr>
            <a:lvl4pPr marL="1369706" indent="0">
              <a:buNone/>
              <a:defRPr sz="1600" b="1"/>
            </a:lvl4pPr>
            <a:lvl5pPr marL="1826273" indent="0">
              <a:buNone/>
              <a:defRPr sz="1600" b="1"/>
            </a:lvl5pPr>
            <a:lvl6pPr marL="2282841" indent="0">
              <a:buNone/>
              <a:defRPr sz="1600" b="1"/>
            </a:lvl6pPr>
            <a:lvl7pPr marL="2739408" indent="0">
              <a:buNone/>
              <a:defRPr sz="1600" b="1"/>
            </a:lvl7pPr>
            <a:lvl8pPr marL="3195979" indent="0">
              <a:buNone/>
              <a:defRPr sz="1600" b="1"/>
            </a:lvl8pPr>
            <a:lvl9pPr marL="36525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11" y="2174879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6" y="1535119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69" indent="0">
              <a:buNone/>
              <a:defRPr sz="2000" b="1"/>
            </a:lvl2pPr>
            <a:lvl3pPr marL="913136" indent="0">
              <a:buNone/>
              <a:defRPr sz="1800" b="1"/>
            </a:lvl3pPr>
            <a:lvl4pPr marL="1369706" indent="0">
              <a:buNone/>
              <a:defRPr sz="1600" b="1"/>
            </a:lvl4pPr>
            <a:lvl5pPr marL="1826273" indent="0">
              <a:buNone/>
              <a:defRPr sz="1600" b="1"/>
            </a:lvl5pPr>
            <a:lvl6pPr marL="2282841" indent="0">
              <a:buNone/>
              <a:defRPr sz="1600" b="1"/>
            </a:lvl6pPr>
            <a:lvl7pPr marL="2739408" indent="0">
              <a:buNone/>
              <a:defRPr sz="1600" b="1"/>
            </a:lvl7pPr>
            <a:lvl8pPr marL="3195979" indent="0">
              <a:buNone/>
              <a:defRPr sz="1600" b="1"/>
            </a:lvl8pPr>
            <a:lvl9pPr marL="36525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6" y="2174879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3" y="6356411"/>
            <a:ext cx="2311400" cy="365125"/>
          </a:xfrm>
          <a:prstGeom prst="rect">
            <a:avLst/>
          </a:prstGeom>
        </p:spPr>
        <p:txBody>
          <a:bodyPr lIns="91314" tIns="45657" rIns="91314" bIns="45657"/>
          <a:lstStyle>
            <a:lvl1pPr>
              <a:defRPr/>
            </a:lvl1pPr>
          </a:lstStyle>
          <a:p>
            <a:pPr eaLnBrk="1" hangingPunct="1">
              <a:defRPr/>
            </a:pPr>
            <a:endParaRPr lang="en-US" sz="1800" dirty="0">
              <a:solidFill>
                <a:prstClr val="black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3" y="6356411"/>
            <a:ext cx="3136900" cy="365125"/>
          </a:xfrm>
          <a:prstGeom prst="rect">
            <a:avLst/>
          </a:prstGeom>
        </p:spPr>
        <p:txBody>
          <a:bodyPr lIns="91314" tIns="45657" rIns="91314" bIns="45657"/>
          <a:lstStyle>
            <a:lvl1pPr>
              <a:defRPr/>
            </a:lvl1pPr>
          </a:lstStyle>
          <a:p>
            <a:pPr eaLnBrk="1" hangingPunct="1">
              <a:defRPr/>
            </a:pPr>
            <a:endParaRPr lang="fr-FR" sz="1800" dirty="0">
              <a:solidFill>
                <a:prstClr val="black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591ED-C403-814A-94CF-FF643ACDB4E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5699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3" y="6356411"/>
            <a:ext cx="2311400" cy="365125"/>
          </a:xfrm>
          <a:prstGeom prst="rect">
            <a:avLst/>
          </a:prstGeom>
        </p:spPr>
        <p:txBody>
          <a:bodyPr lIns="91314" tIns="45657" rIns="91314" bIns="45657"/>
          <a:lstStyle>
            <a:lvl1pPr>
              <a:defRPr/>
            </a:lvl1pPr>
          </a:lstStyle>
          <a:p>
            <a:pPr eaLnBrk="1" hangingPunct="1">
              <a:defRPr/>
            </a:pPr>
            <a:endParaRPr lang="en-US" sz="1800" dirty="0">
              <a:solidFill>
                <a:prstClr val="black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3" y="6356411"/>
            <a:ext cx="3136900" cy="365125"/>
          </a:xfrm>
          <a:prstGeom prst="rect">
            <a:avLst/>
          </a:prstGeom>
        </p:spPr>
        <p:txBody>
          <a:bodyPr lIns="91314" tIns="45657" rIns="91314" bIns="45657"/>
          <a:lstStyle>
            <a:lvl1pPr>
              <a:defRPr/>
            </a:lvl1pPr>
          </a:lstStyle>
          <a:p>
            <a:pPr eaLnBrk="1" hangingPunct="1">
              <a:defRPr/>
            </a:pPr>
            <a:endParaRPr lang="fr-FR" sz="1800" dirty="0">
              <a:solidFill>
                <a:prstClr val="black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7A85B-3BFC-7043-ADBA-8145A9EDF6F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92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3" y="6356411"/>
            <a:ext cx="2311400" cy="365125"/>
          </a:xfrm>
          <a:prstGeom prst="rect">
            <a:avLst/>
          </a:prstGeom>
        </p:spPr>
        <p:txBody>
          <a:bodyPr lIns="91314" tIns="45657" rIns="91314" bIns="45657"/>
          <a:lstStyle>
            <a:lvl1pPr>
              <a:defRPr/>
            </a:lvl1pPr>
          </a:lstStyle>
          <a:p>
            <a:pPr eaLnBrk="1" hangingPunct="1">
              <a:defRPr/>
            </a:pPr>
            <a:endParaRPr lang="en-US" sz="1800" dirty="0">
              <a:solidFill>
                <a:prstClr val="black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3" y="6356411"/>
            <a:ext cx="3136900" cy="365125"/>
          </a:xfrm>
          <a:prstGeom prst="rect">
            <a:avLst/>
          </a:prstGeom>
        </p:spPr>
        <p:txBody>
          <a:bodyPr lIns="91314" tIns="45657" rIns="91314" bIns="45657"/>
          <a:lstStyle>
            <a:lvl1pPr>
              <a:defRPr/>
            </a:lvl1pPr>
          </a:lstStyle>
          <a:p>
            <a:pPr eaLnBrk="1" hangingPunct="1">
              <a:defRPr/>
            </a:pPr>
            <a:endParaRPr lang="fr-FR" sz="1800" dirty="0">
              <a:solidFill>
                <a:prstClr val="black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4D9FF-4FEC-7345-8860-99DC211DF5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6821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9" y="27306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110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9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569" indent="0">
              <a:buNone/>
              <a:defRPr sz="1200"/>
            </a:lvl2pPr>
            <a:lvl3pPr marL="913136" indent="0">
              <a:buNone/>
              <a:defRPr sz="1000"/>
            </a:lvl3pPr>
            <a:lvl4pPr marL="1369706" indent="0">
              <a:buNone/>
              <a:defRPr sz="900"/>
            </a:lvl4pPr>
            <a:lvl5pPr marL="1826273" indent="0">
              <a:buNone/>
              <a:defRPr sz="900"/>
            </a:lvl5pPr>
            <a:lvl6pPr marL="2282841" indent="0">
              <a:buNone/>
              <a:defRPr sz="900"/>
            </a:lvl6pPr>
            <a:lvl7pPr marL="2739408" indent="0">
              <a:buNone/>
              <a:defRPr sz="900"/>
            </a:lvl7pPr>
            <a:lvl8pPr marL="3195979" indent="0">
              <a:buNone/>
              <a:defRPr sz="900"/>
            </a:lvl8pPr>
            <a:lvl9pPr marL="365254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3" y="6356411"/>
            <a:ext cx="2311400" cy="365125"/>
          </a:xfrm>
          <a:prstGeom prst="rect">
            <a:avLst/>
          </a:prstGeom>
        </p:spPr>
        <p:txBody>
          <a:bodyPr lIns="91314" tIns="45657" rIns="91314" bIns="45657"/>
          <a:lstStyle>
            <a:lvl1pPr>
              <a:defRPr/>
            </a:lvl1pPr>
          </a:lstStyle>
          <a:p>
            <a:pPr eaLnBrk="1" hangingPunct="1">
              <a:defRPr/>
            </a:pPr>
            <a:endParaRPr lang="en-US" sz="1800" dirty="0">
              <a:solidFill>
                <a:prstClr val="black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3" y="6356411"/>
            <a:ext cx="3136900" cy="365125"/>
          </a:xfrm>
          <a:prstGeom prst="rect">
            <a:avLst/>
          </a:prstGeom>
        </p:spPr>
        <p:txBody>
          <a:bodyPr lIns="91314" tIns="45657" rIns="91314" bIns="45657"/>
          <a:lstStyle>
            <a:lvl1pPr>
              <a:defRPr/>
            </a:lvl1pPr>
          </a:lstStyle>
          <a:p>
            <a:pPr eaLnBrk="1" hangingPunct="1">
              <a:defRPr/>
            </a:pPr>
            <a:endParaRPr lang="fr-FR" sz="1800" dirty="0">
              <a:solidFill>
                <a:prstClr val="black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83B0A-8426-7E4F-AE70-FEFD665585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7817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569" indent="0">
              <a:buNone/>
              <a:defRPr sz="2800"/>
            </a:lvl2pPr>
            <a:lvl3pPr marL="913136" indent="0">
              <a:buNone/>
              <a:defRPr sz="2400"/>
            </a:lvl3pPr>
            <a:lvl4pPr marL="1369706" indent="0">
              <a:buNone/>
              <a:defRPr sz="2000"/>
            </a:lvl4pPr>
            <a:lvl5pPr marL="1826273" indent="0">
              <a:buNone/>
              <a:defRPr sz="2000"/>
            </a:lvl5pPr>
            <a:lvl6pPr marL="2282841" indent="0">
              <a:buNone/>
              <a:defRPr sz="2000"/>
            </a:lvl6pPr>
            <a:lvl7pPr marL="2739408" indent="0">
              <a:buNone/>
              <a:defRPr sz="2000"/>
            </a:lvl7pPr>
            <a:lvl8pPr marL="3195979" indent="0">
              <a:buNone/>
              <a:defRPr sz="2000"/>
            </a:lvl8pPr>
            <a:lvl9pPr marL="3652546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41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569" indent="0">
              <a:buNone/>
              <a:defRPr sz="1200"/>
            </a:lvl2pPr>
            <a:lvl3pPr marL="913136" indent="0">
              <a:buNone/>
              <a:defRPr sz="1000"/>
            </a:lvl3pPr>
            <a:lvl4pPr marL="1369706" indent="0">
              <a:buNone/>
              <a:defRPr sz="900"/>
            </a:lvl4pPr>
            <a:lvl5pPr marL="1826273" indent="0">
              <a:buNone/>
              <a:defRPr sz="900"/>
            </a:lvl5pPr>
            <a:lvl6pPr marL="2282841" indent="0">
              <a:buNone/>
              <a:defRPr sz="900"/>
            </a:lvl6pPr>
            <a:lvl7pPr marL="2739408" indent="0">
              <a:buNone/>
              <a:defRPr sz="900"/>
            </a:lvl7pPr>
            <a:lvl8pPr marL="3195979" indent="0">
              <a:buNone/>
              <a:defRPr sz="900"/>
            </a:lvl8pPr>
            <a:lvl9pPr marL="365254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3" y="6356411"/>
            <a:ext cx="2311400" cy="365125"/>
          </a:xfrm>
          <a:prstGeom prst="rect">
            <a:avLst/>
          </a:prstGeom>
        </p:spPr>
        <p:txBody>
          <a:bodyPr lIns="91314" tIns="45657" rIns="91314" bIns="45657"/>
          <a:lstStyle>
            <a:lvl1pPr>
              <a:defRPr/>
            </a:lvl1pPr>
          </a:lstStyle>
          <a:p>
            <a:pPr eaLnBrk="1" hangingPunct="1">
              <a:defRPr/>
            </a:pPr>
            <a:endParaRPr lang="en-US" sz="1800" dirty="0">
              <a:solidFill>
                <a:prstClr val="black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3" y="6356411"/>
            <a:ext cx="3136900" cy="365125"/>
          </a:xfrm>
          <a:prstGeom prst="rect">
            <a:avLst/>
          </a:prstGeom>
        </p:spPr>
        <p:txBody>
          <a:bodyPr lIns="91314" tIns="45657" rIns="91314" bIns="45657"/>
          <a:lstStyle>
            <a:lvl1pPr>
              <a:defRPr/>
            </a:lvl1pPr>
          </a:lstStyle>
          <a:p>
            <a:pPr eaLnBrk="1" hangingPunct="1">
              <a:defRPr/>
            </a:pPr>
            <a:endParaRPr lang="fr-FR" sz="1800" dirty="0">
              <a:solidFill>
                <a:prstClr val="black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95BF8-E633-8F43-B95C-B91BDB03DC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1728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3" y="6356411"/>
            <a:ext cx="2311400" cy="365125"/>
          </a:xfrm>
          <a:prstGeom prst="rect">
            <a:avLst/>
          </a:prstGeom>
        </p:spPr>
        <p:txBody>
          <a:bodyPr lIns="91314" tIns="45657" rIns="91314" bIns="45657"/>
          <a:lstStyle>
            <a:lvl1pPr>
              <a:defRPr/>
            </a:lvl1pPr>
          </a:lstStyle>
          <a:p>
            <a:pPr eaLnBrk="1" hangingPunct="1">
              <a:defRPr/>
            </a:pPr>
            <a:endParaRPr lang="en-US" sz="1800" dirty="0">
              <a:solidFill>
                <a:prstClr val="black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3" y="6356411"/>
            <a:ext cx="3136900" cy="365125"/>
          </a:xfrm>
          <a:prstGeom prst="rect">
            <a:avLst/>
          </a:prstGeom>
        </p:spPr>
        <p:txBody>
          <a:bodyPr lIns="91314" tIns="45657" rIns="91314" bIns="45657"/>
          <a:lstStyle>
            <a:lvl1pPr>
              <a:defRPr/>
            </a:lvl1pPr>
          </a:lstStyle>
          <a:p>
            <a:pPr eaLnBrk="1" hangingPunct="1">
              <a:defRPr/>
            </a:pPr>
            <a:endParaRPr lang="fr-FR" sz="1800" dirty="0">
              <a:solidFill>
                <a:prstClr val="black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61E50-B9C2-CF4B-AED0-C5670D0EB2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0899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8" y="274699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1" y="274699"/>
            <a:ext cx="65214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3" y="6356411"/>
            <a:ext cx="2311400" cy="365125"/>
          </a:xfrm>
          <a:prstGeom prst="rect">
            <a:avLst/>
          </a:prstGeom>
        </p:spPr>
        <p:txBody>
          <a:bodyPr lIns="91314" tIns="45657" rIns="91314" bIns="45657"/>
          <a:lstStyle>
            <a:lvl1pPr>
              <a:defRPr/>
            </a:lvl1pPr>
          </a:lstStyle>
          <a:p>
            <a:pPr eaLnBrk="1" hangingPunct="1">
              <a:defRPr/>
            </a:pPr>
            <a:endParaRPr lang="en-US" sz="1800" dirty="0">
              <a:solidFill>
                <a:prstClr val="black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3" y="6356411"/>
            <a:ext cx="3136900" cy="365125"/>
          </a:xfrm>
          <a:prstGeom prst="rect">
            <a:avLst/>
          </a:prstGeom>
        </p:spPr>
        <p:txBody>
          <a:bodyPr lIns="91314" tIns="45657" rIns="91314" bIns="45657"/>
          <a:lstStyle>
            <a:lvl1pPr>
              <a:defRPr/>
            </a:lvl1pPr>
          </a:lstStyle>
          <a:p>
            <a:pPr eaLnBrk="1" hangingPunct="1">
              <a:defRPr/>
            </a:pPr>
            <a:endParaRPr lang="fr-FR" sz="1800" dirty="0">
              <a:solidFill>
                <a:prstClr val="black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94AE1-0F22-9343-A698-FDF5BC6577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3885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60400" y="1219200"/>
            <a:ext cx="85852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de-DE">
              <a:solidFill>
                <a:srgbClr val="3B812F"/>
              </a:solidFill>
              <a:latin typeface="Times New Roman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2146326" y="3962400"/>
            <a:ext cx="705458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de-DE">
              <a:solidFill>
                <a:srgbClr val="3B812F"/>
              </a:solidFill>
              <a:latin typeface="Times New Roman" charset="0"/>
            </a:endParaRPr>
          </a:p>
        </p:txBody>
      </p:sp>
      <p:sp>
        <p:nvSpPr>
          <p:cNvPr id="1211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1524000"/>
            <a:ext cx="8258440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2113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46300" y="3962400"/>
            <a:ext cx="7099300" cy="1752600"/>
          </a:xfrm>
        </p:spPr>
        <p:txBody>
          <a:bodyPr/>
          <a:lstStyle>
            <a:lvl1pPr marL="0" indent="0">
              <a:buFont typeface="Wingdings" pitchFamily="-110" charset="2"/>
              <a:buNone/>
              <a:defRPr sz="2800"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243638"/>
            <a:ext cx="31369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4E98F5-1E54-9044-8FE3-8DE6E9955564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940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8881" y="1295400"/>
            <a:ext cx="41275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1561" y="1295400"/>
            <a:ext cx="4129219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A8BF3-2006-B447-B84C-FB41F064B7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2999A7-0BC7-524F-A4E8-F1C79ECDB71F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7291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47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7C5AAA-16B7-CA43-BE27-E1876C29A7E6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3202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9E3763-A2E5-3341-9D2D-DBEF7AAF3695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5320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AA3B86-FCAC-8649-88B5-38EC72A85530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1155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6161BB-1BBB-F245-B422-464BB990A5D0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080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3C51A7-B82B-DC44-8171-FF49DC19500D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7662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097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7BEF27-F160-B54F-BA31-28E0A009205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1010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4292DE-7FC5-954B-9F1A-8FA95BFE67AF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5222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1A1ECA-286C-E74C-A8FE-C69CBF8A9DD7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3944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7813"/>
            <a:ext cx="222885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7813"/>
            <a:ext cx="652145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16AF64-1751-FF4B-BBFF-4A428B892F8D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397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4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7" indent="0">
              <a:buNone/>
              <a:defRPr sz="2000" b="1"/>
            </a:lvl2pPr>
            <a:lvl3pPr marL="914314" indent="0">
              <a:buNone/>
              <a:defRPr sz="1800" b="1"/>
            </a:lvl3pPr>
            <a:lvl4pPr marL="1371471" indent="0">
              <a:buNone/>
              <a:defRPr sz="1600" b="1"/>
            </a:lvl4pPr>
            <a:lvl5pPr marL="1828627" indent="0">
              <a:buNone/>
              <a:defRPr sz="1600" b="1"/>
            </a:lvl5pPr>
            <a:lvl6pPr marL="2285784" indent="0">
              <a:buNone/>
              <a:defRPr sz="1600" b="1"/>
            </a:lvl6pPr>
            <a:lvl7pPr marL="2742941" indent="0">
              <a:buNone/>
              <a:defRPr sz="1600" b="1"/>
            </a:lvl7pPr>
            <a:lvl8pPr marL="3200098" indent="0">
              <a:buNone/>
              <a:defRPr sz="1600" b="1"/>
            </a:lvl8pPr>
            <a:lvl9pPr marL="365725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5" y="1535114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7" indent="0">
              <a:buNone/>
              <a:defRPr sz="2000" b="1"/>
            </a:lvl2pPr>
            <a:lvl3pPr marL="914314" indent="0">
              <a:buNone/>
              <a:defRPr sz="1800" b="1"/>
            </a:lvl3pPr>
            <a:lvl4pPr marL="1371471" indent="0">
              <a:buNone/>
              <a:defRPr sz="1600" b="1"/>
            </a:lvl4pPr>
            <a:lvl5pPr marL="1828627" indent="0">
              <a:buNone/>
              <a:defRPr sz="1600" b="1"/>
            </a:lvl5pPr>
            <a:lvl6pPr marL="2285784" indent="0">
              <a:buNone/>
              <a:defRPr sz="1600" b="1"/>
            </a:lvl6pPr>
            <a:lvl7pPr marL="2742941" indent="0">
              <a:buNone/>
              <a:defRPr sz="1600" b="1"/>
            </a:lvl7pPr>
            <a:lvl8pPr marL="3200098" indent="0">
              <a:buNone/>
              <a:defRPr sz="1600" b="1"/>
            </a:lvl8pPr>
            <a:lvl9pPr marL="365725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82F07-C932-5B44-9214-6D4814EDC3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7860"/>
            <a:ext cx="89154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35550" y="1600247"/>
            <a:ext cx="437515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35550" y="3941763"/>
            <a:ext cx="437515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FFF09E-6FCC-364F-ADAD-EFE2E3DAF829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2849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4AD2C3-2FE8-C34F-8BFF-9B99EA9E84C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3794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4CBAF-CF87-DA40-B4F5-4A0C0ACC6A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0708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12th Advanced Detectors La Biodola 5/21/2012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M. Meschini INFN Firenze</a:t>
            </a:r>
            <a:endParaRPr lang="en-US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4038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12th Advanced Detectors La Biodola 5/21/2012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M. Meschini INFN Firenze</a:t>
            </a:r>
            <a:endParaRPr lang="en-US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7859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smtClean="0"/>
              <a:t>12th Advanced Detectors La Biodola 5/21/2012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M. Meschini INFN Firenze</a:t>
            </a:r>
            <a:endParaRPr lang="en-US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44800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12th Advanced Detectors La Biodola 5/21/2012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M. Meschini INFN Firenze</a:t>
            </a:r>
            <a:endParaRPr lang="en-US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75921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89154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FF582-18F9-4FBC-B2DF-FBD4F0781B4B}" type="slidenum">
              <a:rPr lang="en-US">
                <a:solidFill>
                  <a:srgbClr val="000000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81144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726960" y="1283176"/>
            <a:ext cx="4152720" cy="509237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441" y="1283176"/>
            <a:ext cx="4154280" cy="5092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12th Advanced Detectors La Biodola 5/21/2012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M. Meschini INFN Firenze</a:t>
            </a:r>
            <a:endParaRPr lang="en-US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064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8AFE2-D97D-D04E-8057-8F8EE927F3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30E47-4227-9B4E-90F0-089BBC9750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3" y="273196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4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7" indent="0">
              <a:buNone/>
              <a:defRPr sz="1200"/>
            </a:lvl2pPr>
            <a:lvl3pPr marL="914314" indent="0">
              <a:buNone/>
              <a:defRPr sz="1000"/>
            </a:lvl3pPr>
            <a:lvl4pPr marL="1371471" indent="0">
              <a:buNone/>
              <a:defRPr sz="900"/>
            </a:lvl4pPr>
            <a:lvl5pPr marL="1828627" indent="0">
              <a:buNone/>
              <a:defRPr sz="900"/>
            </a:lvl5pPr>
            <a:lvl6pPr marL="2285784" indent="0">
              <a:buNone/>
              <a:defRPr sz="900"/>
            </a:lvl6pPr>
            <a:lvl7pPr marL="2742941" indent="0">
              <a:buNone/>
              <a:defRPr sz="900"/>
            </a:lvl7pPr>
            <a:lvl8pPr marL="3200098" indent="0">
              <a:buNone/>
              <a:defRPr sz="900"/>
            </a:lvl8pPr>
            <a:lvl9pPr marL="365725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6C153-A2BE-8D4A-BB83-D10B7BF522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6" y="4800600"/>
            <a:ext cx="59436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6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7" indent="0">
              <a:buNone/>
              <a:defRPr sz="2800"/>
            </a:lvl2pPr>
            <a:lvl3pPr marL="914314" indent="0">
              <a:buNone/>
              <a:defRPr sz="2400"/>
            </a:lvl3pPr>
            <a:lvl4pPr marL="1371471" indent="0">
              <a:buNone/>
              <a:defRPr sz="2000"/>
            </a:lvl4pPr>
            <a:lvl5pPr marL="1828627" indent="0">
              <a:buNone/>
              <a:defRPr sz="2000"/>
            </a:lvl5pPr>
            <a:lvl6pPr marL="2285784" indent="0">
              <a:buNone/>
              <a:defRPr sz="2000"/>
            </a:lvl6pPr>
            <a:lvl7pPr marL="2742941" indent="0">
              <a:buNone/>
              <a:defRPr sz="2000"/>
            </a:lvl7pPr>
            <a:lvl8pPr marL="3200098" indent="0">
              <a:buNone/>
              <a:defRPr sz="2000"/>
            </a:lvl8pPr>
            <a:lvl9pPr marL="365725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6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7" indent="0">
              <a:buNone/>
              <a:defRPr sz="1200"/>
            </a:lvl2pPr>
            <a:lvl3pPr marL="914314" indent="0">
              <a:buNone/>
              <a:defRPr sz="1000"/>
            </a:lvl3pPr>
            <a:lvl4pPr marL="1371471" indent="0">
              <a:buNone/>
              <a:defRPr sz="900"/>
            </a:lvl4pPr>
            <a:lvl5pPr marL="1828627" indent="0">
              <a:buNone/>
              <a:defRPr sz="900"/>
            </a:lvl5pPr>
            <a:lvl6pPr marL="2285784" indent="0">
              <a:buNone/>
              <a:defRPr sz="900"/>
            </a:lvl6pPr>
            <a:lvl7pPr marL="2742941" indent="0">
              <a:buNone/>
              <a:defRPr sz="900"/>
            </a:lvl7pPr>
            <a:lvl8pPr marL="3200098" indent="0">
              <a:buNone/>
              <a:defRPr sz="900"/>
            </a:lvl8pPr>
            <a:lvl9pPr marL="365725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E6283-E80F-B54A-B0A5-7A209153C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18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Relationship Id="rId9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0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Relationship Id="rId9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theme" Target="../theme/theme6.xml"/><Relationship Id="rId3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7.xml"/><Relationship Id="rId6" Type="http://schemas.openxmlformats.org/officeDocument/2006/relationships/slideLayout" Target="../slideLayouts/slideLayout58.xml"/><Relationship Id="rId7" Type="http://schemas.openxmlformats.org/officeDocument/2006/relationships/theme" Target="../theme/theme7.xml"/><Relationship Id="rId8" Type="http://schemas.openxmlformats.org/officeDocument/2006/relationships/image" Target="../media/image5.png"/><Relationship Id="rId1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944166" y="57150"/>
            <a:ext cx="8466534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6" rIns="91431" bIns="45716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88961" y="1295400"/>
            <a:ext cx="8421819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66938" y="6400800"/>
            <a:ext cx="5530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6" rIns="91431" bIns="45716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967A4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04919" y="62865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6" rIns="91431" bIns="4571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967A4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fld id="{DDB7FDE5-C9B2-7F44-8073-0CD4A632C1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0" name="Picture 17" descr="CERNlogo-bleu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2750" y="6324745"/>
            <a:ext cx="57785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43" name="Line 71"/>
          <p:cNvSpPr>
            <a:spLocks noChangeShapeType="1"/>
          </p:cNvSpPr>
          <p:nvPr userDrawn="1"/>
        </p:nvSpPr>
        <p:spPr bwMode="auto">
          <a:xfrm>
            <a:off x="1155701" y="6324600"/>
            <a:ext cx="7842250" cy="0"/>
          </a:xfrm>
          <a:prstGeom prst="line">
            <a:avLst/>
          </a:prstGeom>
          <a:noFill/>
          <a:ln w="12700">
            <a:solidFill>
              <a:srgbClr val="0967A4">
                <a:alpha val="74001"/>
              </a:srgbClr>
            </a:solidFill>
            <a:round/>
            <a:headEnd/>
            <a:tailEnd/>
          </a:ln>
          <a:effectLst/>
        </p:spPr>
        <p:txBody>
          <a:bodyPr wrap="none" lIns="91431" tIns="45716" rIns="91431" bIns="45716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3146" name="Rectangle 74"/>
          <p:cNvSpPr>
            <a:spLocks noChangeArrowheads="1"/>
          </p:cNvSpPr>
          <p:nvPr userDrawn="1"/>
        </p:nvSpPr>
        <p:spPr bwMode="auto">
          <a:xfrm>
            <a:off x="1" y="819150"/>
            <a:ext cx="7603200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1" tIns="45716" rIns="91431" bIns="45716"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endParaRPr kumimoji="1" lang="en-US" dirty="0">
              <a:latin typeface="Helvetica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06" r:id="rId1"/>
    <p:sldLayoutId id="2147484907" r:id="rId2"/>
    <p:sldLayoutId id="2147484908" r:id="rId3"/>
    <p:sldLayoutId id="2147484909" r:id="rId4"/>
    <p:sldLayoutId id="2147484910" r:id="rId5"/>
    <p:sldLayoutId id="2147484911" r:id="rId6"/>
    <p:sldLayoutId id="2147484912" r:id="rId7"/>
    <p:sldLayoutId id="2147484913" r:id="rId8"/>
    <p:sldLayoutId id="2147484914" r:id="rId9"/>
    <p:sldLayoutId id="2147484915" r:id="rId10"/>
    <p:sldLayoutId id="2147484916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157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6pPr>
      <a:lvl7pPr marL="914314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7pPr>
      <a:lvl8pPr marL="1371471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8pPr>
      <a:lvl9pPr marL="1828627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9pPr>
    </p:titleStyle>
    <p:bodyStyle>
      <a:lvl1pPr marL="342867" indent="-342867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2"/>
        <a:buChar char="n"/>
        <a:defRPr sz="2800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880" indent="-28572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2"/>
        <a:buChar char="n"/>
        <a:defRPr sz="2400">
          <a:solidFill>
            <a:schemeClr val="tx2"/>
          </a:solidFill>
          <a:latin typeface="+mn-lt"/>
          <a:ea typeface="ＭＳ Ｐゴシック" charset="-128"/>
        </a:defRPr>
      </a:lvl2pPr>
      <a:lvl3pPr marL="1142893" indent="-228579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2"/>
          </a:solidFill>
          <a:latin typeface="+mn-lt"/>
          <a:ea typeface="ＭＳ Ｐゴシック" charset="-128"/>
        </a:defRPr>
      </a:lvl3pPr>
      <a:lvl4pPr marL="1600049" indent="-228579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>
          <a:solidFill>
            <a:schemeClr val="tx2"/>
          </a:solidFill>
          <a:latin typeface="+mn-lt"/>
          <a:ea typeface="ＭＳ Ｐゴシック" charset="-128"/>
        </a:defRPr>
      </a:lvl4pPr>
      <a:lvl5pPr marL="2057206" indent="-228579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5pPr>
      <a:lvl6pPr marL="2514363" indent="-228579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6pPr>
      <a:lvl7pPr marL="2971520" indent="-228579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7pPr>
      <a:lvl8pPr marL="3428677" indent="-228579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8pPr>
      <a:lvl9pPr marL="3885834" indent="-228579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7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4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1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7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84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41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98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55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944166" y="57152"/>
            <a:ext cx="8466534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6" tIns="45714" rIns="91426" bIns="45714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88924" y="1295400"/>
            <a:ext cx="8421819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66938" y="6400802"/>
            <a:ext cx="5530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967A4"/>
                </a:solidFill>
                <a:latin typeface="Helvetica" charset="0"/>
              </a:defRPr>
            </a:lvl1pPr>
          </a:lstStyle>
          <a:p>
            <a:endParaRPr lang="de-DE" smtClean="0">
              <a:ea typeface="ＭＳ Ｐゴシック" charset="0"/>
              <a:cs typeface="ＭＳ Ｐゴシック" charset="0"/>
            </a:endParaRPr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04920" y="62865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967A4"/>
                </a:solidFill>
                <a:latin typeface="Helvetica" charset="0"/>
              </a:defRPr>
            </a:lvl1pPr>
          </a:lstStyle>
          <a:p>
            <a:fld id="{80FCFF4E-7A12-6F4D-8009-EA757102B874}" type="slidenum">
              <a:rPr lang="en-US" smtClean="0">
                <a:ea typeface="ＭＳ Ｐゴシック" charset="0"/>
                <a:cs typeface="ＭＳ Ｐゴシック" charset="0"/>
              </a:rPr>
              <a:pPr/>
              <a:t>‹#›</a:t>
            </a:fld>
            <a:endParaRPr lang="en-US" smtClean="0">
              <a:ea typeface="ＭＳ Ｐゴシック" charset="0"/>
              <a:cs typeface="ＭＳ Ｐゴシック" charset="0"/>
            </a:endParaRPr>
          </a:p>
        </p:txBody>
      </p:sp>
      <p:pic>
        <p:nvPicPr>
          <p:cNvPr id="1030" name="Picture 17" descr="CERNlogo-bleu"/>
          <p:cNvPicPr>
            <a:picLocks noChangeAspect="1" noChangeArrowheads="1"/>
          </p:cNvPicPr>
          <p:nvPr userDrawn="1"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6324677"/>
            <a:ext cx="577850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43" name="Line 71"/>
          <p:cNvSpPr>
            <a:spLocks noChangeShapeType="1"/>
          </p:cNvSpPr>
          <p:nvPr userDrawn="1"/>
        </p:nvSpPr>
        <p:spPr bwMode="auto">
          <a:xfrm>
            <a:off x="1155700" y="6324600"/>
            <a:ext cx="7842250" cy="0"/>
          </a:xfrm>
          <a:prstGeom prst="line">
            <a:avLst/>
          </a:prstGeom>
          <a:noFill/>
          <a:ln w="12700">
            <a:solidFill>
              <a:srgbClr val="0967A4">
                <a:alpha val="74001"/>
              </a:srgbClr>
            </a:solidFill>
            <a:round/>
            <a:headEnd/>
            <a:tailEnd/>
          </a:ln>
          <a:effectLst/>
        </p:spPr>
        <p:txBody>
          <a:bodyPr wrap="none" lIns="91426" tIns="45714" rIns="91426" bIns="45714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46" name="Rectangle 74"/>
          <p:cNvSpPr>
            <a:spLocks noChangeArrowheads="1"/>
          </p:cNvSpPr>
          <p:nvPr userDrawn="1"/>
        </p:nvSpPr>
        <p:spPr bwMode="auto">
          <a:xfrm>
            <a:off x="0" y="819150"/>
            <a:ext cx="7603200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6" tIns="45714" rIns="91426" bIns="45714" anchor="ctr"/>
          <a:lstStyle/>
          <a:p>
            <a:pPr algn="ctr" eaLnBrk="1" hangingPunct="1">
              <a:defRPr/>
            </a:pPr>
            <a:endParaRPr kumimoji="1" lang="en-US">
              <a:solidFill>
                <a:srgbClr val="000000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976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61" r:id="rId1"/>
    <p:sldLayoutId id="2147485462" r:id="rId2"/>
    <p:sldLayoutId id="2147485463" r:id="rId3"/>
    <p:sldLayoutId id="2147485464" r:id="rId4"/>
    <p:sldLayoutId id="2147485465" r:id="rId5"/>
    <p:sldLayoutId id="2147485466" r:id="rId6"/>
    <p:sldLayoutId id="2147485467" r:id="rId7"/>
    <p:sldLayoutId id="2147485468" r:id="rId8"/>
    <p:sldLayoutId id="2147485469" r:id="rId9"/>
    <p:sldLayoutId id="2147485470" r:id="rId10"/>
    <p:sldLayoutId id="2147485471" r:id="rId11"/>
    <p:sldLayoutId id="2147485549" r:id="rId12"/>
    <p:sldLayoutId id="2147485550" r:id="rId13"/>
    <p:sldLayoutId id="2147485551" r:id="rId14"/>
    <p:sldLayoutId id="2147485552" r:id="rId15"/>
    <p:sldLayoutId id="2147485554" r:id="rId16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137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6pPr>
      <a:lvl7pPr marL="914275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7pPr>
      <a:lvl8pPr marL="1371412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8pPr>
      <a:lvl9pPr marL="182855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9pPr>
    </p:titleStyle>
    <p:bodyStyle>
      <a:lvl1pPr marL="342853" indent="-34285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n"/>
        <a:defRPr sz="2800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848" indent="-28571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0"/>
        <a:buChar char="n"/>
        <a:defRPr sz="2400">
          <a:solidFill>
            <a:schemeClr val="tx2"/>
          </a:solidFill>
          <a:latin typeface="+mn-lt"/>
          <a:ea typeface="ＭＳ Ｐゴシック" charset="-128"/>
        </a:defRPr>
      </a:lvl2pPr>
      <a:lvl3pPr marL="1142844" indent="-228569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2"/>
          </a:solidFill>
          <a:latin typeface="+mn-lt"/>
          <a:ea typeface="ＭＳ Ｐゴシック" charset="-128"/>
        </a:defRPr>
      </a:lvl3pPr>
      <a:lvl4pPr marL="1599981" indent="-228569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>
          <a:solidFill>
            <a:schemeClr val="tx2"/>
          </a:solidFill>
          <a:latin typeface="+mn-lt"/>
          <a:ea typeface="ＭＳ Ｐゴシック" charset="-128"/>
        </a:defRPr>
      </a:lvl4pPr>
      <a:lvl5pPr marL="2057119" indent="-228569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5pPr>
      <a:lvl6pPr marL="2514256" indent="-228569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6pPr>
      <a:lvl7pPr marL="2971394" indent="-228569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7pPr>
      <a:lvl8pPr marL="3428531" indent="-228569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8pPr>
      <a:lvl9pPr marL="3885668" indent="-228569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7" algn="l" defTabSz="4571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5" algn="l" defTabSz="4571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2" algn="l" defTabSz="4571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0" algn="l" defTabSz="4571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87" algn="l" defTabSz="4571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4" algn="l" defTabSz="4571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62" algn="l" defTabSz="4571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98" algn="l" defTabSz="4571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5303" y="46038"/>
            <a:ext cx="89154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14" tIns="45657" rIns="91314" bIns="4565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5303" y="1143069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14" tIns="45657" rIns="91314" bIns="456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" y="6492935"/>
            <a:ext cx="577850" cy="365125"/>
          </a:xfrm>
          <a:prstGeom prst="rect">
            <a:avLst/>
          </a:prstGeom>
        </p:spPr>
        <p:txBody>
          <a:bodyPr vert="horz" wrap="square" lIns="91314" tIns="45657" rIns="91314" bIns="45657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eaLnBrk="1" hangingPunct="1">
              <a:defRPr/>
            </a:pPr>
            <a:fld id="{9487A5DF-2F51-EF49-A43B-38A5CB6450AB}" type="slidenum">
              <a:rPr lang="en-US" smtClean="0">
                <a:ea typeface="ＭＳ Ｐゴシック" pitchFamily="-112" charset="-128"/>
                <a:cs typeface="ＭＳ Ｐゴシック" pitchFamily="-112" charset="-128"/>
              </a:rPr>
              <a:pPr eaLnBrk="1" hangingPunct="1">
                <a:defRPr/>
              </a:pPr>
              <a:t>‹#›</a:t>
            </a:fld>
            <a:endParaRPr lang="en-US" dirty="0"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7888550" y="6262030"/>
            <a:ext cx="2017458" cy="595972"/>
          </a:xfrm>
          <a:prstGeom prst="rect">
            <a:avLst/>
          </a:prstGeom>
          <a:solidFill>
            <a:srgbClr val="03082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9663" tIns="39831" rIns="79663" bIns="39831" rtlCol="0" anchor="ctr"/>
          <a:lstStyle/>
          <a:p>
            <a:pPr algn="ctr" eaLnBrk="1" hangingPunct="1"/>
            <a:endParaRPr lang="en-US" sz="1800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9415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89" r:id="rId1"/>
    <p:sldLayoutId id="2147485490" r:id="rId2"/>
    <p:sldLayoutId id="2147485491" r:id="rId3"/>
    <p:sldLayoutId id="2147485492" r:id="rId4"/>
    <p:sldLayoutId id="2147485493" r:id="rId5"/>
    <p:sldLayoutId id="2147485494" r:id="rId6"/>
    <p:sldLayoutId id="2147485495" r:id="rId7"/>
    <p:sldLayoutId id="2147485496" r:id="rId8"/>
    <p:sldLayoutId id="2147485497" r:id="rId9"/>
    <p:sldLayoutId id="2147485498" r:id="rId10"/>
    <p:sldLayoutId id="214748549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bg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5pPr>
      <a:lvl6pPr marL="45656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313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6970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627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424" indent="-34242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FFFFFF"/>
          </a:solidFill>
          <a:latin typeface="+mn-lt"/>
          <a:ea typeface="ＭＳ Ｐゴシック" charset="-128"/>
          <a:cs typeface="ＭＳ Ｐゴシック" charset="-128"/>
        </a:defRPr>
      </a:lvl1pPr>
      <a:lvl2pPr marL="741925" indent="-28535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FFFFFF"/>
          </a:solidFill>
          <a:latin typeface="+mn-lt"/>
          <a:ea typeface="ＭＳ Ｐゴシック" pitchFamily="-65" charset="-128"/>
          <a:cs typeface="+mn-cs"/>
        </a:defRPr>
      </a:lvl2pPr>
      <a:lvl3pPr marL="1141421" indent="-22828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FFFFFF"/>
          </a:solidFill>
          <a:latin typeface="+mn-lt"/>
          <a:ea typeface="ＭＳ Ｐゴシック" pitchFamily="-65" charset="-128"/>
          <a:cs typeface="+mn-cs"/>
        </a:defRPr>
      </a:lvl3pPr>
      <a:lvl4pPr marL="1597990" indent="-22828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FFFFFF"/>
          </a:solidFill>
          <a:latin typeface="+mn-lt"/>
          <a:ea typeface="ＭＳ Ｐゴシック" pitchFamily="-65" charset="-128"/>
          <a:cs typeface="+mn-cs"/>
        </a:defRPr>
      </a:lvl4pPr>
      <a:lvl5pPr marL="2054560" indent="-22828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FFFFFF"/>
          </a:solidFill>
          <a:latin typeface="+mn-lt"/>
          <a:ea typeface="ＭＳ Ｐゴシック" pitchFamily="-65" charset="-128"/>
          <a:cs typeface="+mn-cs"/>
        </a:defRPr>
      </a:lvl5pPr>
      <a:lvl6pPr marL="2511127" indent="-228285" algn="l" defTabSz="91313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697" indent="-228285" algn="l" defTabSz="91313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265" indent="-228285" algn="l" defTabSz="91313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833" indent="-228285" algn="l" defTabSz="91313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9" algn="l" defTabSz="913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36" algn="l" defTabSz="913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06" algn="l" defTabSz="913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73" algn="l" defTabSz="913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841" algn="l" defTabSz="913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408" algn="l" defTabSz="913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979" algn="l" defTabSz="913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546" algn="l" defTabSz="913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7860"/>
            <a:ext cx="89154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6"/>
            <a:ext cx="89154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10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3638"/>
            <a:ext cx="231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chemeClr val="tx1"/>
                </a:solidFill>
                <a:latin typeface="Garamond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210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Garamond" charset="0"/>
                <a:ea typeface="+mn-ea"/>
                <a:cs typeface="+mn-cs"/>
              </a:defRPr>
            </a:lvl1pPr>
          </a:lstStyle>
          <a:p>
            <a:pPr algn="ctr"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210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3638"/>
            <a:ext cx="231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Garamond" charset="0"/>
              </a:defRPr>
            </a:lvl1pPr>
          </a:lstStyle>
          <a:p>
            <a:fld id="{02392696-6F98-1E4B-BAC0-4506E1CE8AFC}" type="slidenum">
              <a:rPr lang="en-GB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/>
              <a:t>‹#›</a:t>
            </a:fld>
            <a:endParaRPr lang="en-GB" smtClean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055" name="Freeform 7"/>
          <p:cNvSpPr>
            <a:spLocks noChangeArrowheads="1"/>
          </p:cNvSpPr>
          <p:nvPr/>
        </p:nvSpPr>
        <p:spPr bwMode="auto">
          <a:xfrm>
            <a:off x="412750" y="228600"/>
            <a:ext cx="8915400" cy="6096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de-DE">
              <a:solidFill>
                <a:srgbClr val="3B812F"/>
              </a:solidFill>
              <a:latin typeface="Times New Roman" charset="0"/>
            </a:endParaRPr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>
            <a:off x="495300" y="6172200"/>
            <a:ext cx="89154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de-DE">
              <a:solidFill>
                <a:srgbClr val="3B812F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864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19" r:id="rId1"/>
    <p:sldLayoutId id="2147485520" r:id="rId2"/>
    <p:sldLayoutId id="2147485521" r:id="rId3"/>
    <p:sldLayoutId id="2147485522" r:id="rId4"/>
    <p:sldLayoutId id="2147485523" r:id="rId5"/>
    <p:sldLayoutId id="2147485524" r:id="rId6"/>
    <p:sldLayoutId id="2147485525" r:id="rId7"/>
    <p:sldLayoutId id="2147485526" r:id="rId8"/>
    <p:sldLayoutId id="2147485527" r:id="rId9"/>
    <p:sldLayoutId id="2147485528" r:id="rId10"/>
    <p:sldLayoutId id="2147485529" r:id="rId11"/>
    <p:sldLayoutId id="2147485530" r:id="rId12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3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600">
          <a:solidFill>
            <a:schemeClr val="tx1"/>
          </a:solidFill>
          <a:latin typeface="+mn-lt"/>
          <a:ea typeface="ＭＳ Ｐゴシック" pitchFamily="-110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200">
          <a:solidFill>
            <a:schemeClr val="tx1"/>
          </a:solidFill>
          <a:latin typeface="+mn-lt"/>
          <a:ea typeface="ＭＳ Ｐゴシック" pitchFamily="-110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7860"/>
            <a:ext cx="89154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6"/>
            <a:ext cx="89154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10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3638"/>
            <a:ext cx="231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000000"/>
                </a:solidFill>
                <a:latin typeface="Garamond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10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charset="0"/>
                <a:ea typeface="+mn-ea"/>
                <a:cs typeface="+mn-cs"/>
              </a:defRPr>
            </a:lvl1pPr>
          </a:lstStyle>
          <a:p>
            <a:pPr algn="ctr">
              <a:defRPr/>
            </a:pPr>
            <a:endParaRPr lang="en-GB"/>
          </a:p>
        </p:txBody>
      </p:sp>
      <p:sp>
        <p:nvSpPr>
          <p:cNvPr id="1210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3638"/>
            <a:ext cx="231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0000"/>
                </a:solidFill>
                <a:latin typeface="Garamond" charset="0"/>
              </a:defRPr>
            </a:lvl1pPr>
          </a:lstStyle>
          <a:p>
            <a:fld id="{9210A9A5-4987-AC4A-A21C-0E955CDB651E}" type="slidenum">
              <a:rPr lang="en-GB" smtClean="0">
                <a:ea typeface="ＭＳ Ｐゴシック" charset="0"/>
                <a:cs typeface="ＭＳ Ｐゴシック" charset="0"/>
              </a:rPr>
              <a:pPr/>
              <a:t>‹#›</a:t>
            </a:fld>
            <a:endParaRPr lang="en-GB" smtClean="0">
              <a:ea typeface="ＭＳ Ｐゴシック" charset="0"/>
              <a:cs typeface="ＭＳ Ｐゴシック" charset="0"/>
            </a:endParaRPr>
          </a:p>
        </p:txBody>
      </p:sp>
      <p:sp>
        <p:nvSpPr>
          <p:cNvPr id="4103" name="Freeform 7"/>
          <p:cNvSpPr>
            <a:spLocks noChangeArrowheads="1"/>
          </p:cNvSpPr>
          <p:nvPr/>
        </p:nvSpPr>
        <p:spPr bwMode="auto">
          <a:xfrm>
            <a:off x="412750" y="228600"/>
            <a:ext cx="8915400" cy="6096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de-DE">
              <a:solidFill>
                <a:srgbClr val="3B812F"/>
              </a:solidFill>
              <a:latin typeface="Times New Roman" charset="0"/>
            </a:endParaRPr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495300" y="6172200"/>
            <a:ext cx="89154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de-DE">
              <a:solidFill>
                <a:srgbClr val="3B812F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322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32" r:id="rId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3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600">
          <a:solidFill>
            <a:schemeClr val="tx1"/>
          </a:solidFill>
          <a:latin typeface="+mn-lt"/>
          <a:ea typeface="ＭＳ Ｐゴシック" pitchFamily="-110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200">
          <a:solidFill>
            <a:schemeClr val="tx1"/>
          </a:solidFill>
          <a:latin typeface="+mn-lt"/>
          <a:ea typeface="ＭＳ Ｐゴシック" pitchFamily="-110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944166" y="57150"/>
            <a:ext cx="8466534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88897" y="1295400"/>
            <a:ext cx="8421819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66938" y="6400800"/>
            <a:ext cx="5530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967A4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04919" y="62865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967A4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fld id="{A4438610-681B-C348-A37B-607072BC5A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0" name="Picture 17" descr="CERNlogo-bleu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2750" y="6324629"/>
            <a:ext cx="57785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43" name="Line 71"/>
          <p:cNvSpPr>
            <a:spLocks noChangeShapeType="1"/>
          </p:cNvSpPr>
          <p:nvPr userDrawn="1"/>
        </p:nvSpPr>
        <p:spPr bwMode="auto">
          <a:xfrm>
            <a:off x="1155700" y="6324600"/>
            <a:ext cx="7842250" cy="0"/>
          </a:xfrm>
          <a:prstGeom prst="line">
            <a:avLst/>
          </a:prstGeom>
          <a:noFill/>
          <a:ln w="12700">
            <a:solidFill>
              <a:srgbClr val="0967A4">
                <a:alpha val="74001"/>
              </a:srgbClr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46" name="Rectangle 74"/>
          <p:cNvSpPr>
            <a:spLocks noChangeArrowheads="1"/>
          </p:cNvSpPr>
          <p:nvPr userDrawn="1"/>
        </p:nvSpPr>
        <p:spPr bwMode="auto">
          <a:xfrm>
            <a:off x="0" y="819150"/>
            <a:ext cx="7603200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endParaRPr kumimoji="1" lang="en-US" dirty="0">
              <a:solidFill>
                <a:srgbClr val="000000"/>
              </a:solidFill>
              <a:latin typeface="Helvetica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97709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48" r:id="rId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2"/>
        <a:buChar char="n"/>
        <a:defRPr sz="2800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2"/>
        <a:buChar char="n"/>
        <a:defRPr sz="2400">
          <a:solidFill>
            <a:schemeClr val="tx2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2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>
          <a:solidFill>
            <a:schemeClr val="tx2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6"/>
            <a:ext cx="3219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08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mtClean="0">
                <a:ea typeface="+mn-ea"/>
              </a:rPr>
              <a:t>12th Advanced Detectors La Biodola 5/21/2012</a:t>
            </a:r>
            <a:endParaRPr lang="en-US" dirty="0"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492876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1F497D">
                    <a:lumMod val="60000"/>
                    <a:lumOff val="40000"/>
                  </a:srgbClr>
                </a:solidFill>
                <a:ea typeface="+mn-ea"/>
              </a:rPr>
              <a:t>M. Meschini INFN Firenze</a:t>
            </a:r>
            <a:endParaRPr lang="en-US" dirty="0">
              <a:solidFill>
                <a:srgbClr val="1F497D">
                  <a:lumMod val="60000"/>
                  <a:lumOff val="40000"/>
                </a:srgb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492876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CMSLogo.pn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2" y="2"/>
            <a:ext cx="660399" cy="60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83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56" r:id="rId1"/>
    <p:sldLayoutId id="2147485557" r:id="rId2"/>
    <p:sldLayoutId id="2147485558" r:id="rId3"/>
    <p:sldLayoutId id="2147485559" r:id="rId4"/>
    <p:sldLayoutId id="2147485560" r:id="rId5"/>
    <p:sldLayoutId id="2147485561" r:id="rId6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chart" Target="../charts/chart1.xml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1.emf"/><Relationship Id="rId12" Type="http://schemas.openxmlformats.org/officeDocument/2006/relationships/image" Target="../media/image42.emf"/><Relationship Id="rId13" Type="http://schemas.openxmlformats.org/officeDocument/2006/relationships/image" Target="../media/image43.emf"/><Relationship Id="rId14" Type="http://schemas.openxmlformats.org/officeDocument/2006/relationships/image" Target="../media/image44.emf"/><Relationship Id="rId15" Type="http://schemas.openxmlformats.org/officeDocument/2006/relationships/image" Target="../media/image45.emf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7.xml"/><Relationship Id="rId4" Type="http://schemas.openxmlformats.org/officeDocument/2006/relationships/image" Target="../media/image34.emf"/><Relationship Id="rId5" Type="http://schemas.openxmlformats.org/officeDocument/2006/relationships/image" Target="../media/image35.emf"/><Relationship Id="rId6" Type="http://schemas.openxmlformats.org/officeDocument/2006/relationships/image" Target="../media/image36.emf"/><Relationship Id="rId7" Type="http://schemas.openxmlformats.org/officeDocument/2006/relationships/image" Target="../media/image37.emf"/><Relationship Id="rId8" Type="http://schemas.openxmlformats.org/officeDocument/2006/relationships/image" Target="../media/image38.emf"/><Relationship Id="rId9" Type="http://schemas.openxmlformats.org/officeDocument/2006/relationships/image" Target="../media/image39.emf"/><Relationship Id="rId10" Type="http://schemas.openxmlformats.org/officeDocument/2006/relationships/image" Target="../media/image4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4" Type="http://schemas.openxmlformats.org/officeDocument/2006/relationships/image" Target="../media/image46.pn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3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3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png"/><Relationship Id="rId5" Type="http://schemas.openxmlformats.org/officeDocument/2006/relationships/image" Target="../media/image50.jpe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4" Type="http://schemas.openxmlformats.org/officeDocument/2006/relationships/image" Target="../media/image51.pn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4" Type="http://schemas.openxmlformats.org/officeDocument/2006/relationships/image" Target="../media/image52.jpeg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4" Type="http://schemas.openxmlformats.org/officeDocument/2006/relationships/image" Target="../media/image53.png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10.gif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17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18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0998" y="1295400"/>
            <a:ext cx="8318632" cy="1233488"/>
          </a:xfrm>
        </p:spPr>
        <p:txBody>
          <a:bodyPr/>
          <a:lstStyle/>
          <a:p>
            <a:pPr algn="ctr" eaLnBrk="1" hangingPunct="1"/>
            <a:r>
              <a:rPr lang="en-US" sz="4000" dirty="0" smtClean="0"/>
              <a:t>Status of the LHC:</a:t>
            </a:r>
            <a:br>
              <a:rPr lang="en-US" sz="4000" dirty="0" smtClean="0"/>
            </a:br>
            <a:r>
              <a:rPr lang="en-US" sz="4000" dirty="0" smtClean="0"/>
              <a:t>Past, Present and Future</a:t>
            </a:r>
            <a:endParaRPr lang="en-GB" sz="4000" dirty="0" smtClean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210056" y="3068960"/>
            <a:ext cx="4806818" cy="2971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DE" sz="2800" dirty="0" smtClean="0"/>
              <a:t> </a:t>
            </a:r>
          </a:p>
          <a:p>
            <a:r>
              <a:rPr lang="en-GB" sz="3200" dirty="0" smtClean="0">
                <a:solidFill>
                  <a:srgbClr val="2A78B6"/>
                </a:solidFill>
              </a:rPr>
              <a:t>24th </a:t>
            </a:r>
            <a:r>
              <a:rPr lang="en-GB" sz="3200" dirty="0" err="1" smtClean="0">
                <a:solidFill>
                  <a:srgbClr val="2A78B6"/>
                </a:solidFill>
              </a:rPr>
              <a:t>Rencontres</a:t>
            </a:r>
            <a:r>
              <a:rPr lang="en-GB" sz="3200" dirty="0" smtClean="0">
                <a:solidFill>
                  <a:srgbClr val="2A78B6"/>
                </a:solidFill>
              </a:rPr>
              <a:t> de Blois</a:t>
            </a:r>
            <a:r>
              <a:rPr lang="en-GB" sz="3200" dirty="0" smtClean="0">
                <a:solidFill>
                  <a:srgbClr val="2A78B6"/>
                </a:solidFill>
              </a:rPr>
              <a:t> </a:t>
            </a:r>
            <a:endParaRPr lang="en-GB" sz="3200" dirty="0" smtClean="0">
              <a:solidFill>
                <a:srgbClr val="2A78B6"/>
              </a:solidFill>
            </a:endParaRPr>
          </a:p>
          <a:p>
            <a:pPr>
              <a:lnSpc>
                <a:spcPct val="80000"/>
              </a:lnSpc>
            </a:pPr>
            <a:endParaRPr lang="de-DE" sz="2800" dirty="0">
              <a:solidFill>
                <a:schemeClr val="hlink"/>
              </a:solidFill>
            </a:endParaRPr>
          </a:p>
          <a:p>
            <a:pPr>
              <a:lnSpc>
                <a:spcPct val="80000"/>
              </a:lnSpc>
            </a:pPr>
            <a:endParaRPr lang="de-DE" sz="2800" dirty="0" smtClean="0">
              <a:solidFill>
                <a:schemeClr val="hlink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de-DE" sz="2200" dirty="0" smtClean="0">
                <a:solidFill>
                  <a:schemeClr val="hlink"/>
                </a:solidFill>
              </a:rPr>
              <a:t>May 27, </a:t>
            </a:r>
            <a:r>
              <a:rPr lang="de-DE" sz="2200" dirty="0" smtClean="0">
                <a:solidFill>
                  <a:schemeClr val="hlink"/>
                </a:solidFill>
              </a:rPr>
              <a:t>2012</a:t>
            </a:r>
          </a:p>
          <a:p>
            <a:pPr eaLnBrk="1" hangingPunct="1">
              <a:lnSpc>
                <a:spcPct val="90000"/>
              </a:lnSpc>
            </a:pPr>
            <a:r>
              <a:rPr lang="de-DE" sz="2200" dirty="0" smtClean="0">
                <a:solidFill>
                  <a:schemeClr val="hlink"/>
                </a:solidFill>
              </a:rPr>
              <a:t>Sergio Bertolucci</a:t>
            </a:r>
          </a:p>
          <a:p>
            <a:pPr eaLnBrk="1" hangingPunct="1">
              <a:lnSpc>
                <a:spcPct val="90000"/>
              </a:lnSpc>
            </a:pPr>
            <a:r>
              <a:rPr lang="de-DE" sz="2200" dirty="0" smtClean="0">
                <a:solidFill>
                  <a:schemeClr val="hlink"/>
                </a:solidFill>
              </a:rPr>
              <a:t>CERN</a:t>
            </a:r>
            <a:endParaRPr lang="en-GB" sz="2200" dirty="0" smtClean="0"/>
          </a:p>
        </p:txBody>
      </p:sp>
      <p:pic>
        <p:nvPicPr>
          <p:cNvPr id="45060" name="Picture 17" descr="CERNlogo-bleu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2750" y="6324695"/>
            <a:ext cx="57785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Line 9"/>
          <p:cNvSpPr>
            <a:spLocks noChangeShapeType="1"/>
          </p:cNvSpPr>
          <p:nvPr/>
        </p:nvSpPr>
        <p:spPr bwMode="auto">
          <a:xfrm>
            <a:off x="1155700" y="6324600"/>
            <a:ext cx="7842250" cy="0"/>
          </a:xfrm>
          <a:prstGeom prst="line">
            <a:avLst/>
          </a:prstGeom>
          <a:noFill/>
          <a:ln w="12700">
            <a:solidFill>
              <a:srgbClr val="0967A4">
                <a:alpha val="74117"/>
              </a:srgb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62" name="Picture 14" descr="Picture 2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5100" y="3633788"/>
            <a:ext cx="3962400" cy="2462212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2064" name="Rectangle 16"/>
          <p:cNvSpPr>
            <a:spLocks noChangeArrowheads="1"/>
          </p:cNvSpPr>
          <p:nvPr/>
        </p:nvSpPr>
        <p:spPr bwMode="auto">
          <a:xfrm>
            <a:off x="2394001" y="4143375"/>
            <a:ext cx="5951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t>LHC</a:t>
            </a:r>
          </a:p>
        </p:txBody>
      </p:sp>
    </p:spTree>
    <p:extLst>
      <p:ext uri="{BB962C8B-B14F-4D97-AF65-F5344CB8AC3E}">
        <p14:creationId xmlns:p14="http://schemas.microsoft.com/office/powerpoint/2010/main" val="15076265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566376"/>
      </p:ext>
    </p:extLst>
  </p:cSld>
  <p:clrMapOvr>
    <a:masterClrMapping/>
  </p:clrMapOvr>
  <p:transition xmlns:p14="http://schemas.microsoft.com/office/powerpoint/2010/main" advTm="54511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Title 1"/>
          <p:cNvSpPr>
            <a:spLocks noGrp="1"/>
          </p:cNvSpPr>
          <p:nvPr>
            <p:ph type="title"/>
          </p:nvPr>
        </p:nvSpPr>
        <p:spPr>
          <a:xfrm>
            <a:off x="488507" y="1905000"/>
            <a:ext cx="9145016" cy="2743200"/>
          </a:xfrm>
        </p:spPr>
        <p:txBody>
          <a:bodyPr/>
          <a:lstStyle/>
          <a:p>
            <a:pPr algn="ctr"/>
            <a:r>
              <a:rPr lang="en-GB" sz="4400" b="0" cap="none" dirty="0" smtClean="0">
                <a:solidFill>
                  <a:srgbClr val="003366"/>
                </a:solidFill>
                <a:effectLst/>
              </a:rPr>
              <a:t>2011 Operation</a:t>
            </a:r>
            <a:br>
              <a:rPr lang="en-GB" sz="4400" b="0" cap="none" dirty="0" smtClean="0">
                <a:solidFill>
                  <a:srgbClr val="003366"/>
                </a:solidFill>
                <a:effectLst/>
              </a:rPr>
            </a:br>
            <a:r>
              <a:rPr lang="en-GB" b="0" cap="none" dirty="0" smtClean="0">
                <a:solidFill>
                  <a:srgbClr val="003366"/>
                </a:solidFill>
                <a:effectLst/>
              </a:rPr>
              <a:t/>
            </a:r>
            <a:br>
              <a:rPr lang="en-GB" b="0" cap="none" dirty="0" smtClean="0">
                <a:solidFill>
                  <a:srgbClr val="003366"/>
                </a:solidFill>
                <a:effectLst/>
              </a:rPr>
            </a:br>
            <a:r>
              <a:rPr lang="en-GB" sz="3200" b="0" cap="none" dirty="0" smtClean="0">
                <a:solidFill>
                  <a:srgbClr val="003366"/>
                </a:solidFill>
                <a:effectLst/>
              </a:rPr>
              <a:t>(</a:t>
            </a:r>
            <a:r>
              <a:rPr lang="en-GB" sz="2800" b="0" cap="none" dirty="0" smtClean="0">
                <a:solidFill>
                  <a:srgbClr val="003366"/>
                </a:solidFill>
                <a:effectLst/>
                <a:latin typeface="Times New Roman" pitchFamily="18" charset="0"/>
              </a:rPr>
              <a:t>Goal for the year was </a:t>
            </a:r>
            <a:r>
              <a:rPr lang="en-GB" sz="2800" b="0" cap="none" dirty="0" smtClean="0">
                <a:solidFill>
                  <a:srgbClr val="003366"/>
                </a:solidFill>
                <a:effectLst/>
                <a:latin typeface="Times New Roman" pitchFamily="18" charset="0"/>
              </a:rPr>
              <a:t>1000 pb</a:t>
            </a:r>
            <a:r>
              <a:rPr lang="en-GB" sz="2800" b="0" cap="none" baseline="30000" dirty="0" smtClean="0">
                <a:solidFill>
                  <a:srgbClr val="003366"/>
                </a:solidFill>
                <a:effectLst/>
                <a:latin typeface="Times New Roman" pitchFamily="18" charset="0"/>
              </a:rPr>
              <a:t>-</a:t>
            </a:r>
            <a:r>
              <a:rPr lang="en-GB" sz="2800" b="0" cap="none" baseline="30000" dirty="0" smtClean="0">
                <a:solidFill>
                  <a:srgbClr val="003366"/>
                </a:solidFill>
                <a:effectLst/>
                <a:latin typeface="Times New Roman" pitchFamily="18" charset="0"/>
              </a:rPr>
              <a:t>1, </a:t>
            </a:r>
            <a:r>
              <a:rPr lang="en-GB" sz="2800" b="0" cap="none" dirty="0" err="1" smtClean="0">
                <a:solidFill>
                  <a:srgbClr val="003366"/>
                </a:solidFill>
                <a:effectLst/>
                <a:latin typeface="Times New Roman" pitchFamily="18" charset="0"/>
              </a:rPr>
              <a:t>i.e</a:t>
            </a:r>
            <a:r>
              <a:rPr lang="en-GB" sz="2800" b="0" cap="none" dirty="0" smtClean="0">
                <a:solidFill>
                  <a:srgbClr val="003366"/>
                </a:solidFill>
                <a:effectLst/>
                <a:latin typeface="Times New Roman" pitchFamily="18" charset="0"/>
              </a:rPr>
              <a:t> </a:t>
            </a:r>
            <a:r>
              <a:rPr lang="en-GB" sz="2800" b="0" cap="none" dirty="0" smtClean="0">
                <a:solidFill>
                  <a:srgbClr val="003366"/>
                </a:solidFill>
                <a:effectLst/>
                <a:latin typeface="Times New Roman" pitchFamily="18" charset="0"/>
              </a:rPr>
              <a:t>22 times more than 2010)</a:t>
            </a:r>
            <a:endParaRPr lang="en-GB" sz="3200" b="0" cap="none" dirty="0" smtClean="0">
              <a:solidFill>
                <a:srgbClr val="003366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127511"/>
      </p:ext>
    </p:extLst>
  </p:cSld>
  <p:clrMapOvr>
    <a:masterClrMapping/>
  </p:clrMapOvr>
  <p:transition xmlns:p14="http://schemas.microsoft.com/office/powerpoint/2010/main" advTm="17641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Title 1"/>
          <p:cNvSpPr>
            <a:spLocks noGrp="1"/>
          </p:cNvSpPr>
          <p:nvPr>
            <p:ph type="title"/>
          </p:nvPr>
        </p:nvSpPr>
        <p:spPr>
          <a:xfrm>
            <a:off x="0" y="115888"/>
            <a:ext cx="9906000" cy="576262"/>
          </a:xfrm>
        </p:spPr>
        <p:txBody>
          <a:bodyPr/>
          <a:lstStyle/>
          <a:p>
            <a:r>
              <a:rPr lang="en-US" sz="3200" smtClean="0"/>
              <a:t>“Lumi leveling” first tested 15</a:t>
            </a:r>
            <a:r>
              <a:rPr lang="en-US" sz="3200" baseline="30000" smtClean="0"/>
              <a:t>th</a:t>
            </a:r>
            <a:r>
              <a:rPr lang="en-US" sz="3200" smtClean="0"/>
              <a:t> April 2011</a:t>
            </a:r>
          </a:p>
        </p:txBody>
      </p:sp>
      <p:pic>
        <p:nvPicPr>
          <p:cNvPr id="249859" name="Picture 1" descr="https://ab-dep-op-elogbook.web.cern.ch/ab-dep-op-elogbook/elogbook/attach.php?attachId=1148982&amp;type=png&amp;fname=2011041517210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0" b="18677"/>
          <a:stretch>
            <a:fillRect/>
          </a:stretch>
        </p:blipFill>
        <p:spPr bwMode="auto">
          <a:xfrm>
            <a:off x="194341" y="836620"/>
            <a:ext cx="9407260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434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0"/>
    </mc:Choice>
    <mc:Fallback xmlns="">
      <p:transition spd="slow" advTm="329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2" name="Picture 13" descr="Lumi_Instantaneou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16" y="914400"/>
            <a:ext cx="8024548" cy="532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0883" name="Title 1"/>
          <p:cNvSpPr>
            <a:spLocks noGrp="1"/>
          </p:cNvSpPr>
          <p:nvPr>
            <p:ph type="title"/>
          </p:nvPr>
        </p:nvSpPr>
        <p:spPr>
          <a:xfrm>
            <a:off x="271731" y="115891"/>
            <a:ext cx="9126935" cy="649287"/>
          </a:xfrm>
          <a:solidFill>
            <a:schemeClr val="accent1">
              <a:alpha val="49019"/>
            </a:schemeClr>
          </a:solidFill>
        </p:spPr>
        <p:txBody>
          <a:bodyPr/>
          <a:lstStyle/>
          <a:p>
            <a:pPr eaLnBrk="1" hangingPunct="1"/>
            <a:r>
              <a:rPr lang="en-US" sz="3600" i="0" dirty="0" smtClean="0">
                <a:solidFill>
                  <a:srgbClr val="003366"/>
                </a:solidFill>
                <a:effectLst/>
              </a:rPr>
              <a:t>Luminosity Leveling via beam Separation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62123" y="908056"/>
            <a:ext cx="7791373" cy="49680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xtLst/>
        </p:spPr>
        <p:txBody>
          <a:bodyPr wrap="none" tIns="93600" bIns="936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Introduced </a:t>
            </a:r>
            <a:r>
              <a:rPr lang="en-US" sz="2000" u="sng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luminosity leveling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for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LHCb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  <a:sym typeface="Wingdings" pitchFamily="2" charset="2"/>
              </a:rPr>
              <a:t> can run at optimal </a:t>
            </a:r>
            <a:r>
              <a:rPr lang="el-GR" sz="2000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  <a:sym typeface="Wingdings" pitchFamily="2" charset="2"/>
              </a:rPr>
              <a:t>μ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  <a:sym typeface="Wingdings" pitchFamily="2" charset="2"/>
              </a:rPr>
              <a:t> and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  <a:sym typeface="Wingdings" pitchFamily="2" charset="2"/>
              </a:rPr>
              <a:t>L</a:t>
            </a:r>
            <a:r>
              <a:rPr lang="en-US" sz="2000" baseline="-25000" dirty="0" err="1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  <a:sym typeface="Wingdings" pitchFamily="2" charset="2"/>
              </a:rPr>
              <a:t>max</a:t>
            </a:r>
            <a:endParaRPr lang="en-US" sz="2000" baseline="-25000" dirty="0" smtClean="0">
              <a:solidFill>
                <a:srgbClr val="FF00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250888" name="TextBox 7"/>
          <p:cNvSpPr txBox="1">
            <a:spLocks noChangeArrowheads="1"/>
          </p:cNvSpPr>
          <p:nvPr/>
        </p:nvSpPr>
        <p:spPr bwMode="auto">
          <a:xfrm>
            <a:off x="507344" y="5805489"/>
            <a:ext cx="8250977" cy="677108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à"/>
            </a:pPr>
            <a:r>
              <a:rPr lang="en-US" sz="1900" dirty="0">
                <a:solidFill>
                  <a:srgbClr val="C00000"/>
                </a:solidFill>
                <a:ea typeface="ＭＳ Ｐゴシック" pitchFamily="34" charset="-128"/>
                <a:cs typeface="Times New Roman" pitchFamily="18" charset="0"/>
              </a:rPr>
              <a:t>Since end of May running at constant </a:t>
            </a:r>
            <a:r>
              <a:rPr lang="en-US" sz="1900" i="1" dirty="0">
                <a:solidFill>
                  <a:srgbClr val="C00000"/>
                </a:solidFill>
                <a:ea typeface="ＭＳ Ｐゴシック" pitchFamily="34" charset="-128"/>
                <a:cs typeface="Times New Roman" pitchFamily="18" charset="0"/>
              </a:rPr>
              <a:t>L</a:t>
            </a:r>
            <a:r>
              <a:rPr lang="en-US" sz="1900" dirty="0">
                <a:solidFill>
                  <a:srgbClr val="C00000"/>
                </a:solidFill>
                <a:ea typeface="ＭＳ Ｐゴシック" pitchFamily="34" charset="-128"/>
                <a:cs typeface="Times New Roman" pitchFamily="18" charset="0"/>
              </a:rPr>
              <a:t> ~ 3-3.5∙10</a:t>
            </a:r>
            <a:r>
              <a:rPr lang="en-US" sz="1900" baseline="30000" dirty="0">
                <a:solidFill>
                  <a:srgbClr val="C00000"/>
                </a:solidFill>
                <a:ea typeface="ＭＳ Ｐゴシック" pitchFamily="34" charset="-128"/>
                <a:cs typeface="Times New Roman" pitchFamily="18" charset="0"/>
              </a:rPr>
              <a:t>32</a:t>
            </a:r>
            <a:r>
              <a:rPr lang="en-US" sz="1900" dirty="0">
                <a:solidFill>
                  <a:srgbClr val="C00000"/>
                </a:solidFill>
                <a:ea typeface="ＭＳ Ｐゴシック" pitchFamily="34" charset="-128"/>
                <a:cs typeface="Times New Roman" pitchFamily="18" charset="0"/>
              </a:rPr>
              <a:t> cm</a:t>
            </a:r>
            <a:r>
              <a:rPr lang="en-US" sz="1900" baseline="30000" dirty="0">
                <a:solidFill>
                  <a:srgbClr val="C00000"/>
                </a:solidFill>
                <a:ea typeface="ＭＳ Ｐゴシック" pitchFamily="34" charset="-128"/>
                <a:cs typeface="Times New Roman" pitchFamily="18" charset="0"/>
              </a:rPr>
              <a:t>-2</a:t>
            </a:r>
            <a:r>
              <a:rPr lang="en-US" sz="1900" dirty="0">
                <a:solidFill>
                  <a:srgbClr val="C00000"/>
                </a:solidFill>
                <a:ea typeface="ＭＳ Ｐゴシック" pitchFamily="34" charset="-128"/>
                <a:cs typeface="Times New Roman" pitchFamily="18" charset="0"/>
              </a:rPr>
              <a:t>s</a:t>
            </a:r>
            <a:r>
              <a:rPr lang="en-US" sz="1900" baseline="30000" dirty="0">
                <a:solidFill>
                  <a:srgbClr val="C00000"/>
                </a:solidFill>
                <a:ea typeface="ＭＳ Ｐゴシック" pitchFamily="34" charset="-128"/>
                <a:cs typeface="Times New Roman" pitchFamily="18" charset="0"/>
              </a:rPr>
              <a:t>-1</a:t>
            </a:r>
            <a:r>
              <a:rPr lang="en-US" sz="1900" dirty="0">
                <a:solidFill>
                  <a:srgbClr val="C00000"/>
                </a:solidFill>
                <a:ea typeface="ＭＳ Ｐゴシック" pitchFamily="34" charset="-128"/>
                <a:cs typeface="Times New Roman" pitchFamily="18" charset="0"/>
              </a:rPr>
              <a:t> with </a:t>
            </a:r>
            <a:r>
              <a:rPr lang="el-GR" sz="1900" dirty="0">
                <a:solidFill>
                  <a:srgbClr val="C00000"/>
                </a:solidFill>
                <a:ea typeface="ＭＳ Ｐゴシック" pitchFamily="34" charset="-128"/>
                <a:cs typeface="Times New Roman" pitchFamily="18" charset="0"/>
              </a:rPr>
              <a:t>μ</a:t>
            </a:r>
            <a:r>
              <a:rPr lang="en-US" sz="1900" dirty="0">
                <a:solidFill>
                  <a:srgbClr val="C00000"/>
                </a:solidFill>
                <a:ea typeface="ＭＳ Ｐゴシック" pitchFamily="34" charset="-128"/>
                <a:cs typeface="Times New Roman" pitchFamily="18" charset="0"/>
              </a:rPr>
              <a:t> ~ 1.5</a:t>
            </a:r>
          </a:p>
          <a:p>
            <a:pPr eaLnBrk="1" hangingPunct="1">
              <a:buFont typeface="Wingdings" pitchFamily="2" charset="2"/>
              <a:buChar char="à"/>
            </a:pPr>
            <a:r>
              <a:rPr lang="en-US" sz="1900" dirty="0" err="1">
                <a:solidFill>
                  <a:srgbClr val="C00000"/>
                </a:solidFill>
                <a:ea typeface="ＭＳ Ｐゴシック" pitchFamily="34" charset="-128"/>
                <a:cs typeface="Times New Roman" pitchFamily="18" charset="0"/>
              </a:rPr>
              <a:t>LHCb</a:t>
            </a:r>
            <a:r>
              <a:rPr lang="en-US" sz="1900" dirty="0">
                <a:solidFill>
                  <a:srgbClr val="C00000"/>
                </a:solidFill>
                <a:ea typeface="ＭＳ Ｐゴシック" pitchFamily="34" charset="-128"/>
                <a:cs typeface="Times New Roman" pitchFamily="18" charset="0"/>
              </a:rPr>
              <a:t> want maximum time in physics and not an increase in peak performance</a:t>
            </a:r>
          </a:p>
        </p:txBody>
      </p:sp>
    </p:spTree>
    <p:extLst>
      <p:ext uri="{BB962C8B-B14F-4D97-AF65-F5344CB8AC3E}">
        <p14:creationId xmlns:p14="http://schemas.microsoft.com/office/powerpoint/2010/main" val="355463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606"/>
    </mc:Choice>
    <mc:Fallback xmlns="">
      <p:transition spd="slow" advTm="5660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Chart 22"/>
          <p:cNvGraphicFramePr>
            <a:graphicFrameLocks noGrp="1"/>
          </p:cNvGraphicFramePr>
          <p:nvPr/>
        </p:nvGraphicFramePr>
        <p:xfrm>
          <a:off x="0" y="908721"/>
          <a:ext cx="9906000" cy="5613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Rounded Rectangle 10"/>
          <p:cNvSpPr/>
          <p:nvPr/>
        </p:nvSpPr>
        <p:spPr>
          <a:xfrm rot="16200000">
            <a:off x="1682487" y="4311521"/>
            <a:ext cx="2819400" cy="33364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black"/>
                </a:solidFill>
              </a:rPr>
              <a:t>MD, technical stop</a:t>
            </a:r>
          </a:p>
        </p:txBody>
      </p:sp>
      <p:sp>
        <p:nvSpPr>
          <p:cNvPr id="12" name="Rounded Rectangle 11"/>
          <p:cNvSpPr/>
          <p:nvPr/>
        </p:nvSpPr>
        <p:spPr>
          <a:xfrm rot="16200000">
            <a:off x="3816747" y="4204894"/>
            <a:ext cx="2819400" cy="54689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black"/>
                </a:solidFill>
              </a:rPr>
              <a:t>MD, technical stop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black"/>
                </a:solidFill>
              </a:rPr>
              <a:t>Mini-Chamonix</a:t>
            </a:r>
          </a:p>
        </p:txBody>
      </p:sp>
      <p:sp>
        <p:nvSpPr>
          <p:cNvPr id="13" name="Rounded Rectangle 12"/>
          <p:cNvSpPr/>
          <p:nvPr/>
        </p:nvSpPr>
        <p:spPr>
          <a:xfrm rot="16200000">
            <a:off x="285287" y="4147146"/>
            <a:ext cx="2781300" cy="62428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black"/>
                </a:solidFill>
              </a:rPr>
              <a:t>Intermediate energy run, technical stop, </a:t>
            </a:r>
            <a:r>
              <a:rPr lang="en-US" b="1" dirty="0">
                <a:solidFill>
                  <a:srgbClr val="FF0000"/>
                </a:solidFill>
              </a:rPr>
              <a:t>scrubbing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2120" y="3201989"/>
            <a:ext cx="624284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lIns="36000" rIns="3600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Calibri"/>
                <a:cs typeface="+mn-cs"/>
              </a:rPr>
              <a:t>75 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44581" y="2835281"/>
            <a:ext cx="624284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lIns="36000" rIns="3600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Calibri"/>
                <a:cs typeface="+mn-cs"/>
              </a:rPr>
              <a:t>50 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67677" y="4618045"/>
            <a:ext cx="1169458" cy="9540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lIns="36000" rIns="3600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black"/>
                </a:solidFill>
                <a:latin typeface="Calibri"/>
                <a:cs typeface="+mn-cs"/>
              </a:rPr>
              <a:t>Emittance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black"/>
                </a:solidFill>
                <a:latin typeface="Calibri"/>
                <a:cs typeface="+mn-cs"/>
              </a:rPr>
              <a:t>Reduction</a:t>
            </a:r>
            <a:br>
              <a:rPr lang="en-US" sz="1400" b="1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en-US" sz="1400" b="1" dirty="0">
                <a:solidFill>
                  <a:prstClr val="black"/>
                </a:solidFill>
                <a:latin typeface="Calibri"/>
                <a:cs typeface="+mn-cs"/>
              </a:rPr>
              <a:t>and intensity increase</a:t>
            </a:r>
          </a:p>
        </p:txBody>
      </p:sp>
      <p:sp>
        <p:nvSpPr>
          <p:cNvPr id="251916" name="Title 16"/>
          <p:cNvSpPr>
            <a:spLocks noGrp="1"/>
          </p:cNvSpPr>
          <p:nvPr>
            <p:ph type="title"/>
          </p:nvPr>
        </p:nvSpPr>
        <p:spPr>
          <a:xfrm>
            <a:off x="975123" y="115888"/>
            <a:ext cx="8268758" cy="576262"/>
          </a:xfrm>
          <a:solidFill>
            <a:schemeClr val="accent1">
              <a:alpha val="49019"/>
            </a:schemeClr>
          </a:solidFill>
        </p:spPr>
        <p:txBody>
          <a:bodyPr/>
          <a:lstStyle/>
          <a:p>
            <a:pPr eaLnBrk="1" hangingPunct="1"/>
            <a:r>
              <a:rPr lang="en-US" sz="3600" i="0" smtClean="0">
                <a:solidFill>
                  <a:schemeClr val="tx1"/>
                </a:solidFill>
                <a:effectLst/>
              </a:rPr>
              <a:t>History of 2011 Peak Luminosity </a:t>
            </a:r>
          </a:p>
        </p:txBody>
      </p:sp>
      <p:sp>
        <p:nvSpPr>
          <p:cNvPr id="18" name="Rounded Rectangle 17"/>
          <p:cNvSpPr/>
          <p:nvPr/>
        </p:nvSpPr>
        <p:spPr>
          <a:xfrm rot="16200000">
            <a:off x="5933810" y="4271963"/>
            <a:ext cx="2819400" cy="41275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black"/>
                </a:solidFill>
              </a:rPr>
              <a:t>MD, technical stop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995312" y="4724406"/>
            <a:ext cx="858176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lIns="0" r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Symbol" charset="2"/>
                <a:cs typeface="Symbol" charset="2"/>
              </a:rPr>
              <a:t>b</a:t>
            </a:r>
            <a:r>
              <a:rPr lang="en-US" b="1" dirty="0">
                <a:solidFill>
                  <a:prstClr val="black"/>
                </a:solidFill>
                <a:latin typeface="Calibri"/>
                <a:cs typeface="+mn-cs"/>
              </a:rPr>
              <a:t>* = 1m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27041" y="3429001"/>
            <a:ext cx="1092067" cy="1200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lIns="36000" rIns="3600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Calibri"/>
                <a:cs typeface="+mn-cs"/>
              </a:rPr>
              <a:t>Intensity Ramp Up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52514" y="2420945"/>
            <a:ext cx="6290998" cy="3381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lIns="0" r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black"/>
                </a:solidFill>
                <a:latin typeface="Symbol" charset="2"/>
                <a:cs typeface="Symbol" charset="2"/>
              </a:rPr>
              <a:t>b</a:t>
            </a:r>
            <a:r>
              <a:rPr lang="en-US" sz="1600" b="1" dirty="0">
                <a:solidFill>
                  <a:prstClr val="black"/>
                </a:solidFill>
                <a:latin typeface="Calibri"/>
                <a:cs typeface="+mn-cs"/>
              </a:rPr>
              <a:t>* = 1.5m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980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02"/>
    </mc:Choice>
    <mc:Fallback xmlns="">
      <p:transition spd="slow" advTm="1710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2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0" name="Picture 2" descr="http://lhc-statistics.web.cern.ch/LHC-Statistics/PRO/Plots/2011/Run/LHC_2011_proton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617545"/>
            <a:ext cx="9231842" cy="585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577850" y="4876800"/>
            <a:ext cx="9004829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671" name="TextBox 3"/>
          <p:cNvSpPr txBox="1">
            <a:spLocks noChangeArrowheads="1"/>
          </p:cNvSpPr>
          <p:nvPr/>
        </p:nvSpPr>
        <p:spPr bwMode="auto">
          <a:xfrm>
            <a:off x="8585200" y="5029207"/>
            <a:ext cx="1155700" cy="830997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H">
                <a:ea typeface="ＭＳ Ｐゴシック" charset="-128"/>
                <a:cs typeface="+mn-cs"/>
              </a:rPr>
              <a:t>Goal 2011</a:t>
            </a:r>
            <a:endParaRPr lang="en-GB">
              <a:ea typeface="ＭＳ Ｐゴシック" charset="-128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835" y="115895"/>
            <a:ext cx="2574529" cy="5857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>
                <a:solidFill>
                  <a:prstClr val="black"/>
                </a:solidFill>
                <a:latin typeface="Calibri"/>
                <a:ea typeface="ＭＳ Ｐゴシック" charset="-128"/>
                <a:cs typeface="+mn-cs"/>
              </a:rPr>
              <a:t>Protons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53004" y="1484313"/>
            <a:ext cx="2418027" cy="400050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prstClr val="black"/>
                </a:solidFill>
                <a:latin typeface="Calibri"/>
                <a:ea typeface="ＭＳ Ｐゴシック" charset="-128"/>
                <a:cs typeface="+mn-cs"/>
              </a:rPr>
              <a:t>~ 6000 </a:t>
            </a:r>
            <a:r>
              <a:rPr lang="en-GB" sz="2000" dirty="0" smtClean="0">
                <a:solidFill>
                  <a:prstClr val="black"/>
                </a:solidFill>
                <a:latin typeface="Calibri"/>
                <a:ea typeface="ＭＳ Ｐゴシック" charset="-128"/>
                <a:cs typeface="+mn-cs"/>
              </a:rPr>
              <a:t>pb-1</a:t>
            </a:r>
            <a:endParaRPr lang="en-GB" sz="2000" dirty="0">
              <a:solidFill>
                <a:prstClr val="black"/>
              </a:solidFill>
              <a:latin typeface="Calibri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31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6"/>
    </mc:Choice>
    <mc:Fallback xmlns="">
      <p:transition spd="slow" advTm="557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TextBox 2"/>
          <p:cNvSpPr txBox="1">
            <a:spLocks noChangeArrowheads="1"/>
          </p:cNvSpPr>
          <p:nvPr/>
        </p:nvSpPr>
        <p:spPr bwMode="auto">
          <a:xfrm>
            <a:off x="368622" y="2516703"/>
            <a:ext cx="88328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CH" sz="7200" dirty="0">
                <a:solidFill>
                  <a:srgbClr val="003366"/>
                </a:solidFill>
                <a:latin typeface="Calibri" pitchFamily="34" charset="0"/>
              </a:rPr>
              <a:t>Heavy Ion </a:t>
            </a:r>
            <a:r>
              <a:rPr lang="fr-CH" sz="7200" dirty="0" err="1">
                <a:solidFill>
                  <a:srgbClr val="003366"/>
                </a:solidFill>
                <a:latin typeface="Calibri" pitchFamily="34" charset="0"/>
              </a:rPr>
              <a:t>Operation</a:t>
            </a:r>
            <a:endParaRPr lang="en-GB" sz="7200" dirty="0">
              <a:solidFill>
                <a:srgbClr val="003366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96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9"/>
    </mc:Choice>
    <mc:Fallback xmlns="">
      <p:transition spd="slow" advTm="94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 word from our suppliers</a:t>
            </a:r>
            <a:endParaRPr lang="en-GB" smtClean="0"/>
          </a:p>
        </p:txBody>
      </p:sp>
      <p:pic>
        <p:nvPicPr>
          <p:cNvPr id="25498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7" y="-228600"/>
            <a:ext cx="9947275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" y="6019800"/>
            <a:ext cx="9971352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84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46"/>
    </mc:Choice>
    <mc:Fallback xmlns="">
      <p:transition spd="slow" advTm="3844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31" y="836613"/>
            <a:ext cx="4806818" cy="318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0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516" y="785820"/>
            <a:ext cx="4913444" cy="329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07" name="TextBox 8"/>
          <p:cNvSpPr txBox="1">
            <a:spLocks noChangeArrowheads="1"/>
          </p:cNvSpPr>
          <p:nvPr/>
        </p:nvSpPr>
        <p:spPr bwMode="auto">
          <a:xfrm>
            <a:off x="4304928" y="4437069"/>
            <a:ext cx="5406737" cy="175432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u="sng" dirty="0">
                <a:solidFill>
                  <a:srgbClr val="00007D"/>
                </a:solidFill>
                <a:latin typeface="Arial" pitchFamily="34" charset="0"/>
              </a:rPr>
              <a:t>In 2010:</a:t>
            </a:r>
          </a:p>
          <a:p>
            <a:pPr algn="ctr">
              <a:spcBef>
                <a:spcPct val="50000"/>
              </a:spcBef>
            </a:pPr>
            <a:r>
              <a:rPr lang="en-GB" dirty="0">
                <a:solidFill>
                  <a:srgbClr val="00007D"/>
                </a:solidFill>
                <a:latin typeface="Arial" pitchFamily="34" charset="0"/>
              </a:rPr>
              <a:t>Peak ~18E24; Integrated ~18ub-1 </a:t>
            </a:r>
            <a:br>
              <a:rPr lang="en-GB" dirty="0">
                <a:solidFill>
                  <a:srgbClr val="00007D"/>
                </a:solidFill>
                <a:latin typeface="Arial" pitchFamily="34" charset="0"/>
              </a:rPr>
            </a:br>
            <a:r>
              <a:rPr lang="en-GB" dirty="0">
                <a:solidFill>
                  <a:srgbClr val="00007D"/>
                </a:solidFill>
                <a:latin typeface="Arial" pitchFamily="34" charset="0"/>
              </a:rPr>
              <a:t>Max 137 bunches, larger </a:t>
            </a:r>
            <a:r>
              <a:rPr lang="en-GB" dirty="0">
                <a:solidFill>
                  <a:srgbClr val="00007D"/>
                </a:solidFill>
                <a:latin typeface="Arial" pitchFamily="34" charset="0"/>
                <a:sym typeface="Symbol" pitchFamily="18" charset="2"/>
              </a:rPr>
              <a:t>*, smaller bunch intensities</a:t>
            </a:r>
            <a:endParaRPr lang="en-GB" dirty="0">
              <a:solidFill>
                <a:srgbClr val="00007D"/>
              </a:solidFill>
              <a:latin typeface="Arial" pitchFamily="34" charset="0"/>
            </a:endParaRPr>
          </a:p>
        </p:txBody>
      </p:sp>
      <p:cxnSp>
        <p:nvCxnSpPr>
          <p:cNvPr id="256008" name="Straight Connector 9"/>
          <p:cNvCxnSpPr>
            <a:cxnSpLocks noChangeShapeType="1"/>
          </p:cNvCxnSpPr>
          <p:nvPr/>
        </p:nvCxnSpPr>
        <p:spPr bwMode="auto">
          <a:xfrm>
            <a:off x="896012" y="3429000"/>
            <a:ext cx="4134379" cy="0"/>
          </a:xfrm>
          <a:prstGeom prst="line">
            <a:avLst/>
          </a:prstGeom>
          <a:noFill/>
          <a:ln w="25400" cap="sq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009" name="TextBox 10"/>
          <p:cNvSpPr txBox="1">
            <a:spLocks noChangeArrowheads="1"/>
          </p:cNvSpPr>
          <p:nvPr/>
        </p:nvSpPr>
        <p:spPr bwMode="auto">
          <a:xfrm>
            <a:off x="2768865" y="3074995"/>
            <a:ext cx="148246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1600" b="1">
                <a:solidFill>
                  <a:srgbClr val="FF0000"/>
                </a:solidFill>
                <a:latin typeface="Arial" pitchFamily="34" charset="0"/>
              </a:rPr>
              <a:t>2010</a:t>
            </a:r>
          </a:p>
        </p:txBody>
      </p:sp>
      <p:cxnSp>
        <p:nvCxnSpPr>
          <p:cNvPr id="256010" name="Straight Connector 11"/>
          <p:cNvCxnSpPr>
            <a:cxnSpLocks noChangeShapeType="1"/>
          </p:cNvCxnSpPr>
          <p:nvPr/>
        </p:nvCxnSpPr>
        <p:spPr bwMode="auto">
          <a:xfrm>
            <a:off x="5420783" y="3414713"/>
            <a:ext cx="4134379" cy="0"/>
          </a:xfrm>
          <a:prstGeom prst="line">
            <a:avLst/>
          </a:prstGeom>
          <a:noFill/>
          <a:ln w="25400" cap="sq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011" name="TextBox 12"/>
          <p:cNvSpPr txBox="1">
            <a:spLocks noChangeArrowheads="1"/>
          </p:cNvSpPr>
          <p:nvPr/>
        </p:nvSpPr>
        <p:spPr bwMode="auto">
          <a:xfrm>
            <a:off x="5811180" y="3152775"/>
            <a:ext cx="101467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1100" b="1">
                <a:solidFill>
                  <a:srgbClr val="FF0000"/>
                </a:solidFill>
                <a:latin typeface="Arial" pitchFamily="34" charset="0"/>
              </a:rPr>
              <a:t>2010</a:t>
            </a:r>
          </a:p>
        </p:txBody>
      </p:sp>
      <p:sp>
        <p:nvSpPr>
          <p:cNvPr id="256012" name="Title 1"/>
          <p:cNvSpPr txBox="1">
            <a:spLocks/>
          </p:cNvSpPr>
          <p:nvPr/>
        </p:nvSpPr>
        <p:spPr bwMode="auto">
          <a:xfrm>
            <a:off x="741231" y="122245"/>
            <a:ext cx="891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3200">
                <a:solidFill>
                  <a:srgbClr val="00007D"/>
                </a:solidFill>
                <a:latin typeface="Arial" pitchFamily="34" charset="0"/>
              </a:rPr>
              <a:t>Peak and Integrated luminosity</a:t>
            </a:r>
          </a:p>
        </p:txBody>
      </p:sp>
      <p:sp>
        <p:nvSpPr>
          <p:cNvPr id="256013" name="TextBox 2"/>
          <p:cNvSpPr txBox="1">
            <a:spLocks noChangeArrowheads="1"/>
          </p:cNvSpPr>
          <p:nvPr/>
        </p:nvSpPr>
        <p:spPr bwMode="auto">
          <a:xfrm>
            <a:off x="350838" y="4941894"/>
            <a:ext cx="24954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GB" dirty="0">
                <a:solidFill>
                  <a:srgbClr val="003366"/>
                </a:solidFill>
                <a:latin typeface="Arial" pitchFamily="34" charset="0"/>
              </a:rPr>
              <a:t>356 bunches</a:t>
            </a:r>
          </a:p>
        </p:txBody>
      </p:sp>
    </p:spTree>
    <p:extLst>
      <p:ext uri="{BB962C8B-B14F-4D97-AF65-F5344CB8AC3E}">
        <p14:creationId xmlns:p14="http://schemas.microsoft.com/office/powerpoint/2010/main" val="55462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10"/>
    </mc:Choice>
    <mc:Fallback xmlns="">
      <p:transition spd="slow" advTm="4221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dirty="0" smtClean="0"/>
              <a:t>Running in 2012: boundary conditions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72483" y="1124799"/>
            <a:ext cx="9289032" cy="5616575"/>
          </a:xfrm>
        </p:spPr>
        <p:txBody>
          <a:bodyPr rtlCol="0">
            <a:normAutofit/>
          </a:bodyPr>
          <a:lstStyle/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GB" dirty="0" smtClean="0"/>
              <a:t>The LHC machine </a:t>
            </a:r>
            <a:r>
              <a:rPr lang="en-GB" dirty="0" smtClean="0">
                <a:solidFill>
                  <a:srgbClr val="FF0000"/>
                </a:solidFill>
              </a:rPr>
              <a:t>must</a:t>
            </a:r>
            <a:r>
              <a:rPr lang="en-GB" dirty="0" smtClean="0"/>
              <a:t> produce enough integrated luminosity to allow ATLAS and CMS to </a:t>
            </a:r>
            <a:r>
              <a:rPr lang="en-GB" dirty="0" smtClean="0">
                <a:solidFill>
                  <a:srgbClr val="FF0000"/>
                </a:solidFill>
              </a:rPr>
              <a:t>independently </a:t>
            </a:r>
            <a:r>
              <a:rPr lang="en-GB" dirty="0" smtClean="0"/>
              <a:t>discover/exclude the Higgs before the start of LS1.</a:t>
            </a:r>
          </a:p>
          <a:p>
            <a:pPr marL="228600" indent="-2286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GB" sz="1050" dirty="0" smtClean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GB" dirty="0" smtClean="0"/>
              <a:t>We must also prepare for the </a:t>
            </a:r>
            <a:r>
              <a:rPr lang="en-GB" dirty="0" smtClean="0">
                <a:solidFill>
                  <a:srgbClr val="FF0000"/>
                </a:solidFill>
              </a:rPr>
              <a:t>proton-lead ion </a:t>
            </a:r>
            <a:r>
              <a:rPr lang="en-GB" dirty="0" smtClean="0"/>
              <a:t>run at the end of the year.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GB" dirty="0" smtClean="0"/>
              <a:t>We must (in 2012) do the necessary machine experiments to allow high energy, </a:t>
            </a:r>
            <a:r>
              <a:rPr lang="en-GB" dirty="0" smtClean="0">
                <a:solidFill>
                  <a:srgbClr val="FF0000"/>
                </a:solidFill>
              </a:rPr>
              <a:t>useful </a:t>
            </a:r>
            <a:r>
              <a:rPr lang="en-GB" dirty="0" smtClean="0"/>
              <a:t>high luminosity running after LS1.</a:t>
            </a:r>
            <a:endParaRPr lang="en-GB" dirty="0" smtClean="0"/>
          </a:p>
        </p:txBody>
      </p:sp>
      <p:grpSp>
        <p:nvGrpSpPr>
          <p:cNvPr id="258052" name="Group 8"/>
          <p:cNvGrpSpPr>
            <a:grpSpLocks/>
          </p:cNvGrpSpPr>
          <p:nvPr/>
        </p:nvGrpSpPr>
        <p:grpSpPr bwMode="auto">
          <a:xfrm>
            <a:off x="7137139" y="5229230"/>
            <a:ext cx="2184135" cy="1262797"/>
            <a:chOff x="6588224" y="5229200"/>
            <a:chExt cx="2016224" cy="1262312"/>
          </a:xfrm>
        </p:grpSpPr>
        <p:sp>
          <p:nvSpPr>
            <p:cNvPr id="4" name="TextBox 3"/>
            <p:cNvSpPr txBox="1"/>
            <p:nvPr/>
          </p:nvSpPr>
          <p:spPr>
            <a:xfrm>
              <a:off x="6588224" y="5660834"/>
              <a:ext cx="2016224" cy="83067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prstClr val="black"/>
                  </a:solidFill>
                  <a:latin typeface="Calibri"/>
                  <a:ea typeface="ＭＳ Ｐゴシック" pitchFamily="-65" charset="-128"/>
                  <a:cs typeface="+mn-cs"/>
                </a:rPr>
                <a:t>Pile up and 25ns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 flipV="1">
              <a:off x="7308984" y="5229200"/>
              <a:ext cx="287352" cy="43163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0093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6"/>
    </mc:Choice>
    <mc:Fallback xmlns="">
      <p:transition spd="slow" advTm="201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 txBox="1">
            <a:spLocks noGrp="1"/>
          </p:cNvSpPr>
          <p:nvPr/>
        </p:nvSpPr>
        <p:spPr bwMode="auto">
          <a:xfrm>
            <a:off x="3136900" y="6245225"/>
            <a:ext cx="371475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en-US" sz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S. Myers QUB March 11, 2009</a:t>
            </a:r>
          </a:p>
        </p:txBody>
      </p:sp>
      <p:sp>
        <p:nvSpPr>
          <p:cNvPr id="5" name="Slide Number Placeholder 3"/>
          <p:cNvSpPr txBox="1">
            <a:spLocks noGrp="1"/>
          </p:cNvSpPr>
          <p:nvPr/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AC7308CA-99C3-4A42-AB4F-832D4C2FC4BF}" type="slidenum">
              <a:rPr lang="en-US"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pPr algn="r">
                <a:defRPr/>
              </a:pPr>
              <a:t>2</a:t>
            </a:fld>
            <a:endParaRPr lang="en-US" sz="14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240644" name="Picture 4" descr="0107014_01-A4-at-144-dp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0646" name="TextBox 5"/>
          <p:cNvSpPr txBox="1">
            <a:spLocks noChangeArrowheads="1"/>
          </p:cNvSpPr>
          <p:nvPr/>
        </p:nvSpPr>
        <p:spPr bwMode="auto">
          <a:xfrm>
            <a:off x="3054350" y="3124200"/>
            <a:ext cx="3136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3200">
                <a:solidFill>
                  <a:schemeClr val="tx1"/>
                </a:solidFill>
              </a:rPr>
              <a:t>The LHC</a:t>
            </a:r>
          </a:p>
        </p:txBody>
      </p:sp>
    </p:spTree>
    <p:extLst>
      <p:ext uri="{BB962C8B-B14F-4D97-AF65-F5344CB8AC3E}">
        <p14:creationId xmlns:p14="http://schemas.microsoft.com/office/powerpoint/2010/main" val="3236273816"/>
      </p:ext>
    </p:extLst>
  </p:cSld>
  <p:clrMapOvr>
    <a:masterClrMapping/>
  </p:clrMapOvr>
  <p:transition xmlns:p14="http://schemas.microsoft.com/office/powerpoint/2010/main" advTm="33559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72" y="2133600"/>
            <a:ext cx="8304875" cy="316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9075" name="TextBox 3"/>
          <p:cNvSpPr txBox="1">
            <a:spLocks noChangeArrowheads="1"/>
          </p:cNvSpPr>
          <p:nvPr/>
        </p:nvSpPr>
        <p:spPr bwMode="auto">
          <a:xfrm>
            <a:off x="896012" y="260357"/>
            <a:ext cx="7723584" cy="10779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CH" sz="3200">
                <a:latin typeface="Calibri" pitchFamily="34" charset="0"/>
                <a:ea typeface="ＭＳ Ｐゴシック" pitchFamily="34" charset="-128"/>
              </a:rPr>
              <a:t>Integrated luminosity needed for Discovery of Higgs</a:t>
            </a:r>
            <a:endParaRPr lang="en-GB" sz="3200"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462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0"/>
    </mc:Choice>
    <mc:Fallback xmlns="">
      <p:transition spd="slow" advTm="514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40P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10" name="Subtitle 9"/>
          <p:cNvSpPr>
            <a:spLocks noGrp="1"/>
          </p:cNvSpPr>
          <p:nvPr>
            <p:ph type="subTitle" sz="quarter" idx="1"/>
          </p:nvPr>
        </p:nvSpPr>
        <p:spPr/>
        <p:txBody>
          <a:bodyPr>
            <a:normAutofit/>
          </a:bodyPr>
          <a:lstStyle/>
          <a:p>
            <a:r>
              <a:rPr lang="en-US" sz="3200" i="1" dirty="0" smtClean="0">
                <a:solidFill>
                  <a:srgbClr val="FFFF00"/>
                </a:solidFill>
              </a:rPr>
              <a:t>40 reconstructed vertices</a:t>
            </a:r>
          </a:p>
          <a:p>
            <a:r>
              <a:rPr lang="en-US" sz="2400" i="1" dirty="0" smtClean="0">
                <a:solidFill>
                  <a:srgbClr val="FFFF00"/>
                </a:solidFill>
              </a:rPr>
              <a:t>High PU run October 25, 2011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938966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titl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8458"/>
            <a:ext cx="9906000" cy="3080742"/>
          </a:xfrm>
          <a:prstGeom prst="rect">
            <a:avLst/>
          </a:prstGeom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116468" y="5417940"/>
            <a:ext cx="9711529" cy="1323439"/>
          </a:xfrm>
          <a:prstGeom prst="rect">
            <a:avLst/>
          </a:prstGeom>
          <a:solidFill>
            <a:srgbClr val="CCCC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  <a:sym typeface="Wingdings"/>
              </a:rPr>
              <a:t>Huge efforts over last months to prepare for high </a:t>
            </a:r>
            <a:r>
              <a:rPr lang="en-US" dirty="0" err="1" smtClean="0">
                <a:solidFill>
                  <a:prstClr val="black"/>
                </a:solidFill>
                <a:sym typeface="Wingdings"/>
              </a:rPr>
              <a:t>lumi</a:t>
            </a:r>
            <a:r>
              <a:rPr lang="en-US" dirty="0" smtClean="0">
                <a:solidFill>
                  <a:prstClr val="black"/>
                </a:solidFill>
                <a:sym typeface="Wingdings"/>
              </a:rPr>
              <a:t> and pile-up expected in 2012: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>
                <a:solidFill>
                  <a:prstClr val="black"/>
                </a:solidFill>
                <a:sym typeface="Wingdings"/>
              </a:rPr>
              <a:t>optimized trigger and offline algorithms (tracking, </a:t>
            </a:r>
            <a:r>
              <a:rPr lang="en-US" dirty="0" err="1" smtClean="0">
                <a:solidFill>
                  <a:prstClr val="black"/>
                </a:solidFill>
                <a:sym typeface="Wingdings"/>
              </a:rPr>
              <a:t>calo</a:t>
            </a:r>
            <a:r>
              <a:rPr lang="en-US" dirty="0" smtClean="0">
                <a:solidFill>
                  <a:prstClr val="black"/>
                </a:solidFill>
                <a:sym typeface="Wingdings"/>
              </a:rPr>
              <a:t> </a:t>
            </a:r>
            <a:r>
              <a:rPr lang="en-US" dirty="0">
                <a:solidFill>
                  <a:prstClr val="black"/>
                </a:solidFill>
                <a:sym typeface="Wingdings"/>
              </a:rPr>
              <a:t>noise treatment, physics </a:t>
            </a:r>
            <a:r>
              <a:rPr lang="en-US" dirty="0" smtClean="0">
                <a:solidFill>
                  <a:prstClr val="black"/>
                </a:solidFill>
                <a:sym typeface="Wingdings"/>
              </a:rPr>
              <a:t>objects) </a:t>
            </a:r>
          </a:p>
          <a:p>
            <a:r>
              <a:rPr lang="en-US" dirty="0">
                <a:solidFill>
                  <a:prstClr val="black"/>
                </a:solidFill>
                <a:sym typeface="Wingdings"/>
              </a:rPr>
              <a:t> </a:t>
            </a:r>
            <a:r>
              <a:rPr lang="en-US" dirty="0" smtClean="0">
                <a:solidFill>
                  <a:prstClr val="black"/>
                </a:solidFill>
                <a:sym typeface="Wingdings"/>
              </a:rPr>
              <a:t>    mitigate impact of pile-up on CPU, rates, efficiency, identification, resolution 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>
                <a:solidFill>
                  <a:prstClr val="black"/>
                </a:solidFill>
                <a:sym typeface="Wingdings"/>
              </a:rPr>
              <a:t>in spite of x2 larger </a:t>
            </a:r>
            <a:r>
              <a:rPr lang="en-US" dirty="0">
                <a:solidFill>
                  <a:prstClr val="black"/>
                </a:solidFill>
                <a:sym typeface="Wingdings"/>
              </a:rPr>
              <a:t>CPU/</a:t>
            </a:r>
            <a:r>
              <a:rPr lang="en-US" dirty="0" smtClean="0">
                <a:solidFill>
                  <a:prstClr val="black"/>
                </a:solidFill>
                <a:sym typeface="Wingdings"/>
              </a:rPr>
              <a:t>event </a:t>
            </a:r>
            <a:r>
              <a:rPr lang="en-US" dirty="0">
                <a:solidFill>
                  <a:prstClr val="black"/>
                </a:solidFill>
                <a:sym typeface="Wingdings"/>
              </a:rPr>
              <a:t>and </a:t>
            </a:r>
            <a:r>
              <a:rPr lang="en-US" dirty="0" smtClean="0">
                <a:solidFill>
                  <a:prstClr val="black"/>
                </a:solidFill>
                <a:sym typeface="Wingdings"/>
              </a:rPr>
              <a:t>event size  we do not request additional computing </a:t>
            </a:r>
          </a:p>
          <a:p>
            <a:r>
              <a:rPr lang="en-US" dirty="0">
                <a:solidFill>
                  <a:prstClr val="black"/>
                </a:solidFill>
                <a:sym typeface="Wingdings"/>
              </a:rPr>
              <a:t> </a:t>
            </a:r>
            <a:r>
              <a:rPr lang="en-US" dirty="0" smtClean="0">
                <a:solidFill>
                  <a:prstClr val="black"/>
                </a:solidFill>
                <a:sym typeface="Wingdings"/>
              </a:rPr>
              <a:t>    resources (optimized computing model, increased fraction of fast simulation, etc.)</a:t>
            </a:r>
            <a:endParaRPr lang="en-US" dirty="0">
              <a:solidFill>
                <a:prstClr val="black"/>
              </a:solidFill>
              <a:sym typeface="Wingding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16469" y="116632"/>
            <a:ext cx="1732077" cy="369332"/>
          </a:xfrm>
          <a:prstGeom prst="rect">
            <a:avLst/>
          </a:prstGeom>
          <a:solidFill>
            <a:srgbClr val="FFCC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 smtClean="0">
                <a:solidFill>
                  <a:prstClr val="black"/>
                </a:solidFill>
                <a:sym typeface="Wingdings"/>
              </a:rPr>
              <a:t>The challenge:</a:t>
            </a: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1364602" y="3861052"/>
            <a:ext cx="763600" cy="307777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prstClr val="black"/>
                </a:solidFill>
                <a:sym typeface="Wingdings"/>
              </a:rPr>
              <a:t>Z </a:t>
            </a:r>
            <a:r>
              <a:rPr lang="en-US" sz="1400" dirty="0" err="1" smtClean="0">
                <a:solidFill>
                  <a:prstClr val="black"/>
                </a:solidFill>
                <a:latin typeface="Lucida Grande"/>
                <a:ea typeface="Lucida Grande"/>
                <a:cs typeface="Lucida Grande"/>
                <a:sym typeface="Wingdings"/>
              </a:rPr>
              <a:t>μμ</a:t>
            </a:r>
            <a:endParaRPr lang="en-US" sz="1400" dirty="0" smtClean="0">
              <a:solidFill>
                <a:prstClr val="black"/>
              </a:solidFill>
              <a:sym typeface="Wingdings"/>
            </a:endParaRPr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1442616" y="1866310"/>
            <a:ext cx="6045745" cy="338554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  <a:sym typeface="Wingdings"/>
              </a:rPr>
              <a:t>Z </a:t>
            </a:r>
            <a:r>
              <a:rPr lang="en-US" dirty="0" err="1" smtClean="0">
                <a:solidFill>
                  <a:prstClr val="black"/>
                </a:solidFill>
                <a:latin typeface="Lucida Grande"/>
                <a:ea typeface="Lucida Grande"/>
                <a:cs typeface="Lucida Grande"/>
                <a:sym typeface="Wingdings"/>
              </a:rPr>
              <a:t>μμ</a:t>
            </a:r>
            <a:r>
              <a:rPr lang="en-US" dirty="0" smtClean="0">
                <a:solidFill>
                  <a:prstClr val="black"/>
                </a:solidFill>
                <a:sym typeface="Wingdings"/>
              </a:rPr>
              <a:t> event from 2012 data </a:t>
            </a:r>
            <a:r>
              <a:rPr lang="en-US" smtClean="0">
                <a:solidFill>
                  <a:prstClr val="black"/>
                </a:solidFill>
                <a:sym typeface="Wingdings"/>
              </a:rPr>
              <a:t>with 25 </a:t>
            </a:r>
            <a:r>
              <a:rPr lang="en-US" dirty="0" smtClean="0">
                <a:solidFill>
                  <a:prstClr val="black"/>
                </a:solidFill>
                <a:sym typeface="Wingdings"/>
              </a:rPr>
              <a:t>reconstructed vertices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651" y="692696"/>
            <a:ext cx="9875354" cy="1046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CC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q"/>
              <a:defRPr/>
            </a:pPr>
            <a:r>
              <a:rPr lang="en-US" sz="1600" dirty="0" smtClean="0">
                <a:solidFill>
                  <a:prstClr val="black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2011: average 12, with tails up to ~20 </a:t>
            </a:r>
            <a:r>
              <a:rPr lang="en-US" sz="1600" dirty="0" smtClean="0">
                <a:solidFill>
                  <a:prstClr val="black"/>
                </a:solidFill>
                <a:latin typeface="Comic Sans MS" charset="0"/>
                <a:ea typeface="ＭＳ Ｐゴシック" charset="0"/>
                <a:cs typeface="ＭＳ Ｐゴシック" charset="0"/>
                <a:sym typeface="Wingdings"/>
              </a:rPr>
              <a:t>comparable </a:t>
            </a:r>
            <a:r>
              <a:rPr lang="en-US" sz="1600" dirty="0">
                <a:solidFill>
                  <a:prstClr val="black"/>
                </a:solidFill>
                <a:latin typeface="Comic Sans MS" charset="0"/>
                <a:ea typeface="ＭＳ Ｐゴシック" charset="0"/>
                <a:cs typeface="ＭＳ Ｐゴシック" charset="0"/>
                <a:sym typeface="Wingdings"/>
              </a:rPr>
              <a:t>to </a:t>
            </a:r>
            <a:r>
              <a:rPr lang="en-US" sz="1600" dirty="0" smtClean="0">
                <a:solidFill>
                  <a:prstClr val="black"/>
                </a:solidFill>
                <a:latin typeface="Comic Sans MS" charset="0"/>
                <a:ea typeface="ＭＳ Ｐゴシック" charset="0"/>
                <a:cs typeface="ＭＳ Ｐゴシック" charset="0"/>
                <a:sym typeface="Wingdings"/>
              </a:rPr>
              <a:t>what expected at design luminosity </a:t>
            </a:r>
          </a:p>
          <a:p>
            <a:pPr>
              <a:defRPr/>
            </a:pPr>
            <a:r>
              <a:rPr lang="en-US" sz="1400" dirty="0" smtClean="0">
                <a:solidFill>
                  <a:prstClr val="black"/>
                </a:solidFill>
                <a:latin typeface="Comic Sans MS" charset="0"/>
                <a:ea typeface="ＭＳ Ｐゴシック" charset="0"/>
                <a:cs typeface="ＭＳ Ｐゴシック" charset="0"/>
                <a:sym typeface="Wingdings"/>
              </a:rPr>
              <a:t>                (due to: 50 ns operation; several machine parameters pushed beyond design, etc.)</a:t>
            </a:r>
          </a:p>
          <a:p>
            <a:pPr marL="285750" indent="-285750">
              <a:buFont typeface="Wingdings" charset="2"/>
              <a:buChar char="q"/>
              <a:defRPr/>
            </a:pPr>
            <a:r>
              <a:rPr lang="en-US" sz="1600" dirty="0" smtClean="0">
                <a:solidFill>
                  <a:prstClr val="black"/>
                </a:solidFill>
                <a:latin typeface="Comic Sans MS" charset="0"/>
                <a:ea typeface="ＭＳ Ｐゴシック" charset="0"/>
                <a:cs typeface="ＭＳ Ｐゴシック" charset="0"/>
                <a:sym typeface="Wingdings"/>
              </a:rPr>
              <a:t>2012: higher energy, more squeezed beams (</a:t>
            </a:r>
            <a:r>
              <a:rPr lang="en-US" sz="1600" dirty="0" smtClean="0">
                <a:solidFill>
                  <a:prstClr val="black"/>
                </a:solidFill>
                <a:latin typeface="Lucida Grande"/>
                <a:ea typeface="Lucida Grande"/>
                <a:cs typeface="Lucida Grande"/>
                <a:sym typeface="Wingdings"/>
              </a:rPr>
              <a:t>β</a:t>
            </a:r>
            <a:r>
              <a:rPr lang="en-US" sz="1600" dirty="0" smtClean="0">
                <a:solidFill>
                  <a:prstClr val="black"/>
                </a:solidFill>
                <a:latin typeface="Comic Sans MS" charset="0"/>
                <a:ea typeface="ＭＳ Ｐゴシック" charset="0"/>
                <a:cs typeface="ＭＳ Ｐゴシック" charset="0"/>
                <a:sym typeface="Wingdings"/>
              </a:rPr>
              <a:t>*=0.6m)  already experienced an average </a:t>
            </a:r>
          </a:p>
          <a:p>
            <a:pPr>
              <a:defRPr/>
            </a:pPr>
            <a:r>
              <a:rPr lang="en-US" sz="1600" dirty="0">
                <a:solidFill>
                  <a:prstClr val="black"/>
                </a:solidFill>
                <a:latin typeface="Comic Sans MS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Comic Sans MS" charset="0"/>
                <a:ea typeface="ＭＳ Ｐゴシック" charset="0"/>
                <a:cs typeface="ＭＳ Ｐゴシック" charset="0"/>
                <a:sym typeface="Wingdings"/>
              </a:rPr>
              <a:t>             of ~25 events/</a:t>
            </a:r>
            <a:r>
              <a:rPr lang="en-US" sz="1600" dirty="0" err="1" smtClean="0">
                <a:solidFill>
                  <a:prstClr val="black"/>
                </a:solidFill>
                <a:latin typeface="Comic Sans MS" charset="0"/>
                <a:ea typeface="ＭＳ Ｐゴシック" charset="0"/>
                <a:cs typeface="ＭＳ Ｐゴシック" charset="0"/>
                <a:sym typeface="Wingdings"/>
              </a:rPr>
              <a:t>xing</a:t>
            </a:r>
            <a:r>
              <a:rPr lang="en-US" sz="1600" dirty="0" smtClean="0">
                <a:solidFill>
                  <a:prstClr val="black"/>
                </a:solidFill>
                <a:latin typeface="Comic Sans MS" charset="0"/>
                <a:ea typeface="ＭＳ Ｐゴシック" charset="0"/>
                <a:cs typeface="ＭＳ Ｐゴシック" charset="0"/>
                <a:sym typeface="Wingdings"/>
              </a:rPr>
              <a:t> at the beginning of the fill with tails up to ~30. </a:t>
            </a:r>
          </a:p>
        </p:txBody>
      </p:sp>
      <p:sp>
        <p:nvSpPr>
          <p:cNvPr id="4198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931442" y="6597352"/>
            <a:ext cx="90805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922C6D1-1894-8F45-8FD9-DE7FEE180111}" type="slidenum">
              <a:rPr lang="en-US" sz="1200">
                <a:solidFill>
                  <a:srgbClr val="000000"/>
                </a:solidFill>
              </a:rPr>
              <a:pPr/>
              <a:t>22</a:t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144688" y="116632"/>
            <a:ext cx="5194338" cy="369332"/>
          </a:xfrm>
          <a:prstGeom prst="rect">
            <a:avLst/>
          </a:prstGeom>
          <a:solidFill>
            <a:srgbClr val="FF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 smtClean="0">
                <a:solidFill>
                  <a:prstClr val="black"/>
                </a:solidFill>
                <a:sym typeface="Wingdings"/>
              </a:rPr>
              <a:t>PILE-UP = </a:t>
            </a:r>
            <a:r>
              <a:rPr lang="en-US" sz="1800" dirty="0">
                <a:solidFill>
                  <a:prstClr val="black"/>
                </a:solidFill>
              </a:rPr>
              <a:t>number of interactions per crossing </a:t>
            </a:r>
            <a:r>
              <a:rPr lang="en-US" sz="1800" dirty="0" smtClean="0">
                <a:solidFill>
                  <a:prstClr val="black"/>
                </a:solidFill>
                <a:sym typeface="Wingding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8356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Reminder 2012 run configuration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Energy – 4 </a:t>
            </a:r>
            <a:r>
              <a:rPr lang="en-US" dirty="0" err="1" smtClean="0"/>
              <a:t>TeV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Bunch spacing - 50 ns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Collimator settings – tight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Atlas and CMS beta*  - 60 cm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Alice and LHCb beta* - 3 m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 smtClean="0"/>
              <a:t>Natural satellites versus main bunches in Alice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24150" y="1066800"/>
            <a:ext cx="7016750" cy="19383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fr-CH" sz="2400" dirty="0">
                <a:solidFill>
                  <a:srgbClr val="FF0000"/>
                </a:solidFill>
              </a:rPr>
              <a:t>Real Challenge</a:t>
            </a:r>
          </a:p>
          <a:p>
            <a:pPr>
              <a:defRPr/>
            </a:pPr>
            <a:r>
              <a:rPr lang="fr-CH" sz="2400" dirty="0">
                <a:solidFill>
                  <a:srgbClr val="FF0000"/>
                </a:solidFill>
              </a:rPr>
              <a:t>2 high </a:t>
            </a:r>
            <a:r>
              <a:rPr lang="fr-CH" sz="2400" dirty="0" err="1">
                <a:solidFill>
                  <a:srgbClr val="FF0000"/>
                </a:solidFill>
              </a:rPr>
              <a:t>luminosity</a:t>
            </a:r>
            <a:r>
              <a:rPr lang="fr-CH" sz="2400" dirty="0">
                <a:solidFill>
                  <a:srgbClr val="FF0000"/>
                </a:solidFill>
              </a:rPr>
              <a:t> </a:t>
            </a:r>
            <a:r>
              <a:rPr lang="fr-CH" sz="2400" dirty="0" err="1">
                <a:solidFill>
                  <a:srgbClr val="FF0000"/>
                </a:solidFill>
              </a:rPr>
              <a:t>experiments</a:t>
            </a:r>
            <a:r>
              <a:rPr lang="fr-CH" sz="2400" dirty="0">
                <a:solidFill>
                  <a:srgbClr val="FF0000"/>
                </a:solidFill>
              </a:rPr>
              <a:t>(ATLAS, CMS)</a:t>
            </a:r>
          </a:p>
          <a:p>
            <a:pPr>
              <a:defRPr/>
            </a:pPr>
            <a:r>
              <a:rPr lang="fr-CH" sz="2400" dirty="0">
                <a:solidFill>
                  <a:srgbClr val="FF0000"/>
                </a:solidFill>
              </a:rPr>
              <a:t>1 </a:t>
            </a:r>
            <a:r>
              <a:rPr lang="fr-CH" sz="2400" dirty="0" err="1">
                <a:solidFill>
                  <a:srgbClr val="FF0000"/>
                </a:solidFill>
              </a:rPr>
              <a:t>mid-luminosity</a:t>
            </a:r>
            <a:r>
              <a:rPr lang="fr-CH" sz="2400" dirty="0">
                <a:solidFill>
                  <a:srgbClr val="FF0000"/>
                </a:solidFill>
              </a:rPr>
              <a:t> (</a:t>
            </a:r>
            <a:r>
              <a:rPr lang="fr-CH" sz="2400" dirty="0" err="1">
                <a:solidFill>
                  <a:srgbClr val="FF0000"/>
                </a:solidFill>
              </a:rPr>
              <a:t>LHCb</a:t>
            </a:r>
            <a:r>
              <a:rPr lang="fr-CH" sz="2400" dirty="0">
                <a:solidFill>
                  <a:srgbClr val="FF0000"/>
                </a:solidFill>
              </a:rPr>
              <a:t>) x20 </a:t>
            </a:r>
            <a:r>
              <a:rPr lang="fr-CH" sz="2400" dirty="0" err="1">
                <a:solidFill>
                  <a:srgbClr val="FF0000"/>
                </a:solidFill>
              </a:rPr>
              <a:t>lower</a:t>
            </a:r>
            <a:endParaRPr lang="fr-CH" sz="24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fr-CH" sz="2400" dirty="0">
                <a:solidFill>
                  <a:srgbClr val="FF0000"/>
                </a:solidFill>
              </a:rPr>
              <a:t>1 </a:t>
            </a:r>
            <a:r>
              <a:rPr lang="fr-CH" sz="2400" dirty="0" err="1">
                <a:solidFill>
                  <a:srgbClr val="FF0000"/>
                </a:solidFill>
              </a:rPr>
              <a:t>low-luminosity</a:t>
            </a:r>
            <a:r>
              <a:rPr lang="fr-CH" sz="2400" dirty="0">
                <a:solidFill>
                  <a:srgbClr val="FF0000"/>
                </a:solidFill>
              </a:rPr>
              <a:t> (ALICE) x10,000</a:t>
            </a:r>
          </a:p>
          <a:p>
            <a:pPr>
              <a:defRPr/>
            </a:pPr>
            <a:r>
              <a:rPr lang="fr-CH" sz="2400" dirty="0" err="1">
                <a:solidFill>
                  <a:srgbClr val="FF0000"/>
                </a:solidFill>
              </a:rPr>
              <a:t>Also</a:t>
            </a:r>
            <a:r>
              <a:rPr lang="fr-CH" sz="2400" dirty="0">
                <a:solidFill>
                  <a:srgbClr val="FF0000"/>
                </a:solidFill>
              </a:rPr>
              <a:t> TOTEM and ALFA</a:t>
            </a:r>
            <a:endParaRPr lang="en-GB" sz="2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744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19"/>
    </mc:Choice>
    <mc:Fallback xmlns="">
      <p:transition spd="slow" advTm="5841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Title 3"/>
          <p:cNvSpPr>
            <a:spLocks noGrp="1"/>
          </p:cNvSpPr>
          <p:nvPr>
            <p:ph type="title"/>
          </p:nvPr>
        </p:nvSpPr>
        <p:spPr>
          <a:xfrm>
            <a:off x="0" y="115891"/>
            <a:ext cx="9906000" cy="649287"/>
          </a:xfrm>
        </p:spPr>
        <p:txBody>
          <a:bodyPr/>
          <a:lstStyle/>
          <a:p>
            <a:pPr eaLnBrk="1" hangingPunct="1"/>
            <a:r>
              <a:rPr lang="fr-CH" sz="3600" smtClean="0"/>
              <a:t>Estimated Peak Luminosity with 50ns (2012)</a:t>
            </a:r>
            <a:endParaRPr lang="en-GB" sz="3600" smtClean="0"/>
          </a:p>
        </p:txBody>
      </p:sp>
      <p:pic>
        <p:nvPicPr>
          <p:cNvPr id="2600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29" y="762004"/>
            <a:ext cx="9049544" cy="556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48300" y="3548063"/>
            <a:ext cx="3506656" cy="83026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sz="2400" dirty="0" err="1">
                <a:solidFill>
                  <a:prstClr val="black"/>
                </a:solidFill>
                <a:latin typeface="Calibri"/>
                <a:cs typeface="+mn-cs"/>
              </a:rPr>
              <a:t>Estimated</a:t>
            </a:r>
            <a:r>
              <a:rPr lang="fr-CH" sz="24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fr-CH" sz="2400" dirty="0" err="1">
                <a:solidFill>
                  <a:prstClr val="black"/>
                </a:solidFill>
                <a:latin typeface="Calibri"/>
                <a:cs typeface="+mn-cs"/>
              </a:rPr>
              <a:t>Peak</a:t>
            </a:r>
            <a:r>
              <a:rPr lang="fr-CH" sz="24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fr-CH" sz="2400" dirty="0" err="1">
                <a:solidFill>
                  <a:prstClr val="black"/>
                </a:solidFill>
                <a:latin typeface="Calibri"/>
                <a:cs typeface="+mn-cs"/>
              </a:rPr>
              <a:t>Luminosity</a:t>
            </a:r>
            <a:r>
              <a:rPr lang="fr-CH" sz="2400" dirty="0">
                <a:solidFill>
                  <a:prstClr val="black"/>
                </a:solidFill>
                <a:latin typeface="Calibri"/>
                <a:cs typeface="+mn-cs"/>
              </a:rPr>
              <a:t> of 5.8x10</a:t>
            </a:r>
            <a:r>
              <a:rPr lang="fr-CH" sz="2400" baseline="30000" dirty="0">
                <a:solidFill>
                  <a:prstClr val="black"/>
                </a:solidFill>
                <a:latin typeface="Calibri"/>
                <a:cs typeface="+mn-cs"/>
              </a:rPr>
              <a:t>33</a:t>
            </a:r>
            <a:endParaRPr lang="en-GB" sz="2400" baseline="300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02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82"/>
    </mc:Choice>
    <mc:Fallback xmlns="">
      <p:transition spd="slow" advTm="4548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" y="76200"/>
            <a:ext cx="9575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23577" y="2349500"/>
            <a:ext cx="9126935" cy="0"/>
          </a:xfrm>
          <a:prstGeom prst="line">
            <a:avLst/>
          </a:prstGeom>
          <a:ln w="222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1442906" y="2747963"/>
            <a:ext cx="3353594" cy="1257300"/>
            <a:chOff x="1331640" y="2748191"/>
            <a:chExt cx="3096344" cy="1256873"/>
          </a:xfrm>
        </p:grpSpPr>
        <p:sp>
          <p:nvSpPr>
            <p:cNvPr id="263182" name="TextBox 6"/>
            <p:cNvSpPr txBox="1">
              <a:spLocks noChangeArrowheads="1"/>
            </p:cNvSpPr>
            <p:nvPr/>
          </p:nvSpPr>
          <p:spPr bwMode="auto">
            <a:xfrm>
              <a:off x="1331640" y="2748191"/>
              <a:ext cx="3096344" cy="8307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fr-CH">
                  <a:solidFill>
                    <a:srgbClr val="FF0000"/>
                  </a:solidFill>
                  <a:latin typeface="Calibri" pitchFamily="34" charset="0"/>
                  <a:ea typeface="ＭＳ Ｐゴシック" pitchFamily="34" charset="-128"/>
                </a:rPr>
                <a:t>First (most critical) Break-point</a:t>
              </a:r>
              <a:endParaRPr lang="en-GB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3491141" y="3138583"/>
              <a:ext cx="0" cy="86648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4425024" y="1814520"/>
            <a:ext cx="2338917" cy="830997"/>
            <a:chOff x="2083708" y="2765889"/>
            <a:chExt cx="2160240" cy="831273"/>
          </a:xfrm>
        </p:grpSpPr>
        <p:sp>
          <p:nvSpPr>
            <p:cNvPr id="263180" name="TextBox 10"/>
            <p:cNvSpPr txBox="1">
              <a:spLocks noChangeArrowheads="1"/>
            </p:cNvSpPr>
            <p:nvPr/>
          </p:nvSpPr>
          <p:spPr bwMode="auto">
            <a:xfrm>
              <a:off x="2083708" y="2765889"/>
              <a:ext cx="2160240" cy="83127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fr-CH">
                  <a:solidFill>
                    <a:srgbClr val="FF0000"/>
                  </a:solidFill>
                  <a:latin typeface="Calibri" pitchFamily="34" charset="0"/>
                  <a:ea typeface="ＭＳ Ｐゴシック" pitchFamily="34" charset="-128"/>
                </a:rPr>
                <a:t>Second Break-point</a:t>
              </a:r>
              <a:endParaRPr lang="en-GB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3851610" y="3139075"/>
              <a:ext cx="0" cy="45735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562611" y="4151313"/>
            <a:ext cx="4915165" cy="12001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CH" sz="2400">
                <a:latin typeface="Calibri" pitchFamily="34" charset="0"/>
                <a:ea typeface="ＭＳ Ｐゴシック" pitchFamily="34" charset="-128"/>
              </a:rPr>
              <a:t>Check if we are on track to produce sufficient integrated luminosity for the Higgs</a:t>
            </a:r>
            <a:endParaRPr lang="en-GB" sz="240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52512" y="6223007"/>
            <a:ext cx="8112258" cy="460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sz="2400" dirty="0">
                <a:solidFill>
                  <a:prstClr val="black"/>
                </a:solidFill>
                <a:latin typeface="Calibri"/>
                <a:ea typeface="ＭＳ Ｐゴシック" pitchFamily="-65" charset="-128"/>
                <a:cs typeface="+mn-cs"/>
              </a:rPr>
              <a:t>If </a:t>
            </a:r>
            <a:r>
              <a:rPr lang="fr-CH" sz="2400" dirty="0" err="1">
                <a:solidFill>
                  <a:prstClr val="black"/>
                </a:solidFill>
                <a:latin typeface="Calibri"/>
                <a:ea typeface="ＭＳ Ｐゴシック" pitchFamily="-65" charset="-128"/>
                <a:cs typeface="+mn-cs"/>
              </a:rPr>
              <a:t>needed</a:t>
            </a:r>
            <a:r>
              <a:rPr lang="fr-CH" sz="2400" dirty="0">
                <a:solidFill>
                  <a:prstClr val="black"/>
                </a:solidFill>
                <a:latin typeface="Calibri"/>
                <a:ea typeface="ＭＳ Ｐゴシック" pitchFamily="-65" charset="-128"/>
                <a:cs typeface="+mn-cs"/>
              </a:rPr>
              <a:t> </a:t>
            </a:r>
            <a:r>
              <a:rPr lang="fr-CH" sz="2400" dirty="0" err="1">
                <a:solidFill>
                  <a:prstClr val="black"/>
                </a:solidFill>
                <a:latin typeface="Calibri"/>
                <a:ea typeface="ＭＳ Ｐゴシック" pitchFamily="-65" charset="-128"/>
                <a:cs typeface="+mn-cs"/>
              </a:rPr>
              <a:t>we</a:t>
            </a:r>
            <a:r>
              <a:rPr lang="fr-CH" sz="2400" dirty="0">
                <a:solidFill>
                  <a:prstClr val="black"/>
                </a:solidFill>
                <a:latin typeface="Calibri"/>
                <a:ea typeface="ＭＳ Ｐゴシック" pitchFamily="-65" charset="-128"/>
                <a:cs typeface="+mn-cs"/>
              </a:rPr>
              <a:t> </a:t>
            </a:r>
            <a:r>
              <a:rPr lang="fr-CH" sz="2400" dirty="0" err="1">
                <a:solidFill>
                  <a:prstClr val="black"/>
                </a:solidFill>
                <a:latin typeface="Calibri"/>
                <a:ea typeface="ＭＳ Ｐゴシック" pitchFamily="-65" charset="-128"/>
                <a:cs typeface="+mn-cs"/>
              </a:rPr>
              <a:t>can</a:t>
            </a:r>
            <a:r>
              <a:rPr lang="fr-CH" sz="2400" dirty="0">
                <a:solidFill>
                  <a:prstClr val="black"/>
                </a:solidFill>
                <a:latin typeface="Calibri"/>
                <a:ea typeface="ＭＳ Ｐゴシック" pitchFamily="-65" charset="-128"/>
                <a:cs typeface="+mn-cs"/>
              </a:rPr>
              <a:t> </a:t>
            </a:r>
            <a:r>
              <a:rPr lang="fr-CH" sz="2400" dirty="0" err="1">
                <a:solidFill>
                  <a:prstClr val="black"/>
                </a:solidFill>
                <a:latin typeface="Calibri"/>
                <a:ea typeface="ＭＳ Ｐゴシック" pitchFamily="-65" charset="-128"/>
                <a:cs typeface="+mn-cs"/>
              </a:rPr>
              <a:t>delay</a:t>
            </a:r>
            <a:r>
              <a:rPr lang="fr-CH" sz="2400" dirty="0">
                <a:solidFill>
                  <a:prstClr val="black"/>
                </a:solidFill>
                <a:latin typeface="Calibri"/>
                <a:ea typeface="ＭＳ Ｐゴシック" pitchFamily="-65" charset="-128"/>
                <a:cs typeface="+mn-cs"/>
              </a:rPr>
              <a:t> the </a:t>
            </a:r>
            <a:r>
              <a:rPr lang="fr-CH" sz="2400" dirty="0" err="1">
                <a:solidFill>
                  <a:prstClr val="black"/>
                </a:solidFill>
                <a:latin typeface="Calibri"/>
                <a:ea typeface="ＭＳ Ｐゴシック" pitchFamily="-65" charset="-128"/>
                <a:cs typeface="+mn-cs"/>
              </a:rPr>
              <a:t>start</a:t>
            </a:r>
            <a:r>
              <a:rPr lang="fr-CH" sz="2400" dirty="0">
                <a:solidFill>
                  <a:prstClr val="black"/>
                </a:solidFill>
                <a:latin typeface="Calibri"/>
                <a:ea typeface="ＭＳ Ｐゴシック" pitchFamily="-65" charset="-128"/>
                <a:cs typeface="+mn-cs"/>
              </a:rPr>
              <a:t> of LS1 by up to 2 </a:t>
            </a:r>
            <a:r>
              <a:rPr lang="fr-CH" sz="2400" dirty="0" err="1">
                <a:solidFill>
                  <a:prstClr val="black"/>
                </a:solidFill>
                <a:latin typeface="Calibri"/>
                <a:ea typeface="ＭＳ Ｐゴシック" pitchFamily="-65" charset="-128"/>
                <a:cs typeface="+mn-cs"/>
              </a:rPr>
              <a:t>months</a:t>
            </a:r>
            <a:endParaRPr lang="en-GB" sz="2400" dirty="0">
              <a:solidFill>
                <a:prstClr val="black"/>
              </a:solidFill>
              <a:latin typeface="Calibri"/>
              <a:ea typeface="ＭＳ Ｐゴシック" pitchFamily="-65" charset="-128"/>
              <a:cs typeface="+mn-cs"/>
            </a:endParaRPr>
          </a:p>
        </p:txBody>
      </p:sp>
      <p:pic>
        <p:nvPicPr>
          <p:cNvPr id="545807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631" y="449263"/>
            <a:ext cx="3864371" cy="139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873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221"/>
    </mc:Choice>
    <mc:Fallback xmlns="">
      <p:transition spd="slow" advTm="7922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458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58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458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45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Title 1"/>
          <p:cNvSpPr>
            <a:spLocks noGrp="1"/>
          </p:cNvSpPr>
          <p:nvPr>
            <p:ph type="title"/>
          </p:nvPr>
        </p:nvSpPr>
        <p:spPr>
          <a:xfrm>
            <a:off x="495300" y="304807"/>
            <a:ext cx="8915400" cy="639763"/>
          </a:xfrm>
        </p:spPr>
        <p:txBody>
          <a:bodyPr/>
          <a:lstStyle/>
          <a:p>
            <a:r>
              <a:rPr lang="en-US" dirty="0" smtClean="0"/>
              <a:t>Peak Luminosity </a:t>
            </a:r>
            <a:r>
              <a:rPr lang="en-US" sz="2000" dirty="0" smtClean="0"/>
              <a:t>(as of today)</a:t>
            </a:r>
          </a:p>
        </p:txBody>
      </p:sp>
      <p:pic>
        <p:nvPicPr>
          <p:cNvPr id="28877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2051" y="990600"/>
            <a:ext cx="7581900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2063750" y="2924944"/>
            <a:ext cx="5697562" cy="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292600" y="2958049"/>
            <a:ext cx="24765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dirty="0" err="1" smtClean="0">
                <a:solidFill>
                  <a:srgbClr val="FF0000"/>
                </a:solidFill>
              </a:rPr>
              <a:t>Estimated</a:t>
            </a:r>
            <a:r>
              <a:rPr lang="fr-CH" dirty="0" smtClean="0">
                <a:solidFill>
                  <a:srgbClr val="FF0000"/>
                </a:solidFill>
              </a:rPr>
              <a:t> for 2012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56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49"/>
    </mc:Choice>
    <mc:Fallback xmlns="">
      <p:transition spd="slow" advTm="1454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Title 1"/>
          <p:cNvSpPr>
            <a:spLocks noGrp="1"/>
          </p:cNvSpPr>
          <p:nvPr>
            <p:ph type="title"/>
          </p:nvPr>
        </p:nvSpPr>
        <p:spPr>
          <a:xfrm>
            <a:off x="412751" y="0"/>
            <a:ext cx="8915400" cy="685800"/>
          </a:xfrm>
        </p:spPr>
        <p:txBody>
          <a:bodyPr/>
          <a:lstStyle/>
          <a:p>
            <a:r>
              <a:rPr lang="fr-CH" dirty="0" err="1" smtClean="0"/>
              <a:t>Luminosity</a:t>
            </a:r>
            <a:r>
              <a:rPr lang="fr-CH" dirty="0" smtClean="0"/>
              <a:t> Evolution </a:t>
            </a:r>
            <a:r>
              <a:rPr lang="en-US" sz="2000" dirty="0" smtClean="0">
                <a:solidFill>
                  <a:prstClr val="black"/>
                </a:solidFill>
              </a:rPr>
              <a:t>(</a:t>
            </a:r>
            <a:r>
              <a:rPr lang="en-US" sz="2000" dirty="0">
                <a:solidFill>
                  <a:prstClr val="black"/>
                </a:solidFill>
              </a:rPr>
              <a:t>as of today)</a:t>
            </a:r>
            <a:r>
              <a:rPr lang="fr-CH" dirty="0" smtClean="0"/>
              <a:t> </a:t>
            </a:r>
            <a:endParaRPr lang="en-GB" dirty="0" smtClean="0"/>
          </a:p>
        </p:txBody>
      </p:sp>
      <p:pic>
        <p:nvPicPr>
          <p:cNvPr id="773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1" y="762000"/>
            <a:ext cx="89154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92761" y="5013183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89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69"/>
    </mc:Choice>
    <mc:Fallback xmlns="">
      <p:transition spd="slow" advTm="1166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Title 1"/>
          <p:cNvSpPr>
            <a:spLocks noGrp="1"/>
          </p:cNvSpPr>
          <p:nvPr>
            <p:ph type="title"/>
          </p:nvPr>
        </p:nvSpPr>
        <p:spPr>
          <a:xfrm>
            <a:off x="116946" y="116633"/>
            <a:ext cx="9293754" cy="777875"/>
          </a:xfrm>
        </p:spPr>
        <p:txBody>
          <a:bodyPr/>
          <a:lstStyle/>
          <a:p>
            <a:r>
              <a:rPr lang="en-GB" sz="3600" dirty="0" smtClean="0">
                <a:ea typeface="ＭＳ Ｐゴシック" pitchFamily="34" charset="-128"/>
              </a:rPr>
              <a:t>LS1: towards </a:t>
            </a:r>
            <a:r>
              <a:rPr lang="en-GB" sz="3600" dirty="0" smtClean="0">
                <a:ea typeface="ＭＳ Ｐゴシック" pitchFamily="34" charset="-128"/>
              </a:rPr>
              <a:t>operation </a:t>
            </a:r>
            <a:r>
              <a:rPr lang="en-GB" sz="3600" dirty="0" smtClean="0">
                <a:ea typeface="ＭＳ Ｐゴシック" pitchFamily="34" charset="-128"/>
              </a:rPr>
              <a:t>at ~ </a:t>
            </a:r>
            <a:r>
              <a:rPr lang="en-GB" sz="3600" dirty="0" smtClean="0">
                <a:ea typeface="ＭＳ Ｐゴシック" pitchFamily="34" charset="-128"/>
              </a:rPr>
              <a:t>7TeV/beam</a:t>
            </a:r>
          </a:p>
        </p:txBody>
      </p:sp>
      <p:sp>
        <p:nvSpPr>
          <p:cNvPr id="267267" name="TextBox 5"/>
          <p:cNvSpPr txBox="1">
            <a:spLocks noChangeArrowheads="1"/>
          </p:cNvSpPr>
          <p:nvPr/>
        </p:nvSpPr>
        <p:spPr bwMode="auto">
          <a:xfrm>
            <a:off x="505619" y="1700219"/>
            <a:ext cx="8972154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  <a:lvl2pPr marL="914400" indent="-4572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3200" dirty="0">
                <a:solidFill>
                  <a:srgbClr val="003366"/>
                </a:solidFill>
                <a:latin typeface="Arial" pitchFamily="34" charset="0"/>
              </a:rPr>
              <a:t>LS1 </a:t>
            </a:r>
            <a:r>
              <a:rPr lang="en-GB" sz="3200" dirty="0" smtClean="0">
                <a:solidFill>
                  <a:srgbClr val="003366"/>
                </a:solidFill>
                <a:latin typeface="Arial" pitchFamily="34" charset="0"/>
              </a:rPr>
              <a:t>Work</a:t>
            </a:r>
            <a:endParaRPr lang="en-GB" sz="3200" dirty="0">
              <a:solidFill>
                <a:srgbClr val="003366"/>
              </a:solidFill>
              <a:latin typeface="Arial" pitchFamily="34" charset="0"/>
            </a:endParaRPr>
          </a:p>
          <a:p>
            <a:pPr lvl="1" eaLnBrk="1" hangingPunct="1">
              <a:buFont typeface="Arial"/>
              <a:buChar char="•"/>
            </a:pPr>
            <a:r>
              <a:rPr lang="en-GB" sz="2800" dirty="0">
                <a:solidFill>
                  <a:srgbClr val="003366"/>
                </a:solidFill>
                <a:latin typeface="Arial" pitchFamily="34" charset="0"/>
              </a:rPr>
              <a:t>Repair </a:t>
            </a:r>
            <a:r>
              <a:rPr lang="en-GB" sz="2800" b="1" dirty="0" smtClean="0">
                <a:solidFill>
                  <a:srgbClr val="003366"/>
                </a:solidFill>
                <a:latin typeface="Arial" pitchFamily="34" charset="0"/>
              </a:rPr>
              <a:t>all</a:t>
            </a:r>
            <a:r>
              <a:rPr lang="en-GB" sz="2800" dirty="0" smtClean="0">
                <a:solidFill>
                  <a:srgbClr val="003366"/>
                </a:solidFill>
                <a:latin typeface="Arial" pitchFamily="34" charset="0"/>
              </a:rPr>
              <a:t> the defective interconnects</a:t>
            </a:r>
            <a:endParaRPr lang="en-GB" sz="2800" dirty="0">
              <a:solidFill>
                <a:srgbClr val="003366"/>
              </a:solidFill>
              <a:latin typeface="Arial" pitchFamily="34" charset="0"/>
            </a:endParaRPr>
          </a:p>
          <a:p>
            <a:pPr lvl="1" eaLnBrk="1" hangingPunct="1">
              <a:buFont typeface="Arial"/>
              <a:buChar char="•"/>
            </a:pPr>
            <a:r>
              <a:rPr lang="en-GB" sz="2800" dirty="0">
                <a:solidFill>
                  <a:srgbClr val="003366"/>
                </a:solidFill>
                <a:latin typeface="Arial" pitchFamily="34" charset="0"/>
              </a:rPr>
              <a:t>Consolidate </a:t>
            </a:r>
            <a:r>
              <a:rPr lang="en-GB" sz="2800" b="1" dirty="0">
                <a:solidFill>
                  <a:srgbClr val="003366"/>
                </a:solidFill>
                <a:latin typeface="Arial" pitchFamily="34" charset="0"/>
              </a:rPr>
              <a:t>all</a:t>
            </a:r>
            <a:r>
              <a:rPr lang="en-GB" sz="2800" dirty="0">
                <a:solidFill>
                  <a:srgbClr val="003366"/>
                </a:solidFill>
                <a:latin typeface="Arial" pitchFamily="34" charset="0"/>
              </a:rPr>
              <a:t> interconnects with new design</a:t>
            </a:r>
          </a:p>
          <a:p>
            <a:pPr lvl="1" eaLnBrk="1" hangingPunct="1">
              <a:buFont typeface="Arial"/>
              <a:buChar char="•"/>
            </a:pPr>
            <a:r>
              <a:rPr lang="en-GB" sz="2800" dirty="0">
                <a:solidFill>
                  <a:srgbClr val="003366"/>
                </a:solidFill>
                <a:latin typeface="Arial" pitchFamily="34" charset="0"/>
              </a:rPr>
              <a:t>Finish off pressure release valves (DN200)</a:t>
            </a:r>
          </a:p>
          <a:p>
            <a:pPr lvl="1" eaLnBrk="1" hangingPunct="1">
              <a:buFont typeface="Arial"/>
              <a:buChar char="•"/>
            </a:pPr>
            <a:r>
              <a:rPr lang="en-GB" sz="2800" dirty="0">
                <a:solidFill>
                  <a:srgbClr val="003366"/>
                </a:solidFill>
                <a:latin typeface="Arial" pitchFamily="34" charset="0"/>
              </a:rPr>
              <a:t>Bring all necessary equipment up to the level needed for 7TeV/beam</a:t>
            </a:r>
          </a:p>
        </p:txBody>
      </p:sp>
    </p:spTree>
    <p:extLst>
      <p:ext uri="{BB962C8B-B14F-4D97-AF65-F5344CB8AC3E}">
        <p14:creationId xmlns:p14="http://schemas.microsoft.com/office/powerpoint/2010/main" val="2724772222"/>
      </p:ext>
    </p:extLst>
  </p:cSld>
  <p:clrMapOvr>
    <a:masterClrMapping/>
  </p:clrMapOvr>
  <p:transition xmlns:p14="http://schemas.microsoft.com/office/powerpoint/2010/main" spd="slow" advTm="1477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290" name="Group 15"/>
          <p:cNvGrpSpPr>
            <a:grpSpLocks/>
          </p:cNvGrpSpPr>
          <p:nvPr/>
        </p:nvGrpSpPr>
        <p:grpSpPr bwMode="auto">
          <a:xfrm>
            <a:off x="350842" y="692157"/>
            <a:ext cx="9106297" cy="4968875"/>
            <a:chOff x="179513" y="1268760"/>
            <a:chExt cx="6840000" cy="4043114"/>
          </a:xfrm>
        </p:grpSpPr>
        <p:pic>
          <p:nvPicPr>
            <p:cNvPr id="26831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3" y="1268760"/>
              <a:ext cx="6840000" cy="4043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Down Arrow 17"/>
            <p:cNvSpPr/>
            <p:nvPr/>
          </p:nvSpPr>
          <p:spPr>
            <a:xfrm>
              <a:off x="3923928" y="2564904"/>
              <a:ext cx="288032" cy="432048"/>
            </a:xfrm>
            <a:prstGeom prst="down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Down Arrow 18"/>
            <p:cNvSpPr/>
            <p:nvPr/>
          </p:nvSpPr>
          <p:spPr>
            <a:xfrm>
              <a:off x="4211960" y="2717304"/>
              <a:ext cx="288032" cy="432048"/>
            </a:xfrm>
            <a:prstGeom prst="down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Down Arrow 19"/>
            <p:cNvSpPr/>
            <p:nvPr/>
          </p:nvSpPr>
          <p:spPr>
            <a:xfrm>
              <a:off x="2195736" y="3132584"/>
              <a:ext cx="288032" cy="432048"/>
            </a:xfrm>
            <a:prstGeom prst="down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Down Arrow 20"/>
            <p:cNvSpPr/>
            <p:nvPr/>
          </p:nvSpPr>
          <p:spPr>
            <a:xfrm>
              <a:off x="2483768" y="3284984"/>
              <a:ext cx="288032" cy="432048"/>
            </a:xfrm>
            <a:prstGeom prst="down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Down Arrow 21"/>
            <p:cNvSpPr/>
            <p:nvPr/>
          </p:nvSpPr>
          <p:spPr>
            <a:xfrm flipV="1">
              <a:off x="4139952" y="3636640"/>
              <a:ext cx="288032" cy="432048"/>
            </a:xfrm>
            <a:prstGeom prst="down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Down Arrow 22"/>
            <p:cNvSpPr/>
            <p:nvPr/>
          </p:nvSpPr>
          <p:spPr>
            <a:xfrm flipV="1">
              <a:off x="4427984" y="3789040"/>
              <a:ext cx="288032" cy="432048"/>
            </a:xfrm>
            <a:prstGeom prst="down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Down Arrow 23"/>
            <p:cNvSpPr/>
            <p:nvPr/>
          </p:nvSpPr>
          <p:spPr>
            <a:xfrm flipV="1">
              <a:off x="2411760" y="4204320"/>
              <a:ext cx="288032" cy="432048"/>
            </a:xfrm>
            <a:prstGeom prst="down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Down Arrow 24"/>
            <p:cNvSpPr/>
            <p:nvPr/>
          </p:nvSpPr>
          <p:spPr>
            <a:xfrm flipV="1">
              <a:off x="2699792" y="4356720"/>
              <a:ext cx="288032" cy="432048"/>
            </a:xfrm>
            <a:prstGeom prst="down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68291" name="Title 1"/>
          <p:cNvSpPr>
            <a:spLocks noGrp="1"/>
          </p:cNvSpPr>
          <p:nvPr>
            <p:ph type="title"/>
          </p:nvPr>
        </p:nvSpPr>
        <p:spPr>
          <a:xfrm>
            <a:off x="0" y="58745"/>
            <a:ext cx="9906000" cy="561975"/>
          </a:xfrm>
        </p:spPr>
        <p:txBody>
          <a:bodyPr/>
          <a:lstStyle/>
          <a:p>
            <a:pPr eaLnBrk="1" hangingPunct="1"/>
            <a:r>
              <a:rPr lang="en-US" sz="3400" smtClean="0"/>
              <a:t>LHC MB circuit splice consolidation proposal</a:t>
            </a:r>
          </a:p>
        </p:txBody>
      </p:sp>
      <p:sp>
        <p:nvSpPr>
          <p:cNvPr id="268292" name="Content Placeholder 2"/>
          <p:cNvSpPr>
            <a:spLocks noGrp="1"/>
          </p:cNvSpPr>
          <p:nvPr>
            <p:ph idx="1"/>
          </p:nvPr>
        </p:nvSpPr>
        <p:spPr>
          <a:xfrm>
            <a:off x="495300" y="1350963"/>
            <a:ext cx="8915400" cy="4525962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20" y="679450"/>
            <a:ext cx="9173369" cy="499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20" y="681045"/>
            <a:ext cx="9173369" cy="499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20" y="681038"/>
            <a:ext cx="9173369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20" y="681038"/>
            <a:ext cx="9173369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20" y="681045"/>
            <a:ext cx="9173369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20" y="681038"/>
            <a:ext cx="9173369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20" y="681038"/>
            <a:ext cx="9173369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20" y="681045"/>
            <a:ext cx="9173369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20" y="681038"/>
            <a:ext cx="9173369" cy="498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20" y="681045"/>
            <a:ext cx="9173369" cy="499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7" y="706445"/>
            <a:ext cx="9267958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194337" y="5949950"/>
            <a:ext cx="9360826" cy="719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</a:rPr>
              <a:t>Phase 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</a:rPr>
              <a:t>Surfacing of bus bar and installation of redundant shunts by soldering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94337" y="5949950"/>
            <a:ext cx="9360826" cy="71913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</a:rPr>
              <a:t>Phase II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</a:rPr>
              <a:t>Application of clamp and reinforcement of nearby bus bar insulation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94337" y="5949950"/>
            <a:ext cx="9360826" cy="71913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</a:rPr>
              <a:t>Phase III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</a:rPr>
              <a:t>Insulation between bus bar and to ground, Lorentz force clamping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266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47"/>
    </mc:Choice>
    <mc:Fallback xmlns="">
      <p:transition spd="slow" advTm="2294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8" name="Picture 2" descr="CERN accelerator Comple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9619" name="Line 4"/>
          <p:cNvSpPr>
            <a:spLocks noChangeShapeType="1"/>
          </p:cNvSpPr>
          <p:nvPr/>
        </p:nvSpPr>
        <p:spPr bwMode="auto">
          <a:xfrm flipH="1" flipV="1">
            <a:off x="8255000" y="3124200"/>
            <a:ext cx="908050" cy="609600"/>
          </a:xfrm>
          <a:prstGeom prst="line">
            <a:avLst/>
          </a:prstGeom>
          <a:noFill/>
          <a:ln w="31750">
            <a:solidFill>
              <a:srgbClr val="FF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5206665"/>
      </p:ext>
    </p:extLst>
  </p:cSld>
  <p:clrMapOvr>
    <a:masterClrMapping/>
  </p:clrMapOvr>
  <p:transition xmlns:p14="http://schemas.microsoft.com/office/powerpoint/2010/main" advTm="35201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TextBox 2"/>
          <p:cNvSpPr txBox="1">
            <a:spLocks noChangeArrowheads="1"/>
          </p:cNvSpPr>
          <p:nvPr/>
        </p:nvSpPr>
        <p:spPr bwMode="auto">
          <a:xfrm>
            <a:off x="818625" y="116632"/>
            <a:ext cx="81913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CH" sz="4000" dirty="0" smtClean="0">
                <a:solidFill>
                  <a:srgbClr val="003366"/>
                </a:solidFill>
                <a:latin typeface="Calibri" pitchFamily="34" charset="0"/>
              </a:rPr>
              <a:t>…t</a:t>
            </a:r>
            <a:r>
              <a:rPr lang="fr-CH" sz="4000" dirty="0" smtClean="0">
                <a:solidFill>
                  <a:srgbClr val="003366"/>
                </a:solidFill>
                <a:latin typeface="Calibri" pitchFamily="34" charset="0"/>
              </a:rPr>
              <a:t>hen </a:t>
            </a:r>
            <a:r>
              <a:rPr lang="fr-CH" sz="4000" dirty="0">
                <a:solidFill>
                  <a:srgbClr val="003366"/>
                </a:solidFill>
                <a:latin typeface="Calibri" pitchFamily="34" charset="0"/>
              </a:rPr>
              <a:t>operation at 6.5TeV per beam</a:t>
            </a:r>
            <a:endParaRPr lang="en-GB" sz="4000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8625" y="2132856"/>
            <a:ext cx="7723585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>
                <a:solidFill>
                  <a:srgbClr val="003366"/>
                </a:solidFill>
                <a:latin typeface="Calibri"/>
                <a:cs typeface="+mn-cs"/>
              </a:rPr>
              <a:t>Assumptions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3200" dirty="0">
                <a:solidFill>
                  <a:srgbClr val="003366"/>
                </a:solidFill>
                <a:latin typeface="Calibri"/>
                <a:cs typeface="+mn-cs"/>
              </a:rPr>
              <a:t>E=6.5TeV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sz="3200" dirty="0">
                <a:solidFill>
                  <a:srgbClr val="003366"/>
                </a:solidFill>
                <a:latin typeface="Calibri"/>
                <a:cs typeface="+mn-cs"/>
              </a:rPr>
              <a:t>β</a:t>
            </a:r>
            <a:r>
              <a:rPr lang="en-GB" sz="3200" dirty="0">
                <a:solidFill>
                  <a:srgbClr val="003366"/>
                </a:solidFill>
                <a:latin typeface="Calibri"/>
                <a:cs typeface="+mn-cs"/>
              </a:rPr>
              <a:t>* = 0.5m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rgbClr val="003366"/>
                </a:solidFill>
                <a:latin typeface="Calibri"/>
                <a:cs typeface="+mn-cs"/>
              </a:rPr>
              <a:t>All other conditions as in 2012 i.e. no improvement (yet) in injector brightness, LHC availability same </a:t>
            </a:r>
            <a:r>
              <a:rPr lang="en-US" sz="3200" dirty="0" err="1">
                <a:solidFill>
                  <a:srgbClr val="003366"/>
                </a:solidFill>
                <a:latin typeface="Calibri"/>
                <a:cs typeface="+mn-cs"/>
              </a:rPr>
              <a:t>etc</a:t>
            </a:r>
            <a:endParaRPr lang="fr-FR" sz="3200" dirty="0">
              <a:solidFill>
                <a:srgbClr val="003366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44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87"/>
    </mc:Choice>
    <mc:Fallback xmlns="">
      <p:transition spd="slow" advTm="1818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Title 1"/>
          <p:cNvSpPr>
            <a:spLocks noGrp="1"/>
          </p:cNvSpPr>
          <p:nvPr>
            <p:ph type="title"/>
          </p:nvPr>
        </p:nvSpPr>
        <p:spPr>
          <a:xfrm>
            <a:off x="495300" y="44627"/>
            <a:ext cx="8915400" cy="777875"/>
          </a:xfrm>
        </p:spPr>
        <p:txBody>
          <a:bodyPr/>
          <a:lstStyle/>
          <a:p>
            <a:pPr eaLnBrk="1" hangingPunct="1"/>
            <a:r>
              <a:rPr lang="en-US" sz="3600" dirty="0" smtClean="0"/>
              <a:t>6.5TeV: 25ns</a:t>
            </a:r>
          </a:p>
        </p:txBody>
      </p:sp>
      <p:pic>
        <p:nvPicPr>
          <p:cNvPr id="27136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29" y="1268413"/>
            <a:ext cx="8893042" cy="504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46743" y="3068639"/>
            <a:ext cx="2497138" cy="156966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6.5Tev: 25 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dirty="0">
                <a:solidFill>
                  <a:prstClr val="black"/>
                </a:solidFill>
                <a:latin typeface="Calibri"/>
                <a:cs typeface="+mn-cs"/>
              </a:rPr>
              <a:t>β</a:t>
            </a:r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* = 0.5m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148 days of physics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93637" y="4686235"/>
            <a:ext cx="2027634" cy="83099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prstClr val="black"/>
                </a:solidFill>
                <a:latin typeface="Calibri"/>
                <a:cs typeface="+mn-cs"/>
              </a:rPr>
              <a:t>L</a:t>
            </a:r>
            <a:r>
              <a:rPr lang="en-US" baseline="-25000" dirty="0" err="1">
                <a:solidFill>
                  <a:prstClr val="black"/>
                </a:solidFill>
                <a:latin typeface="Calibri"/>
                <a:cs typeface="+mn-cs"/>
              </a:rPr>
              <a:t>peak</a:t>
            </a:r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 ~7.5E33</a:t>
            </a:r>
            <a:br>
              <a:rPr lang="en-US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µ = ~17</a:t>
            </a:r>
          </a:p>
        </p:txBody>
      </p:sp>
      <p:sp>
        <p:nvSpPr>
          <p:cNvPr id="271369" name="TextBox 7"/>
          <p:cNvSpPr txBox="1">
            <a:spLocks noChangeArrowheads="1"/>
          </p:cNvSpPr>
          <p:nvPr/>
        </p:nvSpPr>
        <p:spPr bwMode="auto">
          <a:xfrm>
            <a:off x="3704431" y="5805495"/>
            <a:ext cx="3900488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CH">
                <a:latin typeface="Calibri" pitchFamily="34" charset="0"/>
              </a:rPr>
              <a:t>Days since start of 2015 run</a:t>
            </a:r>
            <a:endParaRPr lang="en-GB"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812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1"/>
    </mc:Choice>
    <mc:Fallback xmlns="">
      <p:transition spd="slow" advTm="282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Title 2"/>
          <p:cNvSpPr>
            <a:spLocks noGrp="1"/>
          </p:cNvSpPr>
          <p:nvPr>
            <p:ph type="title"/>
          </p:nvPr>
        </p:nvSpPr>
        <p:spPr>
          <a:xfrm>
            <a:off x="495300" y="116632"/>
            <a:ext cx="8915400" cy="706437"/>
          </a:xfrm>
        </p:spPr>
        <p:txBody>
          <a:bodyPr/>
          <a:lstStyle/>
          <a:p>
            <a:pPr eaLnBrk="1" hangingPunct="1"/>
            <a:r>
              <a:rPr lang="en-US" sz="3200" dirty="0" smtClean="0"/>
              <a:t>6.5TeV per beam with 50ns</a:t>
            </a:r>
          </a:p>
        </p:txBody>
      </p:sp>
      <p:pic>
        <p:nvPicPr>
          <p:cNvPr id="2703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31" y="1258888"/>
            <a:ext cx="9283435" cy="519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35461" y="3284539"/>
            <a:ext cx="2495418" cy="156966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6.5Tev: 50 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dirty="0">
                <a:solidFill>
                  <a:prstClr val="black"/>
                </a:solidFill>
                <a:latin typeface="Calibri"/>
                <a:cs typeface="+mn-cs"/>
              </a:rPr>
              <a:t>β</a:t>
            </a:r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* = 0.5m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148 days of physics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59745" y="4941891"/>
            <a:ext cx="2027634" cy="83099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prstClr val="black"/>
                </a:solidFill>
                <a:latin typeface="Calibri"/>
                <a:cs typeface="+mn-cs"/>
              </a:rPr>
              <a:t>L</a:t>
            </a:r>
            <a:r>
              <a:rPr lang="en-US" baseline="-25000" dirty="0" err="1">
                <a:solidFill>
                  <a:prstClr val="black"/>
                </a:solidFill>
                <a:latin typeface="Calibri"/>
                <a:cs typeface="+mn-cs"/>
              </a:rPr>
              <a:t>peak</a:t>
            </a:r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 ~10.5E33</a:t>
            </a:r>
            <a:br>
              <a:rPr lang="en-US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en-US" dirty="0">
                <a:solidFill>
                  <a:srgbClr val="FF0000"/>
                </a:solidFill>
                <a:latin typeface="Calibri"/>
                <a:cs typeface="+mn-cs"/>
              </a:rPr>
              <a:t>µ = ~50</a:t>
            </a:r>
          </a:p>
        </p:txBody>
      </p:sp>
      <p:sp>
        <p:nvSpPr>
          <p:cNvPr id="270345" name="TextBox 8"/>
          <p:cNvSpPr txBox="1">
            <a:spLocks noChangeArrowheads="1"/>
          </p:cNvSpPr>
          <p:nvPr/>
        </p:nvSpPr>
        <p:spPr bwMode="auto">
          <a:xfrm>
            <a:off x="3572008" y="5981706"/>
            <a:ext cx="3900488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CH">
                <a:latin typeface="Calibri" pitchFamily="34" charset="0"/>
              </a:rPr>
              <a:t>Days since start of 2015 run</a:t>
            </a:r>
            <a:endParaRPr lang="en-GB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33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1"/>
    </mc:Choice>
    <mc:Fallback xmlns="">
      <p:transition spd="slow" advTm="89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LHC Timeline</a:t>
            </a:r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549693" y="803267"/>
            <a:ext cx="8806627" cy="5714462"/>
            <a:chOff x="599281" y="885825"/>
            <a:chExt cx="9601200" cy="6301782"/>
          </a:xfrm>
        </p:grpSpPr>
        <p:grpSp>
          <p:nvGrpSpPr>
            <p:cNvPr id="5" name="Group 4"/>
            <p:cNvGrpSpPr/>
            <p:nvPr/>
          </p:nvGrpSpPr>
          <p:grpSpPr>
            <a:xfrm>
              <a:off x="599281" y="885825"/>
              <a:ext cx="9601200" cy="6301782"/>
              <a:chOff x="599281" y="885825"/>
              <a:chExt cx="9601200" cy="6301782"/>
            </a:xfrm>
          </p:grpSpPr>
          <p:pic>
            <p:nvPicPr>
              <p:cNvPr id="6" name="Picture 5" descr="Screen shot 2011-09-18 at 8.05.36 AM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9281" y="885825"/>
                <a:ext cx="9601200" cy="6301782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6466681" y="5698093"/>
                <a:ext cx="914400" cy="3733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prstClr val="black"/>
                    </a:solidFill>
                    <a:ea typeface="ＭＳ Ｐゴシック" pitchFamily="-112" charset="-128"/>
                    <a:cs typeface="ＭＳ Ｐゴシック" pitchFamily="-112" charset="-128"/>
                  </a:rPr>
                  <a:t>?</a:t>
                </a:r>
                <a:r>
                  <a:rPr lang="en-US" sz="1600" dirty="0">
                    <a:solidFill>
                      <a:prstClr val="black"/>
                    </a:solidFill>
                    <a:latin typeface="Helvetica"/>
                    <a:ea typeface="ＭＳ Ｐゴシック" pitchFamily="-112" charset="-128"/>
                    <a:cs typeface="Helvetica"/>
                  </a:rPr>
                  <a:t>, IR</a:t>
                </a: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4714081" y="1724025"/>
                <a:ext cx="304800" cy="609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hangingPunct="1"/>
                <a:endParaRPr lang="en-US" sz="160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4672800" y="1793427"/>
                <a:ext cx="533400" cy="3733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prstClr val="black"/>
                    </a:solidFill>
                    <a:ea typeface="ＭＳ Ｐゴシック" pitchFamily="-112" charset="-128"/>
                    <a:cs typeface="ＭＳ Ｐゴシック" pitchFamily="-112" charset="-128"/>
                  </a:rPr>
                  <a:t>4x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5171281" y="4924425"/>
              <a:ext cx="2438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Helvetica"/>
                </a:rPr>
                <a:t>, bunch spacing 25 ns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981281" y="2254448"/>
              <a:ext cx="1066800" cy="30546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200" dirty="0">
                  <a:solidFill>
                    <a:prstClr val="black"/>
                  </a:solidFill>
                  <a:latin typeface="Helvetica"/>
                  <a:ea typeface="ＭＳ Ｐゴシック" pitchFamily="-112" charset="-128"/>
                  <a:cs typeface="Helvetica"/>
                </a:rPr>
                <a:t>~20-25 fb</a:t>
              </a:r>
              <a:r>
                <a:rPr lang="en-US" sz="1200" baseline="30000" dirty="0">
                  <a:solidFill>
                    <a:prstClr val="black"/>
                  </a:solidFill>
                  <a:latin typeface="Helvetica"/>
                  <a:ea typeface="ＭＳ Ｐゴシック" pitchFamily="-112" charset="-128"/>
                  <a:cs typeface="Helvetica"/>
                </a:rPr>
                <a:t>-1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981281" y="4010025"/>
              <a:ext cx="1143000" cy="30546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200" dirty="0">
                  <a:solidFill>
                    <a:prstClr val="black"/>
                  </a:solidFill>
                  <a:latin typeface="Helvetica"/>
                  <a:ea typeface="ＭＳ Ｐゴシック" pitchFamily="-112" charset="-128"/>
                  <a:cs typeface="Helvetica"/>
                </a:rPr>
                <a:t>~75-100 fb</a:t>
              </a:r>
              <a:r>
                <a:rPr lang="en-US" sz="1200" baseline="30000" dirty="0">
                  <a:solidFill>
                    <a:prstClr val="black"/>
                  </a:solidFill>
                  <a:latin typeface="Helvetica"/>
                  <a:ea typeface="ＭＳ Ｐゴシック" pitchFamily="-112" charset="-128"/>
                  <a:cs typeface="Helvetica"/>
                </a:rPr>
                <a:t>-1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133681" y="5454847"/>
              <a:ext cx="914400" cy="30546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200" dirty="0">
                  <a:solidFill>
                    <a:prstClr val="black"/>
                  </a:solidFill>
                  <a:latin typeface="Helvetica"/>
                  <a:ea typeface="ＭＳ Ｐゴシック" pitchFamily="-112" charset="-128"/>
                  <a:cs typeface="Helvetica"/>
                </a:rPr>
                <a:t>~350 fb</a:t>
              </a:r>
              <a:r>
                <a:rPr lang="en-US" sz="1200" baseline="30000" dirty="0">
                  <a:solidFill>
                    <a:prstClr val="black"/>
                  </a:solidFill>
                  <a:latin typeface="Helvetica"/>
                  <a:ea typeface="ＭＳ Ｐゴシック" pitchFamily="-112" charset="-128"/>
                  <a:cs typeface="Helvetica"/>
                </a:rPr>
                <a:t>-1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552281" y="3552825"/>
              <a:ext cx="2438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, bunch spacing 25 ns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085681" y="1781115"/>
              <a:ext cx="2590800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Helvetica"/>
                </a:rPr>
                <a:t>, bunch spacing 50 ns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009481" y="2028825"/>
              <a:ext cx="76200" cy="228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 sz="16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275681" y="2619315"/>
              <a:ext cx="4648200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Go to design energy, nominal luminosity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275681" y="4314825"/>
              <a:ext cx="6858000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Injector and LHC Phase-1 upgrade to </a:t>
              </a:r>
              <a:r>
                <a:rPr lang="en-US" sz="1700" dirty="0" smtClean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ultimate 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design luminosity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275681" y="5686425"/>
              <a:ext cx="5791200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HL-LHC Phase-2 upgrade, IR, crab cavities?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351881" y="6505515"/>
              <a:ext cx="5791200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700" dirty="0">
                  <a:solidFill>
                    <a:prstClr val="black"/>
                  </a:solidFill>
                  <a:latin typeface="Symbol"/>
                  <a:ea typeface="ＭＳ Ｐゴシック" pitchFamily="-112" charset="-128"/>
                  <a:cs typeface="Times New Roman"/>
                </a:rPr>
                <a:t>√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s=14 TeV, L=5x10</a:t>
              </a:r>
              <a:r>
                <a:rPr lang="en-US" sz="1700" baseline="300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34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 cm</a:t>
              </a:r>
              <a:r>
                <a:rPr lang="en-US" sz="1700" baseline="300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-2 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s</a:t>
              </a:r>
              <a:r>
                <a:rPr lang="en-US" sz="1700" baseline="300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-1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, luminosity </a:t>
              </a:r>
              <a:r>
                <a:rPr lang="en-US" sz="1700" dirty="0" err="1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levelling</a:t>
              </a:r>
              <a:endParaRPr lang="en-US" sz="1700" dirty="0">
                <a:solidFill>
                  <a:prstClr val="black"/>
                </a:solidFill>
                <a:latin typeface="Times New Roman"/>
                <a:ea typeface="ＭＳ Ｐゴシック" pitchFamily="-112" charset="-128"/>
                <a:cs typeface="Times New Roman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351881" y="4924425"/>
              <a:ext cx="5791200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700" dirty="0">
                  <a:solidFill>
                    <a:prstClr val="black"/>
                  </a:solidFill>
                  <a:latin typeface="Symbol"/>
                  <a:ea typeface="ＭＳ Ｐゴシック" pitchFamily="-112" charset="-128"/>
                  <a:cs typeface="Times New Roman"/>
                </a:rPr>
                <a:t>√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s=14 TeV, L~2x10</a:t>
              </a:r>
              <a:r>
                <a:rPr lang="en-US" sz="1700" baseline="300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34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 cm</a:t>
              </a:r>
              <a:r>
                <a:rPr lang="en-US" sz="1700" baseline="300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-2 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s</a:t>
              </a:r>
              <a:r>
                <a:rPr lang="en-US" sz="1700" baseline="300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-1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, bunch spacing 25 ns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351880" y="3552825"/>
              <a:ext cx="5791200" cy="39032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700" dirty="0">
                  <a:solidFill>
                    <a:prstClr val="black"/>
                  </a:solidFill>
                  <a:latin typeface="Symbol"/>
                  <a:ea typeface="ＭＳ Ｐゴシック" pitchFamily="-112" charset="-128"/>
                  <a:cs typeface="Times New Roman"/>
                </a:rPr>
                <a:t>√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s=13~14 TeV, L~1x10</a:t>
              </a:r>
              <a:r>
                <a:rPr lang="en-US" sz="1700" baseline="300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34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 cm</a:t>
              </a:r>
              <a:r>
                <a:rPr lang="en-US" sz="1700" baseline="300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-2 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s</a:t>
              </a:r>
              <a:r>
                <a:rPr lang="en-US" sz="1700" baseline="300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-1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, bunch spacing 25 ns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351881" y="1800225"/>
              <a:ext cx="6096000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700" dirty="0">
                  <a:solidFill>
                    <a:prstClr val="black"/>
                  </a:solidFill>
                  <a:latin typeface="Symbol"/>
                  <a:ea typeface="ＭＳ Ｐゴシック" pitchFamily="-112" charset="-128"/>
                  <a:cs typeface="Times New Roman"/>
                </a:rPr>
                <a:t>√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s=7~8 TeV, L=6x10</a:t>
              </a:r>
              <a:r>
                <a:rPr lang="en-US" sz="1700" baseline="300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33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 cm</a:t>
              </a:r>
              <a:r>
                <a:rPr lang="en-US" sz="1700" baseline="300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-2 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s</a:t>
              </a:r>
              <a:r>
                <a:rPr lang="en-US" sz="1700" baseline="300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-1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, bunch spacing 50 ns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275681" y="1114425"/>
              <a:ext cx="6096000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298712" indent="-298712" eaLnBrk="1" hangingPunct="1">
                <a:buFont typeface="Wingdings" charset="2"/>
                <a:buChar char="²"/>
              </a:pP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LHC startup, </a:t>
              </a:r>
              <a:r>
                <a:rPr lang="en-US" sz="1700" dirty="0">
                  <a:solidFill>
                    <a:prstClr val="black"/>
                  </a:solidFill>
                  <a:latin typeface="Symbol"/>
                  <a:ea typeface="ＭＳ Ｐゴシック" pitchFamily="-112" charset="-128"/>
                  <a:cs typeface="Times New Roman"/>
                </a:rPr>
                <a:t>√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s = 900 GeV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6506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904" y="115891"/>
            <a:ext cx="8268758" cy="649287"/>
          </a:xfrm>
          <a:effectLst/>
        </p:spPr>
        <p:txBody>
          <a:bodyPr/>
          <a:lstStyle/>
          <a:p>
            <a:pPr>
              <a:defRPr/>
            </a:pPr>
            <a:r>
              <a:rPr lang="en-US" b="1" i="0" dirty="0" smtClean="0">
                <a:solidFill>
                  <a:srgbClr val="003366"/>
                </a:solidFill>
                <a:effectLst/>
              </a:rPr>
              <a:t>LS2 : </a:t>
            </a:r>
            <a:r>
              <a:rPr lang="en-US" b="1" i="0" dirty="0" smtClean="0">
                <a:solidFill>
                  <a:srgbClr val="003366"/>
                </a:solidFill>
                <a:effectLst/>
              </a:rPr>
              <a:t>2018, LHC Injector Upgrades</a:t>
            </a:r>
            <a:endParaRPr lang="en-US" b="1" i="0" dirty="0">
              <a:solidFill>
                <a:srgbClr val="003366"/>
              </a:solidFill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33" y="1087572"/>
            <a:ext cx="9594717" cy="529375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3366"/>
                </a:solidFill>
                <a:latin typeface="Comic Sans MS"/>
                <a:cs typeface="Comic Sans MS"/>
              </a:rPr>
              <a:t>Connect Linac4 to PS Booster, </a:t>
            </a:r>
            <a:r>
              <a:rPr lang="en-US" sz="1400" b="1" dirty="0">
                <a:solidFill>
                  <a:srgbClr val="003366"/>
                </a:solidFill>
                <a:latin typeface="Comic Sans MS"/>
                <a:cs typeface="Comic Sans MS"/>
              </a:rPr>
              <a:t>(if not already achieved)</a:t>
            </a:r>
          </a:p>
          <a:p>
            <a:pPr marL="800057" lvl="1" indent="-3429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200" b="1" dirty="0" smtClean="0">
                <a:solidFill>
                  <a:srgbClr val="003366"/>
                </a:solidFill>
                <a:latin typeface="Calibri"/>
                <a:cs typeface="+mn-cs"/>
              </a:rPr>
              <a:t>  New </a:t>
            </a:r>
            <a:r>
              <a:rPr lang="en-US" sz="2200" b="1" dirty="0">
                <a:solidFill>
                  <a:srgbClr val="003366"/>
                </a:solidFill>
                <a:latin typeface="Calibri"/>
                <a:cs typeface="+mn-cs"/>
              </a:rPr>
              <a:t>PS Booster injection channel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3366"/>
                </a:solidFill>
                <a:latin typeface="Comic Sans MS"/>
                <a:cs typeface="Comic Sans MS"/>
              </a:rPr>
              <a:t>Upgrade PS Booster from 1.4 to 2.0 </a:t>
            </a:r>
            <a:r>
              <a:rPr lang="en-US" b="1" dirty="0" err="1">
                <a:solidFill>
                  <a:srgbClr val="003366"/>
                </a:solidFill>
                <a:latin typeface="Comic Sans MS"/>
                <a:cs typeface="Comic Sans MS"/>
              </a:rPr>
              <a:t>GeV</a:t>
            </a:r>
            <a:endParaRPr lang="en-US" b="1" dirty="0">
              <a:solidFill>
                <a:srgbClr val="003366"/>
              </a:solidFill>
              <a:latin typeface="Comic Sans MS"/>
              <a:cs typeface="Comic Sans MS"/>
            </a:endParaRPr>
          </a:p>
          <a:p>
            <a:pPr marL="914357" lvl="1" indent="-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200" b="1" dirty="0">
                <a:solidFill>
                  <a:srgbClr val="003366"/>
                </a:solidFill>
                <a:latin typeface="Calibri"/>
                <a:cs typeface="+mn-cs"/>
              </a:rPr>
              <a:t>New Power Supplies, RF system etc. </a:t>
            </a:r>
          </a:p>
          <a:p>
            <a:pPr marL="914357" lvl="1" indent="-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200" b="1" dirty="0">
                <a:solidFill>
                  <a:srgbClr val="003366"/>
                </a:solidFill>
                <a:latin typeface="Calibri"/>
                <a:cs typeface="+mn-cs"/>
              </a:rPr>
              <a:t>Upgrade transfer lines, instrumentation etc. </a:t>
            </a:r>
            <a:endParaRPr lang="en-US" sz="2200" b="1" dirty="0">
              <a:solidFill>
                <a:srgbClr val="003366"/>
              </a:solidFill>
              <a:latin typeface="Comic Sans MS"/>
              <a:cs typeface="Comic Sans M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3366"/>
                </a:solidFill>
                <a:latin typeface="Comic Sans MS"/>
                <a:cs typeface="Comic Sans MS"/>
              </a:rPr>
              <a:t>Upgrades to the PS</a:t>
            </a:r>
          </a:p>
          <a:p>
            <a:pPr marL="914357" lvl="1" indent="-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200" b="1" dirty="0">
                <a:solidFill>
                  <a:srgbClr val="003366"/>
                </a:solidFill>
                <a:latin typeface="Calibri"/>
                <a:cs typeface="+mn-cs"/>
              </a:rPr>
              <a:t>New Injection region for 2.0 </a:t>
            </a:r>
            <a:r>
              <a:rPr lang="en-US" sz="2200" b="1" dirty="0" err="1">
                <a:solidFill>
                  <a:srgbClr val="003366"/>
                </a:solidFill>
                <a:latin typeface="Calibri"/>
                <a:cs typeface="+mn-cs"/>
              </a:rPr>
              <a:t>GeV</a:t>
            </a:r>
            <a:r>
              <a:rPr lang="en-US" sz="2200" b="1" dirty="0">
                <a:solidFill>
                  <a:srgbClr val="003366"/>
                </a:solidFill>
                <a:latin typeface="Calibri"/>
                <a:cs typeface="+mn-cs"/>
              </a:rPr>
              <a:t> Injection</a:t>
            </a:r>
          </a:p>
          <a:p>
            <a:pPr marL="914357" lvl="1" indent="-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200" b="1" dirty="0">
                <a:solidFill>
                  <a:srgbClr val="003366"/>
                </a:solidFill>
                <a:latin typeface="Calibri"/>
                <a:cs typeface="+mn-cs"/>
              </a:rPr>
              <a:t>New/Upgraded RF systems</a:t>
            </a:r>
          </a:p>
          <a:p>
            <a:pPr marL="914357" lvl="1" indent="-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200" b="1" dirty="0">
                <a:solidFill>
                  <a:srgbClr val="003366"/>
                </a:solidFill>
                <a:latin typeface="Calibri"/>
                <a:cs typeface="+mn-cs"/>
              </a:rPr>
              <a:t>Upgrades to Feedbacks/Instrumentation etc.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3366"/>
                </a:solidFill>
                <a:latin typeface="Comic Sans MS"/>
                <a:cs typeface="Comic Sans MS"/>
              </a:rPr>
              <a:t>Upgrades </a:t>
            </a:r>
            <a:r>
              <a:rPr lang="en-US" b="1" dirty="0">
                <a:solidFill>
                  <a:srgbClr val="003366"/>
                </a:solidFill>
                <a:latin typeface="Comic Sans MS"/>
                <a:cs typeface="Comic Sans MS"/>
              </a:rPr>
              <a:t>to the SPS</a:t>
            </a:r>
          </a:p>
          <a:p>
            <a:pPr marL="914357" lvl="1" indent="-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200" b="1" dirty="0">
                <a:solidFill>
                  <a:srgbClr val="003366"/>
                </a:solidFill>
                <a:latin typeface="Calibri"/>
                <a:cs typeface="+mn-cs"/>
              </a:rPr>
              <a:t>Electron Cloud mitigation – strong feedback system, or coating of the vacuum system</a:t>
            </a:r>
          </a:p>
          <a:p>
            <a:pPr marL="914357" lvl="1" indent="-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200" b="1" dirty="0">
                <a:solidFill>
                  <a:srgbClr val="003366"/>
                </a:solidFill>
                <a:latin typeface="Calibri"/>
                <a:cs typeface="+mn-cs"/>
              </a:rPr>
              <a:t>Impedance reduction, improved feedbacks</a:t>
            </a:r>
          </a:p>
          <a:p>
            <a:pPr marL="914357" lvl="1" indent="-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200" b="1" dirty="0">
                <a:solidFill>
                  <a:srgbClr val="003366"/>
                </a:solidFill>
                <a:latin typeface="Calibri"/>
                <a:cs typeface="+mn-cs"/>
              </a:rPr>
              <a:t>Large-scale modification to the main RF system </a:t>
            </a:r>
          </a:p>
          <a:p>
            <a:pPr marL="914357" lvl="1" indent="-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2200" b="1" dirty="0">
              <a:solidFill>
                <a:srgbClr val="003366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89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8"/>
    </mc:Choice>
    <mc:Fallback xmlns="">
      <p:transition spd="slow" advTm="126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526256" y="193724"/>
            <a:ext cx="8915400" cy="720725"/>
          </a:xfrm>
        </p:spPr>
        <p:txBody>
          <a:bodyPr/>
          <a:lstStyle/>
          <a:p>
            <a:pPr algn="ctr" eaLnBrk="1" hangingPunct="1"/>
            <a:r>
              <a:rPr lang="en-US" sz="3600" u="sng" dirty="0" smtClean="0">
                <a:solidFill>
                  <a:srgbClr val="FF0000"/>
                </a:solidFill>
                <a:latin typeface="Garamond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sz="3600" u="sng" dirty="0" smtClean="0">
                <a:solidFill>
                  <a:srgbClr val="FF0000"/>
                </a:solidFill>
                <a:latin typeface="Garamond" charset="0"/>
                <a:ea typeface="ＭＳ Ｐゴシック" charset="0"/>
                <a:cs typeface="ＭＳ Ｐゴシック" charset="0"/>
              </a:rPr>
              <a:t>ultimate LHC: HL</a:t>
            </a:r>
            <a:r>
              <a:rPr lang="en-US" sz="3600" u="sng" dirty="0">
                <a:solidFill>
                  <a:srgbClr val="FF0000"/>
                </a:solidFill>
                <a:latin typeface="Garamond" charset="0"/>
                <a:ea typeface="ＭＳ Ｐゴシック" charset="0"/>
                <a:cs typeface="ＭＳ Ｐゴシック" charset="0"/>
              </a:rPr>
              <a:t>-LHC </a:t>
            </a:r>
            <a:r>
              <a:rPr lang="en-US" sz="3600" u="sng" dirty="0" smtClean="0">
                <a:solidFill>
                  <a:srgbClr val="FF0000"/>
                </a:solidFill>
                <a:latin typeface="Garamond" charset="0"/>
                <a:ea typeface="ＭＳ Ｐゴシック" charset="0"/>
                <a:cs typeface="ＭＳ Ｐゴシック" charset="0"/>
              </a:rPr>
              <a:t>Specifications</a:t>
            </a:r>
            <a:endParaRPr lang="en-US" sz="3600" u="sng" dirty="0">
              <a:solidFill>
                <a:srgbClr val="FF0000"/>
              </a:solidFill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395" name="Rectangle 5"/>
          <p:cNvSpPr>
            <a:spLocks noChangeArrowheads="1"/>
          </p:cNvSpPr>
          <p:nvPr/>
        </p:nvSpPr>
        <p:spPr bwMode="auto">
          <a:xfrm>
            <a:off x="6273800" y="6556375"/>
            <a:ext cx="3632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3952" tIns="17581" rIns="43952" bIns="17581">
            <a:spAutoFit/>
          </a:bodyPr>
          <a:lstStyle/>
          <a:p>
            <a:pPr algn="r" eaLnBrk="1" hangingPunct="1"/>
            <a:fld id="{E07027AB-5C91-7241-ACEE-33360DD32E29}" type="slidenum">
              <a:rPr lang="en-US" sz="1500" smtClean="0">
                <a:solidFill>
                  <a:srgbClr val="006633"/>
                </a:solidFill>
                <a:latin typeface="Comic Sans MS" charset="0"/>
                <a:ea typeface="ＭＳ Ｐゴシック" charset="0"/>
                <a:cs typeface="ＭＳ Ｐゴシック" charset="0"/>
              </a:rPr>
              <a:pPr algn="r" eaLnBrk="1" hangingPunct="1"/>
              <a:t>35</a:t>
            </a:fld>
            <a:endParaRPr lang="en-US" sz="1500" b="1" smtClean="0">
              <a:solidFill>
                <a:srgbClr val="006633"/>
              </a:solidFill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59396" name="Group 23"/>
          <p:cNvGrpSpPr>
            <a:grpSpLocks/>
          </p:cNvGrpSpPr>
          <p:nvPr/>
        </p:nvGrpSpPr>
        <p:grpSpPr bwMode="auto">
          <a:xfrm>
            <a:off x="91149" y="3756067"/>
            <a:ext cx="8273920" cy="892175"/>
            <a:chOff x="288" y="720"/>
            <a:chExt cx="4811" cy="562"/>
          </a:xfrm>
        </p:grpSpPr>
        <p:sp>
          <p:nvSpPr>
            <p:cNvPr id="59408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/>
            <a:lstStyle/>
            <a:p>
              <a:pPr eaLnBrk="1" hangingPunct="1"/>
              <a:endParaRPr lang="en-GB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409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4425" cy="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69" tIns="45685" rIns="91369" bIns="45685">
              <a:spAutoFit/>
            </a:bodyPr>
            <a:lstStyle>
              <a:lvl1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600" smtClean="0">
                  <a:solidFill>
                    <a:srgbClr val="3333CC"/>
                  </a:solidFill>
                  <a:sym typeface="Wingdings" charset="0"/>
                </a:rPr>
                <a:t>Integrated luminosity:          </a:t>
              </a:r>
              <a:r>
                <a:rPr lang="en-US" sz="2600" smtClean="0">
                  <a:solidFill>
                    <a:srgbClr val="800000"/>
                  </a:solidFill>
                  <a:sym typeface="Wingdings" charset="0"/>
                </a:rPr>
                <a:t>200 fb</a:t>
              </a:r>
              <a:r>
                <a:rPr lang="en-US" sz="2600" baseline="30000" smtClean="0">
                  <a:solidFill>
                    <a:srgbClr val="800000"/>
                  </a:solidFill>
                  <a:sym typeface="Wingdings" charset="0"/>
                </a:rPr>
                <a:t>-1 </a:t>
              </a:r>
              <a:r>
                <a:rPr lang="en-US" sz="2600" smtClean="0">
                  <a:solidFill>
                    <a:srgbClr val="800000"/>
                  </a:solidFill>
                  <a:sym typeface="Wingdings" charset="0"/>
                </a:rPr>
                <a:t>to 300 fb</a:t>
              </a:r>
              <a:r>
                <a:rPr lang="en-US" sz="2600" baseline="30000" smtClean="0">
                  <a:solidFill>
                    <a:srgbClr val="800000"/>
                  </a:solidFill>
                  <a:sym typeface="Wingdings" charset="0"/>
                </a:rPr>
                <a:t>-1 </a:t>
              </a:r>
              <a:r>
                <a:rPr lang="en-US" sz="2600" smtClean="0">
                  <a:solidFill>
                    <a:srgbClr val="800000"/>
                  </a:solidFill>
                  <a:sym typeface="Wingdings" charset="0"/>
                </a:rPr>
                <a:t>per year</a:t>
              </a:r>
              <a:r>
                <a:rPr lang="en-US" sz="2600" smtClean="0">
                  <a:solidFill>
                    <a:srgbClr val="3333CC"/>
                  </a:solidFill>
                  <a:sym typeface="Wingdings" charset="0"/>
                </a:rPr>
                <a:t>	</a:t>
              </a:r>
              <a:endParaRPr lang="en-US" sz="2600" smtClean="0">
                <a:solidFill>
                  <a:srgbClr val="FF0000"/>
                </a:solidFill>
              </a:endParaRPr>
            </a:p>
          </p:txBody>
        </p:sp>
      </p:grpSp>
      <p:grpSp>
        <p:nvGrpSpPr>
          <p:cNvPr id="59397" name="Group 23"/>
          <p:cNvGrpSpPr>
            <a:grpSpLocks/>
          </p:cNvGrpSpPr>
          <p:nvPr/>
        </p:nvGrpSpPr>
        <p:grpSpPr bwMode="auto">
          <a:xfrm>
            <a:off x="91147" y="1189038"/>
            <a:ext cx="7348670" cy="862012"/>
            <a:chOff x="288" y="720"/>
            <a:chExt cx="4273" cy="543"/>
          </a:xfrm>
        </p:grpSpPr>
        <p:sp>
          <p:nvSpPr>
            <p:cNvPr id="59406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/>
            <a:lstStyle/>
            <a:p>
              <a:pPr eaLnBrk="1" hangingPunct="1"/>
              <a:endParaRPr lang="en-GB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407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3887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69" tIns="45685" rIns="91369" bIns="45685">
              <a:spAutoFit/>
            </a:bodyPr>
            <a:lstStyle>
              <a:lvl1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600" smtClean="0">
                  <a:solidFill>
                    <a:srgbClr val="3333CC"/>
                  </a:solidFill>
                  <a:sym typeface="Wingdings" charset="0"/>
                </a:rPr>
                <a:t>Leveled peak luminosity:     </a:t>
              </a:r>
              <a:r>
                <a:rPr lang="en-US" sz="2600" smtClean="0">
                  <a:solidFill>
                    <a:srgbClr val="000000"/>
                  </a:solidFill>
                  <a:sym typeface="Wingdings" charset="0"/>
                </a:rPr>
                <a:t>L = 5 10</a:t>
              </a:r>
              <a:r>
                <a:rPr lang="en-US" sz="2600" baseline="30000" smtClean="0">
                  <a:solidFill>
                    <a:srgbClr val="000000"/>
                  </a:solidFill>
                  <a:sym typeface="Wingdings" charset="0"/>
                </a:rPr>
                <a:t>34</a:t>
              </a:r>
              <a:r>
                <a:rPr lang="en-US" sz="2600" smtClean="0">
                  <a:solidFill>
                    <a:srgbClr val="000000"/>
                  </a:solidFill>
                  <a:sym typeface="Wingdings" charset="0"/>
                </a:rPr>
                <a:t> cm</a:t>
              </a:r>
              <a:r>
                <a:rPr lang="en-US" sz="2600" baseline="30000" smtClean="0">
                  <a:solidFill>
                    <a:srgbClr val="000000"/>
                  </a:solidFill>
                  <a:sym typeface="Wingdings" charset="0"/>
                </a:rPr>
                <a:t>-2 </a:t>
              </a:r>
              <a:r>
                <a:rPr lang="en-US" sz="2600" smtClean="0">
                  <a:solidFill>
                    <a:srgbClr val="000000"/>
                  </a:solidFill>
                  <a:sym typeface="Wingdings" charset="0"/>
                </a:rPr>
                <a:t>sec</a:t>
              </a:r>
              <a:r>
                <a:rPr lang="en-US" sz="2600" baseline="30000" smtClean="0">
                  <a:solidFill>
                    <a:srgbClr val="000000"/>
                  </a:solidFill>
                  <a:sym typeface="Wingdings" charset="0"/>
                </a:rPr>
                <a:t>-1</a:t>
              </a:r>
              <a:endParaRPr lang="en-US" baseline="30000" smtClean="0">
                <a:solidFill>
                  <a:srgbClr val="000000"/>
                </a:solidFill>
                <a:sym typeface="Wingdings" charset="0"/>
              </a:endParaRPr>
            </a:p>
            <a:p>
              <a:pPr eaLnBrk="1" hangingPunct="1"/>
              <a:r>
                <a:rPr lang="en-US" smtClean="0">
                  <a:solidFill>
                    <a:srgbClr val="008000"/>
                  </a:solidFill>
                  <a:sym typeface="Wingdings" charset="0"/>
                </a:rPr>
                <a:t>	</a:t>
              </a:r>
              <a:endParaRPr lang="en-US" smtClean="0">
                <a:solidFill>
                  <a:srgbClr val="008000"/>
                </a:solidFill>
              </a:endParaRPr>
            </a:p>
          </p:txBody>
        </p:sp>
      </p:grpSp>
      <p:sp>
        <p:nvSpPr>
          <p:cNvPr id="59398" name="Rectangle 4"/>
          <p:cNvSpPr>
            <a:spLocks noChangeArrowheads="1"/>
          </p:cNvSpPr>
          <p:nvPr/>
        </p:nvSpPr>
        <p:spPr bwMode="auto">
          <a:xfrm>
            <a:off x="5861050" y="6553200"/>
            <a:ext cx="23939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3952" tIns="17581" rIns="43952" bIns="17581">
            <a:spAutoFit/>
          </a:bodyPr>
          <a:lstStyle/>
          <a:p>
            <a:pPr eaLnBrk="1" hangingPunct="1"/>
            <a:r>
              <a:rPr lang="en-US" sz="1500" smtClean="0">
                <a:solidFill>
                  <a:srgbClr val="006633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Oliver Brüning BE-ABP</a:t>
            </a:r>
          </a:p>
        </p:txBody>
      </p:sp>
      <p:grpSp>
        <p:nvGrpSpPr>
          <p:cNvPr id="59399" name="Group 23"/>
          <p:cNvGrpSpPr>
            <a:grpSpLocks/>
          </p:cNvGrpSpPr>
          <p:nvPr/>
        </p:nvGrpSpPr>
        <p:grpSpPr bwMode="auto">
          <a:xfrm>
            <a:off x="82575" y="5127674"/>
            <a:ext cx="6390749" cy="892175"/>
            <a:chOff x="288" y="720"/>
            <a:chExt cx="3716" cy="562"/>
          </a:xfrm>
        </p:grpSpPr>
        <p:sp>
          <p:nvSpPr>
            <p:cNvPr id="59404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/>
            <a:lstStyle/>
            <a:p>
              <a:pPr eaLnBrk="1" hangingPunct="1"/>
              <a:endParaRPr lang="en-GB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405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3330" cy="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69" tIns="45685" rIns="91369" bIns="45685">
              <a:spAutoFit/>
            </a:bodyPr>
            <a:lstStyle>
              <a:lvl1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600" smtClean="0">
                  <a:solidFill>
                    <a:srgbClr val="3333CC"/>
                  </a:solidFill>
                  <a:sym typeface="Wingdings" charset="0"/>
                </a:rPr>
                <a:t>Total integrated luminosity:  </a:t>
              </a:r>
              <a:r>
                <a:rPr lang="en-US" sz="2600" smtClean="0">
                  <a:solidFill>
                    <a:srgbClr val="000000"/>
                  </a:solidFill>
                  <a:sym typeface="Wingdings" charset="0"/>
                </a:rPr>
                <a:t>ca. 3000 fb</a:t>
              </a:r>
              <a:r>
                <a:rPr lang="en-US" sz="2600" baseline="30000" smtClean="0">
                  <a:solidFill>
                    <a:srgbClr val="000000"/>
                  </a:solidFill>
                  <a:sym typeface="Wingdings" charset="0"/>
                </a:rPr>
                <a:t>-1</a:t>
              </a:r>
              <a:r>
                <a:rPr lang="en-US" sz="2600" smtClean="0">
                  <a:solidFill>
                    <a:srgbClr val="3333CC"/>
                  </a:solidFill>
                  <a:sym typeface="Wingdings" charset="0"/>
                </a:rPr>
                <a:t>	</a:t>
              </a:r>
              <a:endParaRPr lang="en-US" sz="2600" smtClean="0">
                <a:solidFill>
                  <a:srgbClr val="FF0000"/>
                </a:solidFill>
              </a:endParaRPr>
            </a:p>
          </p:txBody>
        </p:sp>
      </p:grpSp>
      <p:grpSp>
        <p:nvGrpSpPr>
          <p:cNvPr id="59400" name="Group 23"/>
          <p:cNvGrpSpPr>
            <a:grpSpLocks/>
          </p:cNvGrpSpPr>
          <p:nvPr/>
        </p:nvGrpSpPr>
        <p:grpSpPr bwMode="auto">
          <a:xfrm>
            <a:off x="82550" y="2490788"/>
            <a:ext cx="7532688" cy="862012"/>
            <a:chOff x="288" y="720"/>
            <a:chExt cx="4380" cy="543"/>
          </a:xfrm>
        </p:grpSpPr>
        <p:sp>
          <p:nvSpPr>
            <p:cNvPr id="59402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/>
            <a:lstStyle/>
            <a:p>
              <a:pPr eaLnBrk="1" hangingPunct="1"/>
              <a:endParaRPr lang="en-GB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403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3994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69" tIns="45685" rIns="91369" bIns="45685">
              <a:spAutoFit/>
            </a:bodyPr>
            <a:lstStyle>
              <a:lvl1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600" smtClean="0">
                  <a:solidFill>
                    <a:srgbClr val="3333CC"/>
                  </a:solidFill>
                  <a:sym typeface="Wingdings" charset="0"/>
                </a:rPr>
                <a:t>Virtual peak luminosity:       </a:t>
              </a:r>
              <a:r>
                <a:rPr lang="en-US" sz="2600" smtClean="0">
                  <a:solidFill>
                    <a:srgbClr val="000000"/>
                  </a:solidFill>
                  <a:sym typeface="Wingdings" charset="0"/>
                </a:rPr>
                <a:t>L &gt; 10 10</a:t>
              </a:r>
              <a:r>
                <a:rPr lang="en-US" sz="2600" baseline="30000" smtClean="0">
                  <a:solidFill>
                    <a:srgbClr val="000000"/>
                  </a:solidFill>
                  <a:sym typeface="Wingdings" charset="0"/>
                </a:rPr>
                <a:t>34</a:t>
              </a:r>
              <a:r>
                <a:rPr lang="en-US" sz="2600" smtClean="0">
                  <a:solidFill>
                    <a:srgbClr val="000000"/>
                  </a:solidFill>
                  <a:sym typeface="Wingdings" charset="0"/>
                </a:rPr>
                <a:t> cm</a:t>
              </a:r>
              <a:r>
                <a:rPr lang="en-US" sz="2600" baseline="30000" smtClean="0">
                  <a:solidFill>
                    <a:srgbClr val="000000"/>
                  </a:solidFill>
                  <a:sym typeface="Wingdings" charset="0"/>
                </a:rPr>
                <a:t>-2 </a:t>
              </a:r>
              <a:r>
                <a:rPr lang="en-US" sz="2600" smtClean="0">
                  <a:solidFill>
                    <a:srgbClr val="000000"/>
                  </a:solidFill>
                  <a:sym typeface="Wingdings" charset="0"/>
                </a:rPr>
                <a:t>sec</a:t>
              </a:r>
              <a:r>
                <a:rPr lang="en-US" sz="2600" baseline="30000" smtClean="0">
                  <a:solidFill>
                    <a:srgbClr val="000000"/>
                  </a:solidFill>
                  <a:sym typeface="Wingdings" charset="0"/>
                </a:rPr>
                <a:t>-1</a:t>
              </a:r>
              <a:endParaRPr lang="en-US" baseline="30000" smtClean="0">
                <a:solidFill>
                  <a:srgbClr val="000000"/>
                </a:solidFill>
                <a:sym typeface="Wingdings" charset="0"/>
              </a:endParaRPr>
            </a:p>
            <a:p>
              <a:pPr eaLnBrk="1" hangingPunct="1"/>
              <a:r>
                <a:rPr lang="en-US" smtClean="0">
                  <a:solidFill>
                    <a:srgbClr val="008000"/>
                  </a:solidFill>
                  <a:sym typeface="Wingdings" charset="0"/>
                </a:rPr>
                <a:t>	</a:t>
              </a:r>
              <a:endParaRPr lang="en-US" smtClean="0">
                <a:solidFill>
                  <a:srgbClr val="008000"/>
                </a:solidFill>
              </a:endParaRPr>
            </a:p>
          </p:txBody>
        </p:sp>
      </p:grpSp>
      <p:sp>
        <p:nvSpPr>
          <p:cNvPr id="59401" name="Rectangle 4"/>
          <p:cNvSpPr>
            <a:spLocks noChangeArrowheads="1"/>
          </p:cNvSpPr>
          <p:nvPr/>
        </p:nvSpPr>
        <p:spPr bwMode="auto">
          <a:xfrm>
            <a:off x="0" y="6556375"/>
            <a:ext cx="5386388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3952" tIns="17581" rIns="43952" bIns="17581">
            <a:spAutoFit/>
          </a:bodyPr>
          <a:lstStyle/>
          <a:p>
            <a:pPr eaLnBrk="1" hangingPunct="1"/>
            <a:r>
              <a:rPr lang="en-US" sz="1500" smtClean="0">
                <a:solidFill>
                  <a:srgbClr val="006633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Chamonix, 9 February 2012</a:t>
            </a:r>
          </a:p>
        </p:txBody>
      </p:sp>
    </p:spTree>
    <p:extLst>
      <p:ext uri="{BB962C8B-B14F-4D97-AF65-F5344CB8AC3E}">
        <p14:creationId xmlns:p14="http://schemas.microsoft.com/office/powerpoint/2010/main" val="2345519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526256" y="152403"/>
            <a:ext cx="8915400" cy="720725"/>
          </a:xfrm>
        </p:spPr>
        <p:txBody>
          <a:bodyPr/>
          <a:lstStyle/>
          <a:p>
            <a:pPr algn="ctr" eaLnBrk="1" hangingPunct="1"/>
            <a:r>
              <a:rPr lang="en-US" sz="3600" u="sng">
                <a:solidFill>
                  <a:srgbClr val="FF0000"/>
                </a:solidFill>
                <a:latin typeface="Garamond" charset="0"/>
                <a:ea typeface="ＭＳ Ｐゴシック" charset="0"/>
                <a:cs typeface="ＭＳ Ｐゴシック" charset="0"/>
              </a:rPr>
              <a:t>HL-LHC Performance Estimates</a:t>
            </a:r>
          </a:p>
        </p:txBody>
      </p:sp>
      <p:sp>
        <p:nvSpPr>
          <p:cNvPr id="61443" name="Rectangle 5"/>
          <p:cNvSpPr>
            <a:spLocks noChangeArrowheads="1"/>
          </p:cNvSpPr>
          <p:nvPr/>
        </p:nvSpPr>
        <p:spPr bwMode="auto">
          <a:xfrm>
            <a:off x="6273800" y="6556375"/>
            <a:ext cx="3632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3952" tIns="17581" rIns="43952" bIns="17581">
            <a:spAutoFit/>
          </a:bodyPr>
          <a:lstStyle/>
          <a:p>
            <a:pPr algn="r" eaLnBrk="1" hangingPunct="1"/>
            <a:fld id="{11F2FCE8-F8D9-AF48-A3DA-1C6212FF5859}" type="slidenum">
              <a:rPr lang="en-US" sz="1500" smtClean="0">
                <a:solidFill>
                  <a:srgbClr val="006633"/>
                </a:solidFill>
                <a:latin typeface="Comic Sans MS" charset="0"/>
                <a:ea typeface="ＭＳ Ｐゴシック" charset="0"/>
                <a:cs typeface="ＭＳ Ｐゴシック" charset="0"/>
              </a:rPr>
              <a:pPr algn="r" eaLnBrk="1" hangingPunct="1"/>
              <a:t>36</a:t>
            </a:fld>
            <a:endParaRPr lang="en-US" sz="1500" b="1" smtClean="0">
              <a:solidFill>
                <a:srgbClr val="006633"/>
              </a:solidFill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65100" y="1485908"/>
          <a:ext cx="6521450" cy="4457703"/>
        </p:xfrm>
        <a:graphic>
          <a:graphicData uri="http://schemas.openxmlformats.org/drawingml/2006/table">
            <a:tbl>
              <a:tblPr/>
              <a:tblGrid>
                <a:gridCol w="2070629"/>
                <a:gridCol w="1293283"/>
                <a:gridCol w="1589088"/>
                <a:gridCol w="1568450"/>
              </a:tblGrid>
              <a:tr h="398463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Parameter</a:t>
                      </a: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nominal</a:t>
                      </a: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  25ns</a:t>
                      </a: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50ns</a:t>
                      </a: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N</a:t>
                      </a: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1.15E+11</a:t>
                      </a: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27551F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2.0E+11</a:t>
                      </a: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27551F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3.3E+11</a:t>
                      </a: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n</a:t>
                      </a:r>
                      <a:r>
                        <a:rPr kumimoji="0" lang="en-US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b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2808</a:t>
                      </a: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2808</a:t>
                      </a: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1404</a:t>
                      </a: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beam current [A]</a:t>
                      </a: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0.58</a:t>
                      </a: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1.02</a:t>
                      </a: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27551F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0.84</a:t>
                      </a: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x-ing angle [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m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rad]</a:t>
                      </a: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300</a:t>
                      </a: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475</a:t>
                      </a: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520</a:t>
                      </a: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938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beam separation [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s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]</a:t>
                      </a: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10</a:t>
                      </a: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10</a:t>
                      </a: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10</a:t>
                      </a: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b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*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 [m]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0.55</a:t>
                      </a: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27551F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0.15</a:t>
                      </a: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27551F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0.15</a:t>
                      </a: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e</a:t>
                      </a:r>
                      <a:r>
                        <a:rPr kumimoji="0" lang="en-US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n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 [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m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m]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3.75</a:t>
                      </a: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2.5</a:t>
                      </a: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3.0</a:t>
                      </a: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e</a:t>
                      </a:r>
                      <a:r>
                        <a:rPr kumimoji="0" lang="en-US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L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 [eVs]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2.51</a:t>
                      </a: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2.5</a:t>
                      </a: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2.5</a:t>
                      </a: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energy spread</a:t>
                      </a: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1.00E-04</a:t>
                      </a: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1.00E-04</a:t>
                      </a: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1.00E-04</a:t>
                      </a: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bunch length [m]</a:t>
                      </a: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7.50E-02</a:t>
                      </a: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7.50E-02</a:t>
                      </a: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7.50E-02</a:t>
                      </a: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IBS horizontal [h]</a:t>
                      </a: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80 -&gt; 106</a:t>
                      </a: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25</a:t>
                      </a: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17</a:t>
                      </a: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IBS longitudinal [h]</a:t>
                      </a: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61 -&gt; 60</a:t>
                      </a: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21</a:t>
                      </a: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16</a:t>
                      </a: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Piwinski parameter</a:t>
                      </a: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0.68</a:t>
                      </a: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2.5</a:t>
                      </a: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2.5</a:t>
                      </a: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geom. reduction</a:t>
                      </a: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0.83</a:t>
                      </a: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27551F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0.37</a:t>
                      </a: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27551F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0.37</a:t>
                      </a: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beam-beam / IP</a:t>
                      </a: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3.10E-03</a:t>
                      </a: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27551F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3.9E-03</a:t>
                      </a: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27551F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5.0E-03</a:t>
                      </a: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188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Peak Luminosity</a:t>
                      </a: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1 10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34</a:t>
                      </a: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27551F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7.4 10</a:t>
                      </a:r>
                      <a:r>
                        <a:rPr kumimoji="0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rgbClr val="27551F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34</a:t>
                      </a: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7551F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8.4 10</a:t>
                      </a:r>
                      <a:r>
                        <a:rPr kumimoji="0" 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27551F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34</a:t>
                      </a: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1513" name="Rectangle 4"/>
          <p:cNvSpPr>
            <a:spLocks noChangeArrowheads="1"/>
          </p:cNvSpPr>
          <p:nvPr/>
        </p:nvSpPr>
        <p:spPr bwMode="auto">
          <a:xfrm>
            <a:off x="4292600" y="1333500"/>
            <a:ext cx="23114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3952" tIns="17581" rIns="43952" bIns="17581">
            <a:spAutoFit/>
          </a:bodyPr>
          <a:lstStyle/>
          <a:p>
            <a:pPr eaLnBrk="1" hangingPunct="1"/>
            <a:r>
              <a:rPr lang="en-US" sz="15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minimum </a:t>
            </a:r>
            <a:r>
              <a:rPr lang="en-US" sz="1500" smtClean="0">
                <a:solidFill>
                  <a:srgbClr val="000000"/>
                </a:solidFill>
                <a:latin typeface="Symbol" charset="0"/>
                <a:ea typeface="ＭＳ Ｐゴシック" charset="0"/>
                <a:cs typeface="ＭＳ Ｐゴシック" charset="0"/>
              </a:rPr>
              <a:t>b</a:t>
            </a:r>
            <a:r>
              <a:rPr lang="en-US" sz="15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*</a:t>
            </a:r>
          </a:p>
        </p:txBody>
      </p:sp>
      <p:sp>
        <p:nvSpPr>
          <p:cNvPr id="61514" name="Rectangle 4"/>
          <p:cNvSpPr>
            <a:spLocks noChangeArrowheads="1"/>
          </p:cNvSpPr>
          <p:nvPr/>
        </p:nvSpPr>
        <p:spPr bwMode="auto">
          <a:xfrm>
            <a:off x="7016750" y="5753100"/>
            <a:ext cx="26416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3952" tIns="17581" rIns="43952" bIns="17581">
            <a:spAutoFit/>
          </a:bodyPr>
          <a:lstStyle/>
          <a:p>
            <a:pPr eaLnBrk="1" hangingPunct="1"/>
            <a:r>
              <a:rPr lang="en-US" sz="15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(Leveled to 5 10</a:t>
            </a:r>
            <a:r>
              <a:rPr lang="en-US" sz="1500" baseline="300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34</a:t>
            </a:r>
            <a:r>
              <a:rPr lang="en-US" sz="15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cm</a:t>
            </a:r>
            <a:r>
              <a:rPr lang="en-US" sz="1500" baseline="300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-2</a:t>
            </a:r>
            <a:r>
              <a:rPr lang="en-US" sz="15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s</a:t>
            </a:r>
            <a:r>
              <a:rPr lang="en-US" sz="1500" baseline="300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-1</a:t>
            </a:r>
            <a:r>
              <a:rPr lang="en-US" sz="15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61515" name="Rectangle 12"/>
          <p:cNvSpPr>
            <a:spLocks noChangeArrowheads="1"/>
          </p:cNvSpPr>
          <p:nvPr/>
        </p:nvSpPr>
        <p:spPr bwMode="auto">
          <a:xfrm>
            <a:off x="3632200" y="1295400"/>
            <a:ext cx="3136900" cy="4800600"/>
          </a:xfrm>
          <a:prstGeom prst="rect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pPr algn="ctr"/>
            <a:endParaRPr lang="de-DE" smtClean="0">
              <a:solidFill>
                <a:srgbClr val="3B812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61516" name="Group 26"/>
          <p:cNvGrpSpPr>
            <a:grpSpLocks/>
          </p:cNvGrpSpPr>
          <p:nvPr/>
        </p:nvGrpSpPr>
        <p:grpSpPr bwMode="auto">
          <a:xfrm>
            <a:off x="82558" y="762002"/>
            <a:ext cx="9168210" cy="492125"/>
            <a:chOff x="288" y="2160"/>
            <a:chExt cx="5331" cy="310"/>
          </a:xfrm>
        </p:grpSpPr>
        <p:sp>
          <p:nvSpPr>
            <p:cNvPr id="61529" name="Rectangle 13"/>
            <p:cNvSpPr>
              <a:spLocks noChangeArrowheads="1"/>
            </p:cNvSpPr>
            <p:nvPr/>
          </p:nvSpPr>
          <p:spPr bwMode="auto">
            <a:xfrm>
              <a:off x="288" y="225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/>
            <a:lstStyle/>
            <a:p>
              <a:pPr eaLnBrk="1" hangingPunct="1"/>
              <a:endParaRPr lang="en-GB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1530" name="Text Box 14"/>
            <p:cNvSpPr txBox="1">
              <a:spLocks noChangeArrowheads="1"/>
            </p:cNvSpPr>
            <p:nvPr/>
          </p:nvSpPr>
          <p:spPr bwMode="auto">
            <a:xfrm>
              <a:off x="674" y="2160"/>
              <a:ext cx="4945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69" tIns="45685" rIns="91369" bIns="45685">
              <a:spAutoFit/>
            </a:bodyPr>
            <a:lstStyle>
              <a:lvl1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600" smtClean="0">
                  <a:solidFill>
                    <a:srgbClr val="3333CC"/>
                  </a:solidFill>
                </a:rPr>
                <a:t>nominal bunch length and minimum </a:t>
              </a:r>
              <a:r>
                <a:rPr lang="en-US" sz="2600" smtClean="0">
                  <a:solidFill>
                    <a:srgbClr val="3333CC"/>
                  </a:solidFill>
                  <a:latin typeface="Symbol" charset="0"/>
                </a:rPr>
                <a:t>b</a:t>
              </a:r>
              <a:r>
                <a:rPr lang="en-US" sz="2600" smtClean="0">
                  <a:solidFill>
                    <a:srgbClr val="3333CC"/>
                  </a:solidFill>
                </a:rPr>
                <a:t>*: </a:t>
              </a:r>
              <a:r>
                <a:rPr lang="ja-JP" altLang="en-US" sz="2600" smtClean="0">
                  <a:solidFill>
                    <a:srgbClr val="27551F"/>
                  </a:solidFill>
                </a:rPr>
                <a:t>‘</a:t>
              </a:r>
              <a:r>
                <a:rPr lang="en-US" sz="2600" smtClean="0">
                  <a:solidFill>
                    <a:srgbClr val="27551F"/>
                  </a:solidFill>
                </a:rPr>
                <a:t>HL-LHC Kickoff+</a:t>
              </a:r>
              <a:r>
                <a:rPr lang="ja-JP" altLang="en-US" sz="2600" smtClean="0">
                  <a:solidFill>
                    <a:srgbClr val="27551F"/>
                  </a:solidFill>
                </a:rPr>
                <a:t>’</a:t>
              </a:r>
              <a:endParaRPr lang="en-US" smtClean="0">
                <a:solidFill>
                  <a:srgbClr val="27551F"/>
                </a:solidFill>
                <a:sym typeface="Wingdings" charset="0"/>
              </a:endParaRPr>
            </a:p>
          </p:txBody>
        </p:sp>
      </p:grp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165100" y="6172200"/>
          <a:ext cx="9575800" cy="230188"/>
        </p:xfrm>
        <a:graphic>
          <a:graphicData uri="http://schemas.openxmlformats.org/drawingml/2006/table">
            <a:tbl>
              <a:tblPr/>
              <a:tblGrid>
                <a:gridCol w="2070629"/>
                <a:gridCol w="1293283"/>
                <a:gridCol w="1589088"/>
                <a:gridCol w="1568450"/>
                <a:gridCol w="1485900"/>
                <a:gridCol w="1568450"/>
              </a:tblGrid>
              <a:tr h="230188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Events / crossing</a:t>
                      </a: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19</a:t>
                      </a:r>
                      <a:endParaRPr kumimoji="0" lang="en-US" sz="14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141</a:t>
                      </a:r>
                      <a:endParaRPr kumimoji="0" lang="en-US" sz="1400" b="1" i="0" u="none" strike="noStrike" cap="none" normalizeH="0" baseline="3000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257</a:t>
                      </a:r>
                      <a:endParaRPr kumimoji="0" lang="en-US" sz="1400" b="1" i="0" u="none" strike="noStrike" cap="none" normalizeH="0" baseline="3000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95</a:t>
                      </a:r>
                      <a:endParaRPr kumimoji="0" lang="en-US" sz="1400" b="1" i="0" u="none" strike="noStrike" cap="none" normalizeH="0" baseline="3000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190</a:t>
                      </a:r>
                      <a:endParaRPr kumimoji="0" lang="en-US" sz="1400" b="1" i="0" u="none" strike="noStrike" cap="none" normalizeH="0" baseline="3000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3758" marR="13758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1524" name="Rectangle 4"/>
          <p:cNvSpPr>
            <a:spLocks noChangeArrowheads="1"/>
          </p:cNvSpPr>
          <p:nvPr/>
        </p:nvSpPr>
        <p:spPr bwMode="auto">
          <a:xfrm>
            <a:off x="6686550" y="6553200"/>
            <a:ext cx="23939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3952" tIns="17581" rIns="43952" bIns="17581">
            <a:spAutoFit/>
          </a:bodyPr>
          <a:lstStyle/>
          <a:p>
            <a:pPr eaLnBrk="1" hangingPunct="1"/>
            <a:r>
              <a:rPr lang="en-US" sz="1500" smtClean="0">
                <a:solidFill>
                  <a:srgbClr val="006633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Oliver Brüning BE-ABP</a:t>
            </a:r>
          </a:p>
        </p:txBody>
      </p:sp>
      <p:sp>
        <p:nvSpPr>
          <p:cNvPr id="61525" name="Rectangle 16"/>
          <p:cNvSpPr>
            <a:spLocks noChangeArrowheads="1"/>
          </p:cNvSpPr>
          <p:nvPr/>
        </p:nvSpPr>
        <p:spPr bwMode="auto">
          <a:xfrm>
            <a:off x="7057073" y="1371600"/>
            <a:ext cx="233910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 b="1" smtClean="0">
                <a:solidFill>
                  <a:srgbClr val="800000"/>
                </a:solidFill>
                <a:latin typeface="Comic Sans MS" charset="0"/>
                <a:ea typeface="ＭＳ Ｐゴシック" charset="0"/>
                <a:cs typeface="Comic Sans MS" charset="0"/>
                <a:sym typeface="Wingdings" charset="0"/>
              </a:rPr>
              <a:t>5.6 10</a:t>
            </a:r>
            <a:r>
              <a:rPr lang="en-US" sz="1600" b="1" baseline="30000" smtClean="0">
                <a:solidFill>
                  <a:srgbClr val="800000"/>
                </a:solidFill>
                <a:latin typeface="Comic Sans MS" charset="0"/>
                <a:ea typeface="ＭＳ Ｐゴシック" charset="0"/>
                <a:cs typeface="Comic Sans MS" charset="0"/>
                <a:sym typeface="Wingdings" charset="0"/>
              </a:rPr>
              <a:t>14 </a:t>
            </a:r>
            <a:r>
              <a:rPr lang="en-US" sz="1600" b="1" smtClean="0">
                <a:solidFill>
                  <a:srgbClr val="800000"/>
                </a:solidFill>
                <a:latin typeface="Comic Sans MS" charset="0"/>
                <a:ea typeface="ＭＳ Ｐゴシック" charset="0"/>
                <a:cs typeface="Comic Sans MS" charset="0"/>
                <a:sym typeface="Wingdings" charset="0"/>
              </a:rPr>
              <a:t>and</a:t>
            </a:r>
            <a:r>
              <a:rPr lang="en-US" sz="1600" b="1" baseline="30000" smtClean="0">
                <a:solidFill>
                  <a:srgbClr val="800000"/>
                </a:solidFill>
                <a:latin typeface="Comic Sans MS" charset="0"/>
                <a:ea typeface="ＭＳ Ｐゴシック" charset="0"/>
                <a:cs typeface="Comic Sans MS" charset="0"/>
                <a:sym typeface="Wingdings" charset="0"/>
              </a:rPr>
              <a:t> </a:t>
            </a:r>
            <a:r>
              <a:rPr lang="en-US" sz="1600" b="1" smtClean="0">
                <a:solidFill>
                  <a:srgbClr val="800000"/>
                </a:solidFill>
                <a:latin typeface="Comic Sans MS" charset="0"/>
                <a:ea typeface="ＭＳ Ｐゴシック" charset="0"/>
                <a:cs typeface="Comic Sans MS" charset="0"/>
                <a:sym typeface="Wingdings" charset="0"/>
              </a:rPr>
              <a:t>4.6 10</a:t>
            </a:r>
            <a:r>
              <a:rPr lang="en-US" sz="1600" b="1" baseline="30000" smtClean="0">
                <a:solidFill>
                  <a:srgbClr val="800000"/>
                </a:solidFill>
                <a:latin typeface="Comic Sans MS" charset="0"/>
                <a:ea typeface="ＭＳ Ｐゴシック" charset="0"/>
                <a:cs typeface="Comic Sans MS" charset="0"/>
                <a:sym typeface="Wingdings" charset="0"/>
              </a:rPr>
              <a:t>14 </a:t>
            </a:r>
          </a:p>
          <a:p>
            <a:pPr algn="ctr"/>
            <a:r>
              <a:rPr lang="en-US" sz="1600" b="1" smtClean="0">
                <a:solidFill>
                  <a:srgbClr val="800000"/>
                </a:solidFill>
                <a:latin typeface="Comic Sans MS" charset="0"/>
                <a:ea typeface="ＭＳ Ｐゴシック" charset="0"/>
                <a:cs typeface="Comic Sans MS" charset="0"/>
                <a:sym typeface="Wingdings" charset="0"/>
              </a:rPr>
              <a:t>p/beam</a:t>
            </a:r>
            <a:endParaRPr lang="de-DE" sz="1600" smtClean="0">
              <a:solidFill>
                <a:srgbClr val="3B812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526" name="Rectangle 4"/>
          <p:cNvSpPr>
            <a:spLocks noChangeArrowheads="1"/>
          </p:cNvSpPr>
          <p:nvPr/>
        </p:nvSpPr>
        <p:spPr bwMode="auto">
          <a:xfrm>
            <a:off x="6769100" y="2057400"/>
            <a:ext cx="313690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3952" tIns="17581" rIns="43952" bIns="17581">
            <a:spAutoFit/>
          </a:bodyPr>
          <a:lstStyle/>
          <a:p>
            <a:pPr eaLnBrk="1" hangingPunct="1">
              <a:buFont typeface="Wingdings" charset="0"/>
              <a:buChar char="è"/>
            </a:pPr>
            <a:r>
              <a:rPr lang="en-US" sz="1500" smtClean="0">
                <a:solidFill>
                  <a:srgbClr val="27551F"/>
                </a:solidFill>
                <a:latin typeface="Comic Sans MS" charset="0"/>
                <a:ea typeface="ＭＳ Ｐゴシック" charset="0"/>
                <a:cs typeface="ＭＳ Ｐゴシック" charset="0"/>
                <a:sym typeface="Wingdings" charset="0"/>
              </a:rPr>
              <a:t> sufficient room for leveling</a:t>
            </a:r>
          </a:p>
          <a:p>
            <a:pPr eaLnBrk="1" hangingPunct="1"/>
            <a:r>
              <a:rPr lang="en-US" sz="1500" smtClean="0">
                <a:solidFill>
                  <a:srgbClr val="27551F"/>
                </a:solidFill>
                <a:latin typeface="Comic Sans MS" charset="0"/>
                <a:ea typeface="ＭＳ Ｐゴシック" charset="0"/>
                <a:cs typeface="ＭＳ Ｐゴシック" charset="0"/>
                <a:sym typeface="Wingdings" charset="0"/>
              </a:rPr>
              <a:t>     (with Crab Cavities)</a:t>
            </a:r>
          </a:p>
          <a:p>
            <a:pPr eaLnBrk="1" hangingPunct="1"/>
            <a:endParaRPr lang="en-US" sz="1500" smtClean="0">
              <a:solidFill>
                <a:srgbClr val="27551F"/>
              </a:solidFill>
              <a:latin typeface="Comic Sans MS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pPr eaLnBrk="1" hangingPunct="1"/>
            <a:endParaRPr lang="en-US" sz="1500" smtClean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pPr eaLnBrk="1" hangingPunct="1"/>
            <a:r>
              <a:rPr lang="en-US" sz="15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  <a:sym typeface="Wingdings" charset="0"/>
              </a:rPr>
              <a:t>Virtual luminosity (25ns) of</a:t>
            </a:r>
          </a:p>
          <a:p>
            <a:pPr eaLnBrk="1" hangingPunct="1"/>
            <a:r>
              <a:rPr lang="en-US" sz="15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  <a:sym typeface="Wingdings" charset="0"/>
              </a:rPr>
              <a:t>L = 7.4 / 0.37 </a:t>
            </a:r>
            <a:r>
              <a:rPr lang="en-US" sz="15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10</a:t>
            </a:r>
            <a:r>
              <a:rPr lang="en-US" sz="1500" baseline="300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34</a:t>
            </a:r>
            <a:r>
              <a:rPr lang="en-US" sz="15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cm</a:t>
            </a:r>
            <a:r>
              <a:rPr lang="en-US" sz="1500" baseline="300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-2</a:t>
            </a:r>
            <a:r>
              <a:rPr lang="en-US" sz="15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s</a:t>
            </a:r>
            <a:r>
              <a:rPr lang="en-US" sz="1500" baseline="300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-1</a:t>
            </a:r>
          </a:p>
          <a:p>
            <a:pPr eaLnBrk="1" hangingPunct="1"/>
            <a:endParaRPr lang="en-US" sz="1500" baseline="30000" smtClean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1500" baseline="300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   </a:t>
            </a:r>
            <a:r>
              <a:rPr lang="en-US" sz="15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  <a:sym typeface="Wingdings" charset="0"/>
              </a:rPr>
              <a:t>= 20 </a:t>
            </a:r>
            <a:r>
              <a:rPr lang="en-US" sz="15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10</a:t>
            </a:r>
            <a:r>
              <a:rPr lang="en-US" sz="1500" baseline="300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34</a:t>
            </a:r>
            <a:r>
              <a:rPr lang="en-US" sz="15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cm</a:t>
            </a:r>
            <a:r>
              <a:rPr lang="en-US" sz="1500" baseline="300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-2</a:t>
            </a:r>
            <a:r>
              <a:rPr lang="en-US" sz="15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s</a:t>
            </a:r>
            <a:r>
              <a:rPr lang="en-US" sz="1500" baseline="300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-1 </a:t>
            </a:r>
            <a:r>
              <a:rPr lang="en-US" sz="15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(</a:t>
            </a:r>
            <a:r>
              <a:rPr lang="ja-JP" altLang="en-US" sz="15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‘</a:t>
            </a:r>
            <a:r>
              <a:rPr lang="en-US" sz="15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k</a:t>
            </a:r>
            <a:r>
              <a:rPr lang="ja-JP" altLang="en-US" sz="15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15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= 4)</a:t>
            </a:r>
          </a:p>
          <a:p>
            <a:pPr eaLnBrk="1" hangingPunct="1"/>
            <a:endParaRPr lang="en-US" sz="1500" smtClean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pPr eaLnBrk="1" hangingPunct="1"/>
            <a:r>
              <a:rPr lang="en-US" sz="15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  <a:sym typeface="Wingdings" charset="0"/>
              </a:rPr>
              <a:t>Virtual luminosity (25ns) of</a:t>
            </a:r>
          </a:p>
          <a:p>
            <a:pPr eaLnBrk="1" hangingPunct="1"/>
            <a:r>
              <a:rPr lang="en-US" sz="15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  <a:sym typeface="Wingdings" charset="0"/>
              </a:rPr>
              <a:t>L = 8.4 / 0.37 </a:t>
            </a:r>
            <a:r>
              <a:rPr lang="en-US" sz="15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10</a:t>
            </a:r>
            <a:r>
              <a:rPr lang="en-US" sz="1500" baseline="300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34</a:t>
            </a:r>
            <a:r>
              <a:rPr lang="en-US" sz="15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cm</a:t>
            </a:r>
            <a:r>
              <a:rPr lang="en-US" sz="1500" baseline="300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-2</a:t>
            </a:r>
            <a:r>
              <a:rPr lang="en-US" sz="15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s</a:t>
            </a:r>
            <a:r>
              <a:rPr lang="en-US" sz="1500" baseline="300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-1</a:t>
            </a:r>
          </a:p>
          <a:p>
            <a:pPr eaLnBrk="1" hangingPunct="1"/>
            <a:endParaRPr lang="en-US" sz="1500" baseline="30000" smtClean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1500" baseline="300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   </a:t>
            </a:r>
            <a:r>
              <a:rPr lang="en-US" sz="15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  <a:sym typeface="Wingdings" charset="0"/>
              </a:rPr>
              <a:t>= 22.7 </a:t>
            </a:r>
            <a:r>
              <a:rPr lang="en-US" sz="15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10</a:t>
            </a:r>
            <a:r>
              <a:rPr lang="en-US" sz="1500" baseline="300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34</a:t>
            </a:r>
            <a:r>
              <a:rPr lang="en-US" sz="15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cm</a:t>
            </a:r>
            <a:r>
              <a:rPr lang="en-US" sz="1500" baseline="300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-2</a:t>
            </a:r>
            <a:r>
              <a:rPr lang="en-US" sz="15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s</a:t>
            </a:r>
            <a:r>
              <a:rPr lang="en-US" sz="1500" baseline="300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-1 </a:t>
            </a:r>
            <a:r>
              <a:rPr lang="en-US" sz="15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(</a:t>
            </a:r>
            <a:r>
              <a:rPr lang="ja-JP" altLang="en-US" sz="15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‘</a:t>
            </a:r>
            <a:r>
              <a:rPr lang="en-US" sz="15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k</a:t>
            </a:r>
            <a:r>
              <a:rPr lang="ja-JP" altLang="en-US" sz="15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15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= 4.5)</a:t>
            </a:r>
          </a:p>
          <a:p>
            <a:pPr eaLnBrk="1" hangingPunct="1"/>
            <a:endParaRPr lang="en-US" sz="1500" smtClean="0">
              <a:solidFill>
                <a:srgbClr val="00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528" name="Rectangle 4"/>
          <p:cNvSpPr>
            <a:spLocks noChangeArrowheads="1"/>
          </p:cNvSpPr>
          <p:nvPr/>
        </p:nvSpPr>
        <p:spPr bwMode="auto">
          <a:xfrm>
            <a:off x="0" y="6556375"/>
            <a:ext cx="5386388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3952" tIns="17581" rIns="43952" bIns="17581">
            <a:spAutoFit/>
          </a:bodyPr>
          <a:lstStyle/>
          <a:p>
            <a:pPr eaLnBrk="1" hangingPunct="1"/>
            <a:r>
              <a:rPr lang="en-US" sz="1500" smtClean="0">
                <a:solidFill>
                  <a:srgbClr val="006633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Chamonix, 9 February 2012</a:t>
            </a:r>
          </a:p>
        </p:txBody>
      </p:sp>
    </p:spTree>
    <p:extLst>
      <p:ext uri="{BB962C8B-B14F-4D97-AF65-F5344CB8AC3E}">
        <p14:creationId xmlns:p14="http://schemas.microsoft.com/office/powerpoint/2010/main" val="3644071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904" y="115891"/>
            <a:ext cx="8268758" cy="64928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3366"/>
                </a:solidFill>
                <a:effectLst/>
              </a:rPr>
              <a:t>R&amp;D Superconducting Links</a:t>
            </a:r>
            <a:endParaRPr lang="en-US" dirty="0">
              <a:solidFill>
                <a:srgbClr val="003366"/>
              </a:solidFill>
              <a:effectLst/>
            </a:endParaRPr>
          </a:p>
        </p:txBody>
      </p:sp>
      <p:sp>
        <p:nvSpPr>
          <p:cNvPr id="281606" name="TextBox 5"/>
          <p:cNvSpPr txBox="1">
            <a:spLocks noChangeArrowheads="1"/>
          </p:cNvSpPr>
          <p:nvPr/>
        </p:nvSpPr>
        <p:spPr bwMode="auto">
          <a:xfrm>
            <a:off x="428229" y="1052520"/>
            <a:ext cx="9126934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 b="1">
                <a:latin typeface="Calibri" pitchFamily="34" charset="0"/>
              </a:rPr>
              <a:t>Motivated by the need to remove the power converters out of the tunnel, avoiding radiation effects </a:t>
            </a:r>
          </a:p>
        </p:txBody>
      </p:sp>
      <p:pic>
        <p:nvPicPr>
          <p:cNvPr id="28160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649413"/>
            <a:ext cx="3756025" cy="487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160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456" y="1971675"/>
            <a:ext cx="2574529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1609" name="Group 8"/>
          <p:cNvGrpSpPr>
            <a:grpSpLocks/>
          </p:cNvGrpSpPr>
          <p:nvPr/>
        </p:nvGrpSpPr>
        <p:grpSpPr bwMode="auto">
          <a:xfrm>
            <a:off x="4237567" y="4491038"/>
            <a:ext cx="2495418" cy="398462"/>
            <a:chOff x="1219200" y="5105400"/>
            <a:chExt cx="2971800" cy="306388"/>
          </a:xfrm>
        </p:grpSpPr>
        <p:cxnSp>
          <p:nvCxnSpPr>
            <p:cNvPr id="281614" name="AutoShape 4"/>
            <p:cNvCxnSpPr>
              <a:cxnSpLocks noChangeShapeType="1"/>
            </p:cNvCxnSpPr>
            <p:nvPr/>
          </p:nvCxnSpPr>
          <p:spPr bwMode="auto">
            <a:xfrm>
              <a:off x="1219200" y="5410200"/>
              <a:ext cx="2971800" cy="158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81615" name="Text Box 5"/>
            <p:cNvSpPr txBox="1">
              <a:spLocks noChangeArrowheads="1"/>
            </p:cNvSpPr>
            <p:nvPr/>
          </p:nvSpPr>
          <p:spPr bwMode="auto">
            <a:xfrm>
              <a:off x="1981199" y="5105400"/>
              <a:ext cx="1549401" cy="212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sz="1200">
                  <a:latin typeface="Arial" pitchFamily="34" charset="0"/>
                </a:rPr>
                <a:t>Φ = 62 mm</a:t>
              </a:r>
            </a:p>
          </p:txBody>
        </p:sp>
      </p:grpSp>
      <p:pic>
        <p:nvPicPr>
          <p:cNvPr id="281610" name="Picture 9" descr="\\cern.ch\dfs\Users\b\ballarin\Desktop\Link_NIT\Foto\IMG_000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5" r="21889" b="25043"/>
          <a:stretch>
            <a:fillRect/>
          </a:stretch>
        </p:blipFill>
        <p:spPr bwMode="auto">
          <a:xfrm>
            <a:off x="6889489" y="2187582"/>
            <a:ext cx="245414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1611" name="Rectangle 10"/>
          <p:cNvSpPr>
            <a:spLocks noChangeArrowheads="1"/>
          </p:cNvSpPr>
          <p:nvPr/>
        </p:nvSpPr>
        <p:spPr bwMode="auto">
          <a:xfrm>
            <a:off x="4554008" y="5067307"/>
            <a:ext cx="467307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7 × 14 kA, 7 × 3 kA and 8 × 0.6 kA cables – Itot</a:t>
            </a:r>
            <a:r>
              <a:rPr lang="en-US" sz="1400">
                <a:latin typeface="Calibri" pitchFamily="34" charset="0"/>
                <a:sym typeface="Symbol" pitchFamily="18" charset="2"/>
              </a:rPr>
              <a:t>120 kA @ 30 K</a:t>
            </a:r>
            <a:r>
              <a:rPr lang="en-US" sz="1400">
                <a:latin typeface="Calibri" pitchFamily="34" charset="0"/>
              </a:rPr>
              <a:t> </a:t>
            </a:r>
          </a:p>
        </p:txBody>
      </p:sp>
      <p:sp>
        <p:nvSpPr>
          <p:cNvPr id="281612" name="TextBox 11"/>
          <p:cNvSpPr txBox="1">
            <a:spLocks noChangeArrowheads="1"/>
          </p:cNvSpPr>
          <p:nvPr/>
        </p:nvSpPr>
        <p:spPr bwMode="auto">
          <a:xfrm>
            <a:off x="6897216" y="4491044"/>
            <a:ext cx="28083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fr-CH" dirty="0" smtClean="0">
                <a:latin typeface="Calibri" pitchFamily="34" charset="0"/>
              </a:rPr>
              <a:t>MgB2 (</a:t>
            </a:r>
            <a:r>
              <a:rPr lang="fr-CH" dirty="0">
                <a:latin typeface="Calibri" pitchFamily="34" charset="0"/>
              </a:rPr>
              <a:t>or other HTS)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81613" name="TextBox 12"/>
          <p:cNvSpPr txBox="1">
            <a:spLocks noChangeArrowheads="1"/>
          </p:cNvSpPr>
          <p:nvPr/>
        </p:nvSpPr>
        <p:spPr bwMode="auto">
          <a:xfrm>
            <a:off x="4158460" y="5383213"/>
            <a:ext cx="5499894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fr-CH" sz="1600">
                <a:solidFill>
                  <a:srgbClr val="0070C0"/>
                </a:solidFill>
                <a:latin typeface="Calibri" pitchFamily="34" charset="0"/>
              </a:rPr>
              <a:t>Also DFs with current leads removed to surface </a:t>
            </a:r>
            <a:r>
              <a:rPr lang="fr-CH" sz="1600">
                <a:latin typeface="Calibri" pitchFamily="34" charset="0"/>
              </a:rPr>
              <a:t/>
            </a:r>
            <a:br>
              <a:rPr lang="fr-CH" sz="1600">
                <a:latin typeface="Calibri" pitchFamily="34" charset="0"/>
              </a:rPr>
            </a:br>
            <a:r>
              <a:rPr lang="fr-CH" sz="1600">
                <a:solidFill>
                  <a:srgbClr val="FF0000"/>
                </a:solidFill>
                <a:latin typeface="Calibri" pitchFamily="34" charset="0"/>
              </a:rPr>
              <a:t>Definitive solution to R2E problem</a:t>
            </a:r>
          </a:p>
          <a:p>
            <a:pPr eaLnBrk="1" hangingPunct="1"/>
            <a:r>
              <a:rPr lang="fr-CH" sz="1600">
                <a:solidFill>
                  <a:srgbClr val="0070C0"/>
                </a:solidFill>
                <a:latin typeface="Calibri" pitchFamily="34" charset="0"/>
              </a:rPr>
              <a:t>Make room for shielding unmovable electronics</a:t>
            </a:r>
          </a:p>
          <a:p>
            <a:pPr eaLnBrk="1" hangingPunct="1"/>
            <a:r>
              <a:rPr lang="fr-CH" sz="1600">
                <a:solidFill>
                  <a:srgbClr val="FF0000"/>
                </a:solidFill>
                <a:latin typeface="Calibri" pitchFamily="34" charset="0"/>
              </a:rPr>
              <a:t>Make much easier maintnance  and application ALARA</a:t>
            </a:r>
            <a:endParaRPr lang="en-US" sz="160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39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82"/>
    </mc:Choice>
    <mc:Fallback xmlns="">
      <p:transition spd="slow" advTm="2228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0" y="908050"/>
            <a:ext cx="9906000" cy="46355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000" dirty="0" smtClean="0"/>
              <a:t>Preliminary HE-LHC - parameters</a:t>
            </a:r>
          </a:p>
        </p:txBody>
      </p:sp>
      <p:sp>
        <p:nvSpPr>
          <p:cNvPr id="284675" name="TextBox 4"/>
          <p:cNvSpPr txBox="1">
            <a:spLocks noChangeArrowheads="1"/>
          </p:cNvSpPr>
          <p:nvPr/>
        </p:nvSpPr>
        <p:spPr bwMode="auto">
          <a:xfrm>
            <a:off x="0" y="76200"/>
            <a:ext cx="9906000" cy="5842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GB" sz="3200" dirty="0"/>
              <a:t> </a:t>
            </a:r>
            <a:r>
              <a:rPr lang="en-GB" sz="3200" dirty="0" smtClean="0"/>
              <a:t>Not only luminosity</a:t>
            </a:r>
            <a:r>
              <a:rPr lang="en-GB" sz="3200" dirty="0" smtClean="0"/>
              <a:t>: High </a:t>
            </a:r>
            <a:r>
              <a:rPr lang="en-GB" sz="3200" dirty="0"/>
              <a:t>Energy LHC</a:t>
            </a:r>
          </a:p>
        </p:txBody>
      </p:sp>
      <p:pic>
        <p:nvPicPr>
          <p:cNvPr id="28467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27" y="1360488"/>
            <a:ext cx="9362546" cy="549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 rot="-2245404">
            <a:off x="591608" y="2794000"/>
            <a:ext cx="8089900" cy="15684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GB" sz="4800" dirty="0"/>
              <a:t>Very preliminary with large error bars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1119330"/>
      </p:ext>
    </p:extLst>
  </p:cSld>
  <p:clrMapOvr>
    <a:masterClrMapping/>
  </p:clrMapOvr>
  <p:transition xmlns:p14="http://schemas.microsoft.com/office/powerpoint/2010/main" advTm="7616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Title 1"/>
          <p:cNvSpPr>
            <a:spLocks noGrp="1"/>
          </p:cNvSpPr>
          <p:nvPr>
            <p:ph type="title"/>
          </p:nvPr>
        </p:nvSpPr>
        <p:spPr>
          <a:xfrm>
            <a:off x="0" y="-243408"/>
            <a:ext cx="9906000" cy="1143000"/>
          </a:xfrm>
        </p:spPr>
        <p:txBody>
          <a:bodyPr/>
          <a:lstStyle/>
          <a:p>
            <a:pPr eaLnBrk="1" hangingPunct="1"/>
            <a:r>
              <a:rPr lang="en-US" sz="4400" b="1" dirty="0" smtClean="0"/>
              <a:t>HE-LHC</a:t>
            </a:r>
            <a:r>
              <a:rPr lang="en-US" sz="4400" dirty="0" smtClean="0"/>
              <a:t> – LHC modifications</a:t>
            </a:r>
          </a:p>
        </p:txBody>
      </p:sp>
      <p:pic>
        <p:nvPicPr>
          <p:cNvPr id="283651" name="Picture 3" descr="CERNcomplex-cropp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15" y="1143000"/>
            <a:ext cx="9194006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4705350" y="5105400"/>
            <a:ext cx="908050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83653" name="TextBox 5"/>
          <p:cNvSpPr txBox="1">
            <a:spLocks noChangeArrowheads="1"/>
          </p:cNvSpPr>
          <p:nvPr/>
        </p:nvSpPr>
        <p:spPr bwMode="auto">
          <a:xfrm>
            <a:off x="5695953" y="4648200"/>
            <a:ext cx="172642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00"/>
                </a:solidFill>
                <a:latin typeface="Calibri" pitchFamily="34" charset="0"/>
              </a:rPr>
              <a:t>2-GeV Booster</a:t>
            </a:r>
          </a:p>
        </p:txBody>
      </p:sp>
      <p:sp>
        <p:nvSpPr>
          <p:cNvPr id="283654" name="TextBox 6"/>
          <p:cNvSpPr txBox="1">
            <a:spLocks noChangeArrowheads="1"/>
          </p:cNvSpPr>
          <p:nvPr/>
        </p:nvSpPr>
        <p:spPr bwMode="auto">
          <a:xfrm>
            <a:off x="3302003" y="5410200"/>
            <a:ext cx="8576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00"/>
                </a:solidFill>
                <a:latin typeface="Calibri" pitchFamily="34" charset="0"/>
              </a:rPr>
              <a:t>Linac4</a:t>
            </a:r>
          </a:p>
        </p:txBody>
      </p:sp>
      <p:sp>
        <p:nvSpPr>
          <p:cNvPr id="8" name="Oval 7"/>
          <p:cNvSpPr/>
          <p:nvPr/>
        </p:nvSpPr>
        <p:spPr>
          <a:xfrm>
            <a:off x="2889250" y="3048000"/>
            <a:ext cx="4210050" cy="1143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695950" y="2133606"/>
            <a:ext cx="267222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  <a:latin typeface="Calibri" pitchFamily="34" charset="0"/>
              </a:rPr>
              <a:t>SPS+,</a:t>
            </a:r>
          </a:p>
          <a:p>
            <a:pPr eaLnBrk="1" hangingPunct="1"/>
            <a:r>
              <a:rPr lang="en-US" sz="2800" b="1">
                <a:solidFill>
                  <a:srgbClr val="FF0000"/>
                </a:solidFill>
                <a:latin typeface="Calibri" pitchFamily="34" charset="0"/>
              </a:rPr>
              <a:t>1.3 TeV, 2030-33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62400" y="1524000"/>
            <a:ext cx="990600" cy="381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27500" y="3886200"/>
            <a:ext cx="990600" cy="381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893612" y="5357813"/>
            <a:ext cx="851297" cy="850900"/>
          </a:xfrm>
          <a:custGeom>
            <a:avLst/>
            <a:gdLst>
              <a:gd name="connsiteX0" fmla="*/ 786063 w 786063"/>
              <a:gd name="connsiteY0" fmla="*/ 0 h 850232"/>
              <a:gd name="connsiteX1" fmla="*/ 545431 w 786063"/>
              <a:gd name="connsiteY1" fmla="*/ 176463 h 850232"/>
              <a:gd name="connsiteX2" fmla="*/ 208547 w 786063"/>
              <a:gd name="connsiteY2" fmla="*/ 577516 h 850232"/>
              <a:gd name="connsiteX3" fmla="*/ 0 w 786063"/>
              <a:gd name="connsiteY3" fmla="*/ 850232 h 850232"/>
              <a:gd name="connsiteX4" fmla="*/ 0 w 786063"/>
              <a:gd name="connsiteY4" fmla="*/ 850232 h 850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063" h="850232">
                <a:moveTo>
                  <a:pt x="786063" y="0"/>
                </a:moveTo>
                <a:cubicBezTo>
                  <a:pt x="713873" y="40105"/>
                  <a:pt x="641684" y="80210"/>
                  <a:pt x="545431" y="176463"/>
                </a:cubicBezTo>
                <a:cubicBezTo>
                  <a:pt x="449178" y="272716"/>
                  <a:pt x="299452" y="465221"/>
                  <a:pt x="208547" y="577516"/>
                </a:cubicBezTo>
                <a:cubicBezTo>
                  <a:pt x="117642" y="689811"/>
                  <a:pt x="0" y="850232"/>
                  <a:pt x="0" y="850232"/>
                </a:cubicBezTo>
                <a:lnTo>
                  <a:pt x="0" y="850232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95300" y="1600200"/>
            <a:ext cx="8089900" cy="2362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429500" y="1219206"/>
            <a:ext cx="163007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  <a:latin typeface="Calibri" pitchFamily="34" charset="0"/>
              </a:rPr>
              <a:t>HE-LHC</a:t>
            </a:r>
          </a:p>
          <a:p>
            <a:pPr eaLnBrk="1" hangingPunct="1"/>
            <a:r>
              <a:rPr lang="en-US" sz="2800" b="1">
                <a:solidFill>
                  <a:srgbClr val="FF0000"/>
                </a:solidFill>
                <a:latin typeface="Calibri" pitchFamily="34" charset="0"/>
              </a:rPr>
              <a:t>   2030-33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17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36"/>
    </mc:Choice>
    <mc:Fallback xmlns="">
      <p:transition spd="slow" advTm="3103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 animBg="1"/>
      <p:bldP spid="14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sz="2800" smtClean="0">
                <a:effectLst/>
              </a:rPr>
              <a:t>LHC: Some of the Technical Challenges</a:t>
            </a:r>
          </a:p>
        </p:txBody>
      </p:sp>
      <p:graphicFrame>
        <p:nvGraphicFramePr>
          <p:cNvPr id="414770" name="Group 50"/>
          <p:cNvGraphicFramePr>
            <a:graphicFrameLocks noGrp="1"/>
          </p:cNvGraphicFramePr>
          <p:nvPr>
            <p:ph idx="1"/>
          </p:nvPr>
        </p:nvGraphicFramePr>
        <p:xfrm>
          <a:off x="350837" y="990600"/>
          <a:ext cx="9047825" cy="5502279"/>
        </p:xfrm>
        <a:graphic>
          <a:graphicData uri="http://schemas.openxmlformats.org/drawingml/2006/table">
            <a:tbl>
              <a:tblPr/>
              <a:tblGrid>
                <a:gridCol w="4237567"/>
                <a:gridCol w="959644"/>
                <a:gridCol w="3850614"/>
              </a:tblGrid>
              <a:tr h="5318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</a:rPr>
                        <a:t>Circumference (km)</a:t>
                      </a: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</a:rPr>
                        <a:t>26.7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</a:rPr>
                        <a:t>100-150m underground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86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</a:rPr>
                        <a:t>Number of Dipoles</a:t>
                      </a: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</a:rPr>
                        <a:t>1232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</a:rPr>
                        <a:t>Cable Nb-Ti, cold mass 37million kg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18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</a:rPr>
                        <a:t>Length of Dipole (m)</a:t>
                      </a: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</a:rPr>
                        <a:t>14.3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GB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49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</a:rPr>
                        <a:t>Dipole Field Strength (Tesla)</a:t>
                      </a: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</a:rPr>
                        <a:t>8.4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</a:rPr>
                        <a:t>Results from the high beam energy needed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92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</a:rPr>
                        <a:t>Operating Temperature (K)</a:t>
                      </a: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</a:rPr>
                        <a:t>1.9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</a:rPr>
                        <a:t>Superconducting magnets needed for the high magnetic field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</a:rPr>
                        <a:t>Super-fluid helium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02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Current in dipole sc coils (A)</a:t>
                      </a: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13000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</a:rPr>
                        <a:t>Results from the high magnetic field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</a:rPr>
                        <a:t>1ppm resolution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18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</a:rPr>
                        <a:t>Beam Intensity (A)</a:t>
                      </a: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</a:rPr>
                        <a:t>0.5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</a:rPr>
                        <a:t>2.2.10</a:t>
                      </a:r>
                      <a:r>
                        <a:rPr kumimoji="0" lang="en-US" sz="1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</a:rPr>
                        <a:t>-6</a:t>
                      </a: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</a:rPr>
                        <a:t> loss causes quench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02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Beam Stored Energy (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MJoules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362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</a:rPr>
                        <a:t>Results from high beam energy and high beam current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</a:rPr>
                        <a:t>1MJ melts 2kg Cu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16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Magnet Stored Energy (MJoules)/octant</a:t>
                      </a: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1100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</a:rPr>
                        <a:t>Results from the high magnetic field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18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</a:rPr>
                        <a:t>Sector Powering Circuit</a:t>
                      </a: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</a:rPr>
                        <a:t>1612 different electrical circuits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9286872"/>
      </p:ext>
    </p:extLst>
  </p:cSld>
  <p:clrMapOvr>
    <a:masterClrMapping/>
  </p:clrMapOvr>
  <p:transition xmlns:p14="http://schemas.microsoft.com/office/powerpoint/2010/main" advTm="119182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1143000"/>
          </a:xfrm>
          <a:solidFill>
            <a:srgbClr val="000099"/>
          </a:solidFill>
        </p:spPr>
        <p:txBody>
          <a:bodyPr/>
          <a:lstStyle/>
          <a:p>
            <a:pPr algn="ctr" eaLnBrk="1" hangingPunct="1"/>
            <a:r>
              <a:rPr lang="en-US" sz="4000" b="0" smtClean="0">
                <a:solidFill>
                  <a:srgbClr val="FFFF00"/>
                </a:solidFill>
                <a:effectLst/>
              </a:rPr>
              <a:t>HE-LHC – main issues and R&amp;D</a:t>
            </a:r>
          </a:p>
        </p:txBody>
      </p:sp>
      <p:sp>
        <p:nvSpPr>
          <p:cNvPr id="246787" name="Rectangle 3"/>
          <p:cNvSpPr>
            <a:spLocks noChangeArrowheads="1"/>
          </p:cNvSpPr>
          <p:nvPr/>
        </p:nvSpPr>
        <p:spPr bwMode="auto">
          <a:xfrm>
            <a:off x="128464" y="1689770"/>
            <a:ext cx="9777536" cy="3539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  <a:defRPr/>
            </a:pPr>
            <a:r>
              <a:rPr lang="en-US" sz="2800" dirty="0">
                <a:solidFill>
                  <a:srgbClr val="003366"/>
                </a:solidFill>
                <a:latin typeface="+mj-lt"/>
                <a:cs typeface="Arial" charset="0"/>
              </a:rPr>
              <a:t>High-field 20T dipole magnets based on Nb3Sn, Nb3Al, and HTS</a:t>
            </a:r>
          </a:p>
          <a:p>
            <a:pPr marL="342900" indent="-342900">
              <a:buFont typeface="Arial" charset="0"/>
              <a:buChar char="•"/>
              <a:defRPr/>
            </a:pPr>
            <a:r>
              <a:rPr lang="en-US" sz="2800" dirty="0">
                <a:solidFill>
                  <a:srgbClr val="003366"/>
                </a:solidFill>
                <a:latin typeface="+mj-lt"/>
                <a:cs typeface="Arial" charset="0"/>
              </a:rPr>
              <a:t>High-gradient </a:t>
            </a:r>
            <a:r>
              <a:rPr lang="en-US" sz="2800" dirty="0" err="1">
                <a:solidFill>
                  <a:srgbClr val="003366"/>
                </a:solidFill>
                <a:latin typeface="+mj-lt"/>
                <a:cs typeface="Arial" charset="0"/>
              </a:rPr>
              <a:t>quadrupole</a:t>
            </a:r>
            <a:r>
              <a:rPr lang="en-US" sz="2800" dirty="0">
                <a:solidFill>
                  <a:srgbClr val="003366"/>
                </a:solidFill>
                <a:latin typeface="+mj-lt"/>
                <a:cs typeface="Arial" charset="0"/>
              </a:rPr>
              <a:t> magnets for arc and IR</a:t>
            </a:r>
          </a:p>
          <a:p>
            <a:pPr marL="342900" indent="-342900">
              <a:buFont typeface="Arial" charset="0"/>
              <a:buChar char="•"/>
              <a:defRPr/>
            </a:pPr>
            <a:r>
              <a:rPr lang="en-US" sz="2800" dirty="0">
                <a:solidFill>
                  <a:srgbClr val="003366"/>
                </a:solidFill>
                <a:latin typeface="+mj-lt"/>
                <a:cs typeface="Arial" charset="0"/>
              </a:rPr>
              <a:t>Fast cycling SC magnets for ~</a:t>
            </a:r>
            <a:r>
              <a:rPr lang="en-US" sz="2800" dirty="0" smtClean="0">
                <a:solidFill>
                  <a:srgbClr val="003366"/>
                </a:solidFill>
                <a:latin typeface="+mj-lt"/>
                <a:cs typeface="Arial" charset="0"/>
              </a:rPr>
              <a:t>1.3TeV </a:t>
            </a:r>
            <a:r>
              <a:rPr lang="en-US" sz="2800" dirty="0">
                <a:solidFill>
                  <a:srgbClr val="003366"/>
                </a:solidFill>
                <a:latin typeface="+mj-lt"/>
                <a:cs typeface="Arial" charset="0"/>
              </a:rPr>
              <a:t>injector </a:t>
            </a:r>
          </a:p>
          <a:p>
            <a:pPr marL="342900" indent="-342900">
              <a:buFont typeface="Arial" charset="0"/>
              <a:buChar char="•"/>
              <a:defRPr/>
            </a:pPr>
            <a:r>
              <a:rPr lang="en-US" sz="2800" dirty="0">
                <a:solidFill>
                  <a:srgbClr val="003366"/>
                </a:solidFill>
                <a:latin typeface="+mj-lt"/>
                <a:cs typeface="Arial" charset="0"/>
              </a:rPr>
              <a:t>Emittance control in regime of strong SR damping and IBS </a:t>
            </a:r>
          </a:p>
          <a:p>
            <a:pPr marL="342900" indent="-342900">
              <a:buFont typeface="Arial" charset="0"/>
              <a:buChar char="•"/>
              <a:defRPr/>
            </a:pPr>
            <a:r>
              <a:rPr lang="en-US" sz="2800" dirty="0">
                <a:solidFill>
                  <a:srgbClr val="003366"/>
                </a:solidFill>
                <a:latin typeface="+mj-lt"/>
                <a:cs typeface="Arial" charset="0"/>
              </a:rPr>
              <a:t>Cryogenic handling of SR heat load (first analysis; looks manageable)</a:t>
            </a:r>
          </a:p>
          <a:p>
            <a:pPr marL="342900" indent="-342900">
              <a:buFont typeface="Arial" charset="0"/>
              <a:buChar char="•"/>
              <a:defRPr/>
            </a:pPr>
            <a:r>
              <a:rPr lang="en-US" sz="2800" dirty="0">
                <a:solidFill>
                  <a:srgbClr val="003366"/>
                </a:solidFill>
                <a:latin typeface="+mj-lt"/>
                <a:cs typeface="Arial" charset="0"/>
              </a:rPr>
              <a:t>Dynamic vacuum</a:t>
            </a:r>
          </a:p>
        </p:txBody>
      </p:sp>
    </p:spTree>
    <p:extLst>
      <p:ext uri="{BB962C8B-B14F-4D97-AF65-F5344CB8AC3E}">
        <p14:creationId xmlns:p14="http://schemas.microsoft.com/office/powerpoint/2010/main" val="3257828431"/>
      </p:ext>
    </p:extLst>
  </p:cSld>
  <p:clrMapOvr>
    <a:masterClrMapping/>
  </p:clrMapOvr>
  <p:transition xmlns:p14="http://schemas.microsoft.com/office/powerpoint/2010/main" advTm="31835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Title 1"/>
          <p:cNvSpPr>
            <a:spLocks noGrp="1"/>
          </p:cNvSpPr>
          <p:nvPr>
            <p:ph type="title"/>
          </p:nvPr>
        </p:nvSpPr>
        <p:spPr>
          <a:xfrm>
            <a:off x="495300" y="116439"/>
            <a:ext cx="8915400" cy="576263"/>
          </a:xfrm>
        </p:spPr>
        <p:txBody>
          <a:bodyPr/>
          <a:lstStyle/>
          <a:p>
            <a:r>
              <a:rPr lang="en-US" sz="3600" smtClean="0"/>
              <a:t>Summary</a:t>
            </a:r>
          </a:p>
        </p:txBody>
      </p:sp>
      <p:sp>
        <p:nvSpPr>
          <p:cNvPr id="294915" name="Content Placeholder 2"/>
          <p:cNvSpPr>
            <a:spLocks noGrp="1"/>
          </p:cNvSpPr>
          <p:nvPr>
            <p:ph idx="1"/>
          </p:nvPr>
        </p:nvSpPr>
        <p:spPr>
          <a:xfrm>
            <a:off x="247650" y="742528"/>
            <a:ext cx="9493250" cy="5638800"/>
          </a:xfrm>
        </p:spPr>
        <p:txBody>
          <a:bodyPr/>
          <a:lstStyle/>
          <a:p>
            <a:r>
              <a:rPr lang="en-US" sz="2400" dirty="0" smtClean="0"/>
              <a:t>The First two years of LHC operation have produced sensational performance: well beyond our wildest expectations</a:t>
            </a:r>
          </a:p>
          <a:p>
            <a:r>
              <a:rPr lang="en-US" sz="2400" dirty="0" smtClean="0"/>
              <a:t>The combination of the performance of the LHC machine, the detectors and the Grid have proven to be a terrific success story in particle physics. 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However, we must remain extremely vigilant with respect to the  protection of the machine (120MJ of stored energy) and hope that there are no old “unexploded bombs” in the hardware!!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In the absence of any major technical failure, the LHC machine WILL produce enough integrated luminosity in 2012 to allow the detectors to discover or exclude the Higgs Boson. 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The </a:t>
            </a:r>
            <a:r>
              <a:rPr lang="en-US" sz="2400" dirty="0" smtClean="0">
                <a:solidFill>
                  <a:srgbClr val="FF0000"/>
                </a:solidFill>
              </a:rPr>
              <a:t>high energy operation after the Long Shutdown will be another exciting era in discovery physics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150" y="0"/>
            <a:ext cx="3879850" cy="3723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8680922"/>
      </p:ext>
    </p:extLst>
  </p:cSld>
  <p:clrMapOvr>
    <a:masterClrMapping/>
  </p:clrMapOvr>
  <p:transition xmlns:p14="http://schemas.microsoft.com/office/powerpoint/2010/main" spd="slow" advTm="12623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544579"/>
            <a:ext cx="9658350" cy="1015663"/>
          </a:xfrm>
          <a:prstGeom prst="rect">
            <a:avLst/>
          </a:prstGeom>
          <a:noFill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GB" sz="6000" dirty="0" smtClean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Thank you!</a:t>
            </a:r>
            <a:endParaRPr lang="en-GB" sz="6000" dirty="0">
              <a:solidFill>
                <a:srgbClr val="3366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364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LHC Timeline</a:t>
            </a:r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549693" y="803267"/>
            <a:ext cx="8806627" cy="5714462"/>
            <a:chOff x="599281" y="885825"/>
            <a:chExt cx="9601200" cy="6301782"/>
          </a:xfrm>
        </p:grpSpPr>
        <p:grpSp>
          <p:nvGrpSpPr>
            <p:cNvPr id="5" name="Group 4"/>
            <p:cNvGrpSpPr/>
            <p:nvPr/>
          </p:nvGrpSpPr>
          <p:grpSpPr>
            <a:xfrm>
              <a:off x="599281" y="885825"/>
              <a:ext cx="9601200" cy="6301782"/>
              <a:chOff x="599281" y="885825"/>
              <a:chExt cx="9601200" cy="6301782"/>
            </a:xfrm>
          </p:grpSpPr>
          <p:pic>
            <p:nvPicPr>
              <p:cNvPr id="6" name="Picture 5" descr="Screen shot 2011-09-18 at 8.05.36 AM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9281" y="885825"/>
                <a:ext cx="9601200" cy="6301782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6466681" y="5698093"/>
                <a:ext cx="914400" cy="3733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prstClr val="black"/>
                    </a:solidFill>
                    <a:ea typeface="ＭＳ Ｐゴシック" pitchFamily="-112" charset="-128"/>
                    <a:cs typeface="ＭＳ Ｐゴシック" pitchFamily="-112" charset="-128"/>
                  </a:rPr>
                  <a:t>?</a:t>
                </a:r>
                <a:r>
                  <a:rPr lang="en-US" sz="1600" dirty="0">
                    <a:solidFill>
                      <a:prstClr val="black"/>
                    </a:solidFill>
                    <a:latin typeface="Helvetica"/>
                    <a:ea typeface="ＭＳ Ｐゴシック" pitchFamily="-112" charset="-128"/>
                    <a:cs typeface="Helvetica"/>
                  </a:rPr>
                  <a:t>, IR</a:t>
                </a: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4714081" y="1724025"/>
                <a:ext cx="304800" cy="609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hangingPunct="1"/>
                <a:endParaRPr lang="en-US" sz="160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4672800" y="1793427"/>
                <a:ext cx="533400" cy="3733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prstClr val="black"/>
                    </a:solidFill>
                    <a:ea typeface="ＭＳ Ｐゴシック" pitchFamily="-112" charset="-128"/>
                    <a:cs typeface="ＭＳ Ｐゴシック" pitchFamily="-112" charset="-128"/>
                  </a:rPr>
                  <a:t>4x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5171281" y="4924425"/>
              <a:ext cx="2438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Helvetica"/>
                </a:rPr>
                <a:t>, bunch spacing 25 ns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981281" y="2254448"/>
              <a:ext cx="1066800" cy="30546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200" dirty="0">
                  <a:solidFill>
                    <a:prstClr val="black"/>
                  </a:solidFill>
                  <a:latin typeface="Helvetica"/>
                  <a:ea typeface="ＭＳ Ｐゴシック" pitchFamily="-112" charset="-128"/>
                  <a:cs typeface="Helvetica"/>
                </a:rPr>
                <a:t>~20-25 fb</a:t>
              </a:r>
              <a:r>
                <a:rPr lang="en-US" sz="1200" baseline="30000" dirty="0">
                  <a:solidFill>
                    <a:prstClr val="black"/>
                  </a:solidFill>
                  <a:latin typeface="Helvetica"/>
                  <a:ea typeface="ＭＳ Ｐゴシック" pitchFamily="-112" charset="-128"/>
                  <a:cs typeface="Helvetica"/>
                </a:rPr>
                <a:t>-1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981281" y="4010025"/>
              <a:ext cx="1143000" cy="30546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200" dirty="0">
                  <a:solidFill>
                    <a:prstClr val="black"/>
                  </a:solidFill>
                  <a:latin typeface="Helvetica"/>
                  <a:ea typeface="ＭＳ Ｐゴシック" pitchFamily="-112" charset="-128"/>
                  <a:cs typeface="Helvetica"/>
                </a:rPr>
                <a:t>~75-100 fb</a:t>
              </a:r>
              <a:r>
                <a:rPr lang="en-US" sz="1200" baseline="30000" dirty="0">
                  <a:solidFill>
                    <a:prstClr val="black"/>
                  </a:solidFill>
                  <a:latin typeface="Helvetica"/>
                  <a:ea typeface="ＭＳ Ｐゴシック" pitchFamily="-112" charset="-128"/>
                  <a:cs typeface="Helvetica"/>
                </a:rPr>
                <a:t>-1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133681" y="5454847"/>
              <a:ext cx="914400" cy="30546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200" dirty="0">
                  <a:solidFill>
                    <a:prstClr val="black"/>
                  </a:solidFill>
                  <a:latin typeface="Helvetica"/>
                  <a:ea typeface="ＭＳ Ｐゴシック" pitchFamily="-112" charset="-128"/>
                  <a:cs typeface="Helvetica"/>
                </a:rPr>
                <a:t>~350 fb</a:t>
              </a:r>
              <a:r>
                <a:rPr lang="en-US" sz="1200" baseline="30000" dirty="0">
                  <a:solidFill>
                    <a:prstClr val="black"/>
                  </a:solidFill>
                  <a:latin typeface="Helvetica"/>
                  <a:ea typeface="ＭＳ Ｐゴシック" pitchFamily="-112" charset="-128"/>
                  <a:cs typeface="Helvetica"/>
                </a:rPr>
                <a:t>-1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552281" y="3552825"/>
              <a:ext cx="2438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, bunch spacing 25 ns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085681" y="1781115"/>
              <a:ext cx="2590800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Helvetica"/>
                </a:rPr>
                <a:t>, bunch spacing 50 ns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009481" y="2028825"/>
              <a:ext cx="76200" cy="228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 sz="16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275681" y="2619315"/>
              <a:ext cx="4648200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Go to design energy, nominal luminosity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275681" y="4314825"/>
              <a:ext cx="6858000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Injector and LHC Phase-1 upgrade to </a:t>
              </a:r>
              <a:r>
                <a:rPr lang="en-US" sz="1700" dirty="0" smtClean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ultimate 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design luminosity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275681" y="5686425"/>
              <a:ext cx="5791200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HL-LHC Phase-2 upgrade, IR, crab cavities?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351881" y="6505515"/>
              <a:ext cx="5791200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700" dirty="0">
                  <a:solidFill>
                    <a:prstClr val="black"/>
                  </a:solidFill>
                  <a:latin typeface="Symbol"/>
                  <a:ea typeface="ＭＳ Ｐゴシック" pitchFamily="-112" charset="-128"/>
                  <a:cs typeface="Times New Roman"/>
                </a:rPr>
                <a:t>√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s=14 TeV, L=5x10</a:t>
              </a:r>
              <a:r>
                <a:rPr lang="en-US" sz="1700" baseline="300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34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 cm</a:t>
              </a:r>
              <a:r>
                <a:rPr lang="en-US" sz="1700" baseline="300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-2 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s</a:t>
              </a:r>
              <a:r>
                <a:rPr lang="en-US" sz="1700" baseline="300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-1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, luminosity </a:t>
              </a:r>
              <a:r>
                <a:rPr lang="en-US" sz="1700" dirty="0" err="1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levelling</a:t>
              </a:r>
              <a:endParaRPr lang="en-US" sz="1700" dirty="0">
                <a:solidFill>
                  <a:prstClr val="black"/>
                </a:solidFill>
                <a:latin typeface="Times New Roman"/>
                <a:ea typeface="ＭＳ Ｐゴシック" pitchFamily="-112" charset="-128"/>
                <a:cs typeface="Times New Roman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351881" y="4924425"/>
              <a:ext cx="5791200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700" dirty="0">
                  <a:solidFill>
                    <a:prstClr val="black"/>
                  </a:solidFill>
                  <a:latin typeface="Symbol"/>
                  <a:ea typeface="ＭＳ Ｐゴシック" pitchFamily="-112" charset="-128"/>
                  <a:cs typeface="Times New Roman"/>
                </a:rPr>
                <a:t>√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s=14 TeV, L~2x10</a:t>
              </a:r>
              <a:r>
                <a:rPr lang="en-US" sz="1700" baseline="300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34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 cm</a:t>
              </a:r>
              <a:r>
                <a:rPr lang="en-US" sz="1700" baseline="300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-2 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s</a:t>
              </a:r>
              <a:r>
                <a:rPr lang="en-US" sz="1700" baseline="300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-1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, bunch spacing 25 ns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351880" y="3552825"/>
              <a:ext cx="5791200" cy="39032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700" dirty="0">
                  <a:solidFill>
                    <a:prstClr val="black"/>
                  </a:solidFill>
                  <a:latin typeface="Symbol"/>
                  <a:ea typeface="ＭＳ Ｐゴシック" pitchFamily="-112" charset="-128"/>
                  <a:cs typeface="Times New Roman"/>
                </a:rPr>
                <a:t>√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s=13~14 TeV, L~1x10</a:t>
              </a:r>
              <a:r>
                <a:rPr lang="en-US" sz="1700" baseline="300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34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 cm</a:t>
              </a:r>
              <a:r>
                <a:rPr lang="en-US" sz="1700" baseline="300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-2 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s</a:t>
              </a:r>
              <a:r>
                <a:rPr lang="en-US" sz="1700" baseline="300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-1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, bunch spacing 25 ns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351881" y="1800225"/>
              <a:ext cx="6096000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700" dirty="0">
                  <a:solidFill>
                    <a:prstClr val="black"/>
                  </a:solidFill>
                  <a:latin typeface="Symbol"/>
                  <a:ea typeface="ＭＳ Ｐゴシック" pitchFamily="-112" charset="-128"/>
                  <a:cs typeface="Times New Roman"/>
                </a:rPr>
                <a:t>√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s=7~8 TeV, L=6x10</a:t>
              </a:r>
              <a:r>
                <a:rPr lang="en-US" sz="1700" baseline="300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33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 cm</a:t>
              </a:r>
              <a:r>
                <a:rPr lang="en-US" sz="1700" baseline="300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-2 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s</a:t>
              </a:r>
              <a:r>
                <a:rPr lang="en-US" sz="1700" baseline="300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-1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, bunch spacing 50 ns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275681" y="1114425"/>
              <a:ext cx="6096000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298712" indent="-298712" eaLnBrk="1" hangingPunct="1">
                <a:buFont typeface="Wingdings" charset="2"/>
                <a:buChar char="²"/>
              </a:pP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LHC startup, </a:t>
              </a:r>
              <a:r>
                <a:rPr lang="en-US" sz="1700" dirty="0">
                  <a:solidFill>
                    <a:prstClr val="black"/>
                  </a:solidFill>
                  <a:latin typeface="Symbol"/>
                  <a:ea typeface="ＭＳ Ｐゴシック" pitchFamily="-112" charset="-128"/>
                  <a:cs typeface="Times New Roman"/>
                </a:rPr>
                <a:t>√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s = 900 GeV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4268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09266" y="76200"/>
            <a:ext cx="8796734" cy="762000"/>
          </a:xfrm>
          <a:effectLst>
            <a:outerShdw blurRad="50800" dist="12700" dir="8100000" algn="ctr" rotWithShape="0">
              <a:srgbClr val="FFFFFF">
                <a:alpha val="75000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GB" sz="2800" dirty="0" smtClean="0">
                <a:solidFill>
                  <a:srgbClr val="2074AC"/>
                </a:solidFill>
                <a:cs typeface="Arial"/>
              </a:rPr>
              <a:t>LHC: </a:t>
            </a:r>
            <a:r>
              <a:rPr lang="en-US" sz="2800" dirty="0" smtClean="0"/>
              <a:t>First collisions at 7 TeV on 30 March 2010</a:t>
            </a:r>
            <a:endParaRPr lang="en-GB" sz="2800" dirty="0">
              <a:solidFill>
                <a:srgbClr val="2074AC"/>
              </a:solidFill>
              <a:cs typeface="Arial"/>
            </a:endParaRPr>
          </a:p>
        </p:txBody>
      </p:sp>
      <p:pic>
        <p:nvPicPr>
          <p:cNvPr id="12" name="Picture 5" descr="newlhc logo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-4811"/>
            <a:ext cx="1078133" cy="995412"/>
          </a:xfrm>
          <a:prstGeom prst="rect">
            <a:avLst/>
          </a:prstGeom>
          <a:effectLst>
            <a:glow rad="101600">
              <a:schemeClr val="accent1">
                <a:lumMod val="40000"/>
                <a:lumOff val="60000"/>
                <a:alpha val="40000"/>
              </a:schemeClr>
            </a:glow>
            <a:reflection blurRad="6350" stA="50000" endA="300" endPos="55000" dir="5400000" sy="-100000" algn="bl" rotWithShape="0"/>
            <a:softEdge rad="12700"/>
          </a:effectLst>
        </p:spPr>
      </p:pic>
      <p:pic>
        <p:nvPicPr>
          <p:cNvPr id="15" name="Picture 14" descr="ALIC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5591" y="1133475"/>
            <a:ext cx="3033713" cy="27432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6" name="Picture 15" descr="atla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000" y="1116020"/>
            <a:ext cx="4210050" cy="2617787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7" name="Picture 16" descr="CMS1stEve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0250" y="3795720"/>
            <a:ext cx="4953000" cy="2511425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8" name="Picture 17" descr="LHCb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100" y="3962400"/>
            <a:ext cx="4314958" cy="226695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5066701" y="5848350"/>
            <a:ext cx="754609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000" dirty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+mn-cs"/>
              </a:rPr>
              <a:t>CMS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102572" y="1139825"/>
            <a:ext cx="93875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000" dirty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+mn-cs"/>
              </a:rPr>
              <a:t>ALICE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99788" y="4114800"/>
            <a:ext cx="84039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000" dirty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+mn-cs"/>
              </a:rPr>
              <a:t>LHCb</a:t>
            </a:r>
          </a:p>
        </p:txBody>
      </p:sp>
      <p:sp>
        <p:nvSpPr>
          <p:cNvPr id="147467" name="TextBox 1"/>
          <p:cNvSpPr txBox="1">
            <a:spLocks noChangeArrowheads="1"/>
          </p:cNvSpPr>
          <p:nvPr/>
        </p:nvSpPr>
        <p:spPr bwMode="auto">
          <a:xfrm>
            <a:off x="2598606" y="5949286"/>
            <a:ext cx="4953000" cy="83099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GB" dirty="0"/>
              <a:t>Peak Luminosity for First Run 10</a:t>
            </a:r>
            <a:r>
              <a:rPr lang="en-GB" baseline="30000" dirty="0"/>
              <a:t>27</a:t>
            </a:r>
            <a:r>
              <a:rPr lang="en-GB" dirty="0"/>
              <a:t> cm</a:t>
            </a:r>
            <a:r>
              <a:rPr lang="en-GB" baseline="30000" dirty="0"/>
              <a:t>-2</a:t>
            </a:r>
            <a:r>
              <a:rPr lang="en-GB" dirty="0"/>
              <a:t> s</a:t>
            </a:r>
            <a:r>
              <a:rPr lang="en-GB" baseline="30000" dirty="0"/>
              <a:t>-1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3845133"/>
      </p:ext>
    </p:extLst>
  </p:cSld>
  <p:clrMapOvr>
    <a:masterClrMapping/>
  </p:clrMapOvr>
  <p:transition xmlns:p14="http://schemas.microsoft.com/office/powerpoint/2010/main" spd="med" advTm="2508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7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7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6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Title 6"/>
          <p:cNvSpPr>
            <a:spLocks noGrp="1"/>
          </p:cNvSpPr>
          <p:nvPr>
            <p:ph type="title"/>
          </p:nvPr>
        </p:nvSpPr>
        <p:spPr>
          <a:xfrm>
            <a:off x="495300" y="188640"/>
            <a:ext cx="8915400" cy="715962"/>
          </a:xfrm>
        </p:spPr>
        <p:txBody>
          <a:bodyPr/>
          <a:lstStyle/>
          <a:p>
            <a:r>
              <a:rPr lang="en-GB" dirty="0" smtClean="0"/>
              <a:t>Maximizing the Luminosity</a:t>
            </a:r>
          </a:p>
        </p:txBody>
      </p:sp>
      <p:pic>
        <p:nvPicPr>
          <p:cNvPr id="2437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4" y="1066800"/>
            <a:ext cx="8017669" cy="473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8BF3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37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4" y="1828807"/>
            <a:ext cx="7379627" cy="112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481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62"/>
    </mc:Choice>
    <mc:Fallback xmlns="">
      <p:transition spd="slow" advTm="7486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GB" dirty="0" smtClean="0"/>
              <a:t>Peak Luminosity 2010</a:t>
            </a:r>
            <a:endParaRPr lang="en-GB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637246" y="4465638"/>
            <a:ext cx="6299597" cy="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768867" y="4508506"/>
            <a:ext cx="155985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GB" dirty="0">
                <a:cs typeface="+mn-cs"/>
              </a:rPr>
              <a:t>2010 Goal</a:t>
            </a:r>
          </a:p>
        </p:txBody>
      </p:sp>
      <p:sp>
        <p:nvSpPr>
          <p:cNvPr id="11" name="TextBox 10"/>
          <p:cNvSpPr txBox="1"/>
          <p:nvPr/>
        </p:nvSpPr>
        <p:spPr>
          <a:xfrm rot="20311652">
            <a:off x="1530619" y="4305307"/>
            <a:ext cx="7880085" cy="6461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600" dirty="0">
                <a:cs typeface="+mn-cs"/>
              </a:rPr>
              <a:t>Update needed</a:t>
            </a:r>
          </a:p>
        </p:txBody>
      </p:sp>
      <p:grpSp>
        <p:nvGrpSpPr>
          <p:cNvPr id="245766" name="Group 14"/>
          <p:cNvGrpSpPr>
            <a:grpSpLocks/>
          </p:cNvGrpSpPr>
          <p:nvPr/>
        </p:nvGrpSpPr>
        <p:grpSpPr bwMode="auto">
          <a:xfrm>
            <a:off x="350838" y="1249369"/>
            <a:ext cx="9159610" cy="5203825"/>
            <a:chOff x="323528" y="1249363"/>
            <a:chExt cx="8455976" cy="5203973"/>
          </a:xfrm>
        </p:grpSpPr>
        <p:pic>
          <p:nvPicPr>
            <p:cNvPr id="245769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1249363"/>
              <a:ext cx="8455976" cy="5203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1476183" y="4365714"/>
              <a:ext cx="6912752" cy="0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2612368" y="4437063"/>
            <a:ext cx="3413786" cy="4619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400" dirty="0">
                <a:cs typeface="+mn-cs"/>
              </a:rPr>
              <a:t>Goal for 2010 : 1E32</a:t>
            </a:r>
          </a:p>
        </p:txBody>
      </p:sp>
      <p:sp>
        <p:nvSpPr>
          <p:cNvPr id="205832" name="TextBox 2"/>
          <p:cNvSpPr txBox="1">
            <a:spLocks noChangeArrowheads="1"/>
          </p:cNvSpPr>
          <p:nvPr/>
        </p:nvSpPr>
        <p:spPr bwMode="auto">
          <a:xfrm>
            <a:off x="3272764" y="2878138"/>
            <a:ext cx="3315758" cy="4000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GB" sz="2000"/>
              <a:t> Peak Luminosity 2.2E32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0641036"/>
      </p:ext>
    </p:extLst>
  </p:cSld>
  <p:clrMapOvr>
    <a:masterClrMapping/>
  </p:clrMapOvr>
  <p:transition xmlns:p14="http://schemas.microsoft.com/office/powerpoint/2010/main" advTm="1743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58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" y="1219200"/>
            <a:ext cx="8212006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787" name="TextBox 5"/>
          <p:cNvSpPr txBox="1">
            <a:spLocks noChangeArrowheads="1"/>
          </p:cNvSpPr>
          <p:nvPr/>
        </p:nvSpPr>
        <p:spPr bwMode="auto">
          <a:xfrm>
            <a:off x="1320800" y="152403"/>
            <a:ext cx="7264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CH" sz="3600"/>
              <a:t>Integrated Luminosity in 2010</a:t>
            </a:r>
            <a:endParaRPr lang="en-GB" sz="3600"/>
          </a:p>
        </p:txBody>
      </p:sp>
      <p:sp>
        <p:nvSpPr>
          <p:cNvPr id="44037" name="TextBox 6"/>
          <p:cNvSpPr txBox="1">
            <a:spLocks noChangeArrowheads="1"/>
          </p:cNvSpPr>
          <p:nvPr/>
        </p:nvSpPr>
        <p:spPr bwMode="auto">
          <a:xfrm>
            <a:off x="3136900" y="3352804"/>
            <a:ext cx="3797300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CH" sz="2800"/>
              <a:t>45pb-1 recorded</a:t>
            </a:r>
            <a:endParaRPr lang="en-GB" sz="28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1933706"/>
      </p:ext>
    </p:extLst>
  </p:cSld>
  <p:clrMapOvr>
    <a:masterClrMapping/>
  </p:clrMapOvr>
  <p:transition xmlns:p14="http://schemas.microsoft.com/office/powerpoint/2010/main" advTm="2156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1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0.4|8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2|0.3|0.2|0.2|0.2|0.3|0.3|0.5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3.5|1.5|3.1|5.3|1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3.3|25.7|3.4|5.2|23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4|0.2|0.2|0.2|0.8|1.1|1.4|1.3|1.5|1.9|6|2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4.6"/>
</p:tagLst>
</file>

<file path=ppt/theme/theme1.xml><?xml version="1.0" encoding="utf-8"?>
<a:theme xmlns:a="http://schemas.openxmlformats.org/drawingml/2006/main" name="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Mé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latin typeface="Helvetica"/>
            <a:cs typeface="Helvetica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rot="10800000"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accent2"/>
            </a:solidFill>
            <a:effectLst/>
            <a:latin typeface="Times New Roman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rot="10800000"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accent2"/>
            </a:solidFill>
            <a:effectLst/>
            <a:latin typeface="Times New Roman" pitchFamily="-110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rot="10800000"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accent2"/>
            </a:solidFill>
            <a:effectLst/>
            <a:latin typeface="Times New Roman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rot="10800000"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accent2"/>
            </a:solidFill>
            <a:effectLst/>
            <a:latin typeface="Times New Roman" pitchFamily="-110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>
            <a:solidFill>
              <a:schemeClr val="tx2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2D2DB9"/>
    </a:hlink>
    <a:folHlink>
      <a:srgbClr val="9E9EFE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2004:Templates:Presentations:Designs:Bold Stripes</Template>
  <TotalTime>5317</TotalTime>
  <Words>2160</Words>
  <Application>Microsoft Macintosh PowerPoint</Application>
  <PresentationFormat>A4 Paper (210x297 mm)</PresentationFormat>
  <Paragraphs>392</Paragraphs>
  <Slides>42</Slides>
  <Notes>38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Bold Stripes</vt:lpstr>
      <vt:lpstr>2_Bold Stripes</vt:lpstr>
      <vt:lpstr>1_Office Theme</vt:lpstr>
      <vt:lpstr>Edge</vt:lpstr>
      <vt:lpstr>3_Edge</vt:lpstr>
      <vt:lpstr>1_Bold Stripes</vt:lpstr>
      <vt:lpstr>Office Theme</vt:lpstr>
      <vt:lpstr>Status of the LHC: Past, Present and Future</vt:lpstr>
      <vt:lpstr>PowerPoint Presentation</vt:lpstr>
      <vt:lpstr>PowerPoint Presentation</vt:lpstr>
      <vt:lpstr>LHC: Some of the Technical Challenges</vt:lpstr>
      <vt:lpstr>The LHC Timeline</vt:lpstr>
      <vt:lpstr>LHC: First collisions at 7 TeV on 30 March 2010</vt:lpstr>
      <vt:lpstr>Maximizing the Luminosity</vt:lpstr>
      <vt:lpstr>Peak Luminosity 2010</vt:lpstr>
      <vt:lpstr>PowerPoint Presentation</vt:lpstr>
      <vt:lpstr>PowerPoint Presentation</vt:lpstr>
      <vt:lpstr>2011 Operation  (Goal for the year was 1000 pb-1, i.e 22 times more than 2010)</vt:lpstr>
      <vt:lpstr>“Lumi leveling” first tested 15th April 2011</vt:lpstr>
      <vt:lpstr>Luminosity Leveling via beam Separation</vt:lpstr>
      <vt:lpstr>History of 2011 Peak Luminosity </vt:lpstr>
      <vt:lpstr>PowerPoint Presentation</vt:lpstr>
      <vt:lpstr>PowerPoint Presentation</vt:lpstr>
      <vt:lpstr>A word from our suppliers</vt:lpstr>
      <vt:lpstr>PowerPoint Presentation</vt:lpstr>
      <vt:lpstr>Running in 2012: boundary conditions</vt:lpstr>
      <vt:lpstr>PowerPoint Presentation</vt:lpstr>
      <vt:lpstr>PowerPoint Presentation</vt:lpstr>
      <vt:lpstr>PowerPoint Presentation</vt:lpstr>
      <vt:lpstr>Reminder 2012 run configuration</vt:lpstr>
      <vt:lpstr>Estimated Peak Luminosity with 50ns (2012)</vt:lpstr>
      <vt:lpstr>PowerPoint Presentation</vt:lpstr>
      <vt:lpstr>Peak Luminosity (as of today)</vt:lpstr>
      <vt:lpstr>Luminosity Evolution (as of today) </vt:lpstr>
      <vt:lpstr>LS1: towards operation at ~ 7TeV/beam</vt:lpstr>
      <vt:lpstr>LHC MB circuit splice consolidation proposal</vt:lpstr>
      <vt:lpstr>PowerPoint Presentation</vt:lpstr>
      <vt:lpstr>6.5TeV: 25ns</vt:lpstr>
      <vt:lpstr>6.5TeV per beam with 50ns</vt:lpstr>
      <vt:lpstr>The LHC Timeline</vt:lpstr>
      <vt:lpstr>LS2 : 2018, LHC Injector Upgrades</vt:lpstr>
      <vt:lpstr>The ultimate LHC: HL-LHC Specifications</vt:lpstr>
      <vt:lpstr>HL-LHC Performance Estimates</vt:lpstr>
      <vt:lpstr>R&amp;D Superconducting Links</vt:lpstr>
      <vt:lpstr>Preliminary HE-LHC - parameters</vt:lpstr>
      <vt:lpstr>HE-LHC – LHC modifications</vt:lpstr>
      <vt:lpstr>HE-LHC – main issues and R&amp;D</vt:lpstr>
      <vt:lpstr>Summary</vt:lpstr>
      <vt:lpstr>PowerPoint Presentation</vt:lpstr>
    </vt:vector>
  </TitlesOfParts>
  <Company>ETH Zürich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Felicitas Pauss</dc:creator>
  <cp:lastModifiedBy>Sergio Bertolucci</cp:lastModifiedBy>
  <cp:revision>273</cp:revision>
  <cp:lastPrinted>2009-03-16T13:13:40Z</cp:lastPrinted>
  <dcterms:created xsi:type="dcterms:W3CDTF">2011-12-12T15:39:45Z</dcterms:created>
  <dcterms:modified xsi:type="dcterms:W3CDTF">2012-05-28T09:01:43Z</dcterms:modified>
</cp:coreProperties>
</file>