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826" r:id="rId2"/>
    <p:sldId id="920" r:id="rId3"/>
    <p:sldId id="726" r:id="rId4"/>
    <p:sldId id="699" r:id="rId5"/>
    <p:sldId id="872" r:id="rId6"/>
    <p:sldId id="600" r:id="rId7"/>
    <p:sldId id="874" r:id="rId8"/>
    <p:sldId id="602" r:id="rId9"/>
    <p:sldId id="692" r:id="rId10"/>
    <p:sldId id="751" r:id="rId11"/>
    <p:sldId id="904" r:id="rId12"/>
    <p:sldId id="790" r:id="rId13"/>
    <p:sldId id="806" r:id="rId14"/>
    <p:sldId id="833" r:id="rId15"/>
    <p:sldId id="834" r:id="rId16"/>
    <p:sldId id="838" r:id="rId17"/>
    <p:sldId id="839" r:id="rId18"/>
    <p:sldId id="840" r:id="rId19"/>
    <p:sldId id="858" r:id="rId20"/>
    <p:sldId id="853" r:id="rId21"/>
    <p:sldId id="859" r:id="rId22"/>
    <p:sldId id="860" r:id="rId23"/>
    <p:sldId id="902" r:id="rId24"/>
    <p:sldId id="876" r:id="rId25"/>
    <p:sldId id="877" r:id="rId26"/>
    <p:sldId id="878" r:id="rId27"/>
    <p:sldId id="879" r:id="rId28"/>
    <p:sldId id="880" r:id="rId29"/>
    <p:sldId id="905" r:id="rId30"/>
    <p:sldId id="914" r:id="rId31"/>
    <p:sldId id="915" r:id="rId32"/>
    <p:sldId id="892" r:id="rId33"/>
    <p:sldId id="813" r:id="rId34"/>
    <p:sldId id="794" r:id="rId35"/>
    <p:sldId id="850" r:id="rId36"/>
    <p:sldId id="846" r:id="rId37"/>
    <p:sldId id="918" r:id="rId38"/>
    <p:sldId id="84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69696"/>
    <a:srgbClr val="C0C0C0"/>
    <a:srgbClr val="EAEAEA"/>
    <a:srgbClr val="B2B2B2"/>
    <a:srgbClr val="DDDDDD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9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9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9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9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D96C8-ADCF-4C04-B1F5-3F4E035C15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B373A-4AFF-41D0-B7E5-C7208DEAE16E}" type="slidenum">
              <a:rPr lang="en-US"/>
              <a:pPr/>
              <a:t>1</a:t>
            </a:fld>
            <a:endParaRPr 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2286C-854F-4F6F-93C4-B7576D88F1CF}" type="slidenum">
              <a:rPr lang="en-US"/>
              <a:pPr/>
              <a:t>10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BA689-530B-4D06-9140-2EF438A52097}" type="slidenum">
              <a:rPr lang="en-US"/>
              <a:pPr/>
              <a:t>12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7F8FB-7ABA-4B62-995F-59BDD325F566}" type="slidenum">
              <a:rPr lang="en-US"/>
              <a:pPr/>
              <a:t>14</a:t>
            </a:fld>
            <a:endParaRPr lang="en-US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7E24A-A6B9-441F-B950-61F6CA6EB5E7}" type="slidenum">
              <a:rPr lang="en-US"/>
              <a:pPr/>
              <a:t>15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27DBE-8FE0-4CA0-A3B6-910010F962BF}" type="slidenum">
              <a:rPr lang="en-US"/>
              <a:pPr/>
              <a:t>16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2745F-9D9F-415F-B6DC-A9EC7FFB1802}" type="slidenum">
              <a:rPr lang="en-US"/>
              <a:pPr/>
              <a:t>17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112A-A905-4B40-A90F-1C97496269C4}" type="slidenum">
              <a:rPr lang="en-US"/>
              <a:pPr/>
              <a:t>18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EA2D2-8A1E-48AF-BE2B-8AAC6CE6981D}" type="slidenum">
              <a:rPr lang="en-US"/>
              <a:pPr/>
              <a:t>24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AB5E0-5DC5-406D-9147-8AC3D416A466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6AD3D-268C-41FC-AC5B-8803FEBA8DFA}" type="slidenum">
              <a:rPr lang="en-US"/>
              <a:pPr/>
              <a:t>26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5E000-D5CC-4EAF-B3BB-546551064004}" type="slidenum">
              <a:rPr lang="en-US"/>
              <a:pPr/>
              <a:t>2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F2D36-3EDD-4744-B077-B4CB12BE11B9}" type="slidenum">
              <a:rPr lang="en-US"/>
              <a:pPr/>
              <a:t>31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6CAEF-6639-46AB-AF78-CE3B470448F6}" type="slidenum">
              <a:rPr lang="en-US"/>
              <a:pPr/>
              <a:t>36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10805-A677-4A0E-B088-08D63A056067}" type="slidenum">
              <a:rPr lang="en-US"/>
              <a:pPr/>
              <a:t>38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C2826-8021-4B8B-A963-C47BC8E0CC39}" type="slidenum">
              <a:rPr lang="en-US"/>
              <a:pPr/>
              <a:t>3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DCC3B-D4E1-4990-BD65-1BD449F83F15}" type="slidenum">
              <a:rPr lang="en-US"/>
              <a:pPr/>
              <a:t>4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48C33-C2EF-4418-8B4E-4B2F73EA8881}" type="slidenum">
              <a:rPr lang="en-US"/>
              <a:pPr/>
              <a:t>5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CBA9D-879A-46FB-8B73-BEBAB4EC47E4}" type="slidenum">
              <a:rPr lang="en-US"/>
              <a:pPr/>
              <a:t>6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9D59-6EDF-455A-B799-DBF29DBBFA03}" type="slidenum">
              <a:rPr lang="en-US"/>
              <a:pPr/>
              <a:t>7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5D6E4-3E65-43BF-90A7-1D732E982F51}" type="slidenum">
              <a:rPr lang="en-US"/>
              <a:pPr/>
              <a:t>8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0B879-B35E-46F5-AEDC-1EC9F8D99CAA}" type="slidenum">
              <a:rPr lang="en-US"/>
              <a:pPr/>
              <a:t>9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114C-E534-4115-86D2-F2D21A59E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52150-4F81-4EC3-BDFE-DF5AE8F9D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CD395-8F1C-4932-BF22-50461F453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522E-D926-485E-B737-B9EAD9951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388F-DDDC-49A1-B783-33DD61154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F438-F5F4-4FFD-AAD7-344F3C2A8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8EEA0-DABE-4751-9EBF-4DE36C9C9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14333-CE0C-421C-84A4-617152C7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73B3E-26B9-4EC3-B032-7853A8FA6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6A705-7476-4F5D-B36B-7F285802B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09863-F399-428D-AA1D-1679E7548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4BFC51-6DB6-4A52-AF79-CEBEA65B7B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Documents%20and%20Settings\sth\Desktop\steen_hannestad\nu3lcdm.mpg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4" name="Picture 2" descr="sim3_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5400" y="-1981200"/>
            <a:ext cx="11506200" cy="11506200"/>
          </a:xfrm>
          <a:prstGeom prst="rect">
            <a:avLst/>
          </a:prstGeom>
          <a:noFill/>
        </p:spPr>
      </p:pic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-627063" y="381000"/>
            <a:ext cx="10591801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91556" name="Text Box 4"/>
          <p:cNvSpPr txBox="1">
            <a:spLocks noChangeArrowheads="1"/>
          </p:cNvSpPr>
          <p:nvPr/>
        </p:nvSpPr>
        <p:spPr bwMode="auto">
          <a:xfrm>
            <a:off x="0" y="609600"/>
            <a:ext cx="9041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a-DK" sz="3600" b="1" dirty="0">
                <a:solidFill>
                  <a:srgbClr val="FFFFFF"/>
                </a:solidFill>
                <a:latin typeface="Helvetica" pitchFamily="34" charset="0"/>
              </a:rPr>
              <a:t>NEUTRINO PHYSICS </a:t>
            </a:r>
            <a:r>
              <a:rPr lang="da-DK" sz="3600" b="1" dirty="0" smtClean="0">
                <a:solidFill>
                  <a:srgbClr val="FFFFFF"/>
                </a:solidFill>
                <a:latin typeface="Helvetica" pitchFamily="34" charset="0"/>
              </a:rPr>
              <a:t>AND COSMOLOGY</a:t>
            </a:r>
          </a:p>
        </p:txBody>
      </p:sp>
      <p:sp>
        <p:nvSpPr>
          <p:cNvPr id="791557" name="Rectangle 5"/>
          <p:cNvSpPr>
            <a:spLocks noChangeArrowheads="1"/>
          </p:cNvSpPr>
          <p:nvPr/>
        </p:nvSpPr>
        <p:spPr bwMode="auto">
          <a:xfrm>
            <a:off x="-457200" y="5486400"/>
            <a:ext cx="10363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91558" name="Text Box 6"/>
          <p:cNvSpPr txBox="1">
            <a:spLocks noChangeArrowheads="1"/>
          </p:cNvSpPr>
          <p:nvPr/>
        </p:nvSpPr>
        <p:spPr bwMode="auto">
          <a:xfrm>
            <a:off x="1652335" y="5715000"/>
            <a:ext cx="5739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 dirty="0">
                <a:solidFill>
                  <a:srgbClr val="FFFFFF"/>
                </a:solidFill>
                <a:latin typeface="Helvetica" pitchFamily="34" charset="0"/>
              </a:rPr>
              <a:t>STEEN </a:t>
            </a:r>
            <a:r>
              <a:rPr lang="da-DK" sz="2400" dirty="0" smtClean="0">
                <a:solidFill>
                  <a:srgbClr val="FFFFFF"/>
                </a:solidFill>
                <a:latin typeface="Helvetica" pitchFamily="34" charset="0"/>
              </a:rPr>
              <a:t>HANNESTAD, Aarhus </a:t>
            </a:r>
            <a:r>
              <a:rPr lang="da-DK" sz="2400" dirty="0" err="1" smtClean="0">
                <a:solidFill>
                  <a:srgbClr val="FFFFFF"/>
                </a:solidFill>
                <a:latin typeface="Helvetica" pitchFamily="34" charset="0"/>
              </a:rPr>
              <a:t>University</a:t>
            </a:r>
            <a:endParaRPr lang="da-DK" sz="2400" dirty="0">
              <a:solidFill>
                <a:srgbClr val="FFFFFF"/>
              </a:solidFill>
              <a:latin typeface="Helvetica" pitchFamily="34" charset="0"/>
            </a:endParaRPr>
          </a:p>
          <a:p>
            <a:pPr algn="ctr" eaLnBrk="0" hangingPunct="0"/>
            <a:r>
              <a:rPr lang="da-DK" sz="2400" dirty="0" smtClean="0">
                <a:solidFill>
                  <a:srgbClr val="FFFFFF"/>
                </a:solidFill>
                <a:latin typeface="Helvetica" pitchFamily="34" charset="0"/>
              </a:rPr>
              <a:t>BLOIS, 31 MAY 2012</a:t>
            </a:r>
            <a:endParaRPr lang="da-DK" sz="2400" dirty="0">
              <a:solidFill>
                <a:srgbClr val="FFFFFF"/>
              </a:solidFill>
              <a:latin typeface="Palatino" pitchFamily="18" charset="0"/>
            </a:endParaRP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2667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da-DK" sz="4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da-DK" sz="4800" baseline="-25000">
                <a:solidFill>
                  <a:schemeClr val="bg1"/>
                </a:solidFill>
                <a:latin typeface="Palatino" pitchFamily="18" charset="0"/>
              </a:rPr>
              <a:t>e</a:t>
            </a:r>
            <a:r>
              <a:rPr lang="da-DK" sz="4800">
                <a:solidFill>
                  <a:schemeClr val="bg1"/>
                </a:solidFill>
                <a:latin typeface="Symbol" pitchFamily="18" charset="2"/>
              </a:rPr>
              <a:t>        n</a:t>
            </a:r>
            <a:r>
              <a:rPr lang="da-DK" sz="4800" baseline="-25000">
                <a:solidFill>
                  <a:schemeClr val="bg1"/>
                </a:solidFill>
                <a:latin typeface="Symbol" pitchFamily="18" charset="2"/>
              </a:rPr>
              <a:t>m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da-DK" sz="4800">
                <a:solidFill>
                  <a:schemeClr val="bg1"/>
                </a:solidFill>
                <a:latin typeface="Symbol" pitchFamily="18" charset="2"/>
              </a:rPr>
              <a:t>      n</a:t>
            </a:r>
            <a:r>
              <a:rPr lang="da-DK" sz="4800" baseline="-25000">
                <a:solidFill>
                  <a:schemeClr val="bg1"/>
                </a:solidFill>
                <a:latin typeface="Symbol" pitchFamily="18" charset="2"/>
              </a:rPr>
              <a:t>t</a:t>
            </a:r>
          </a:p>
        </p:txBody>
      </p:sp>
      <p:sp>
        <p:nvSpPr>
          <p:cNvPr id="791560" name="AutoShape 8"/>
          <p:cNvSpPr>
            <a:spLocks noChangeArrowheads="1"/>
          </p:cNvSpPr>
          <p:nvPr/>
        </p:nvSpPr>
        <p:spPr bwMode="auto">
          <a:xfrm rot="3309554">
            <a:off x="3832225" y="3406775"/>
            <a:ext cx="669925" cy="409575"/>
          </a:xfrm>
          <a:prstGeom prst="leftRightArrow">
            <a:avLst>
              <a:gd name="adj1" fmla="val 50000"/>
              <a:gd name="adj2" fmla="val 3271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91561" name="AutoShape 9"/>
          <p:cNvSpPr>
            <a:spLocks noChangeArrowheads="1"/>
          </p:cNvSpPr>
          <p:nvPr/>
        </p:nvSpPr>
        <p:spPr bwMode="auto">
          <a:xfrm rot="-3316275">
            <a:off x="4746625" y="3406775"/>
            <a:ext cx="669925" cy="409575"/>
          </a:xfrm>
          <a:prstGeom prst="leftRightArrow">
            <a:avLst>
              <a:gd name="adj1" fmla="val 50000"/>
              <a:gd name="adj2" fmla="val 3271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91562" name="AutoShape 10"/>
          <p:cNvSpPr>
            <a:spLocks noChangeArrowheads="1"/>
          </p:cNvSpPr>
          <p:nvPr/>
        </p:nvSpPr>
        <p:spPr bwMode="auto">
          <a:xfrm>
            <a:off x="4191000" y="27432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91563" name="Oval 11"/>
          <p:cNvSpPr>
            <a:spLocks noChangeArrowheads="1"/>
          </p:cNvSpPr>
          <p:nvPr/>
        </p:nvSpPr>
        <p:spPr bwMode="auto">
          <a:xfrm>
            <a:off x="6324600" y="2819400"/>
            <a:ext cx="8382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da-DK" sz="4800" baseline="-25000">
              <a:solidFill>
                <a:schemeClr val="bg1"/>
              </a:solidFill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457200" y="2895600"/>
            <a:ext cx="832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600" b="1">
                <a:solidFill>
                  <a:srgbClr val="E6F61A"/>
                </a:solidFill>
                <a:latin typeface="Comic Sans MS" pitchFamily="66" charset="0"/>
              </a:rPr>
              <a:t>AVAILABLE COSMOLOGICAL DATA</a:t>
            </a:r>
            <a:endParaRPr lang="en-US" sz="3600" b="1">
              <a:solidFill>
                <a:srgbClr val="E6F61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2209800" y="5791200"/>
            <a:ext cx="426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WMAP TEMPERATURE MAP</a:t>
            </a:r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42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</a:rPr>
              <a:t>THE COSMIC MICROWAVE BACKGROUND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82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WMAP-7 TEMPERATURE POWER SPECTRUM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38309" name="Text Box 5"/>
          <p:cNvSpPr txBox="1">
            <a:spLocks noChangeArrowheads="1"/>
          </p:cNvSpPr>
          <p:nvPr/>
        </p:nvSpPr>
        <p:spPr bwMode="auto">
          <a:xfrm>
            <a:off x="1295400" y="4648200"/>
            <a:ext cx="377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LARSON ET AL, ARXIV 1001.4635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38310" name="Picture 6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5943600" cy="38268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6447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ADDITIONAL DATA ON SMALLER SCALES FROM 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ATACAMA COSMOLOGY TELESCOPE (</a:t>
            </a:r>
            <a:r>
              <a:rPr lang="da-DK" dirty="0" err="1" smtClean="0">
                <a:solidFill>
                  <a:schemeClr val="bg1"/>
                </a:solidFill>
              </a:rPr>
              <a:t>Dunkley</a:t>
            </a:r>
            <a:r>
              <a:rPr lang="da-DK" dirty="0" smtClean="0">
                <a:solidFill>
                  <a:schemeClr val="bg1"/>
                </a:solidFill>
              </a:rPr>
              <a:t> et al. 2011)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SOUTH POLE TELESCOPE (</a:t>
            </a:r>
            <a:r>
              <a:rPr lang="da-DK" dirty="0" err="1" smtClean="0">
                <a:solidFill>
                  <a:schemeClr val="bg1"/>
                </a:solidFill>
              </a:rPr>
              <a:t>Keisler</a:t>
            </a:r>
            <a:r>
              <a:rPr lang="da-DK" dirty="0" smtClean="0">
                <a:solidFill>
                  <a:schemeClr val="bg1"/>
                </a:solidFill>
              </a:rPr>
              <a:t> et al. 2011)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2" name="Picture 2" descr="2dFzc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834063"/>
          </a:xfrm>
          <a:prstGeom prst="rect">
            <a:avLst/>
          </a:prstGeom>
          <a:noFill/>
        </p:spPr>
      </p:pic>
      <p:sp>
        <p:nvSpPr>
          <p:cNvPr id="762883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98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LARGE SCALE STRUCTURE SURVEYS  - 2dF AND SDSS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0" y="1524000"/>
            <a:ext cx="2606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SDSS DR-7</a:t>
            </a:r>
          </a:p>
          <a:p>
            <a:r>
              <a:rPr lang="da-DK" sz="2400">
                <a:solidFill>
                  <a:schemeClr val="bg1"/>
                </a:solidFill>
              </a:rPr>
              <a:t>LRG SPECTRUM</a:t>
            </a:r>
          </a:p>
          <a:p>
            <a:r>
              <a:rPr lang="da-DK" sz="2400">
                <a:solidFill>
                  <a:schemeClr val="bg1"/>
                </a:solidFill>
              </a:rPr>
              <a:t>(Reid et al ’09)</a:t>
            </a:r>
          </a:p>
          <a:p>
            <a:endParaRPr lang="da-DK" sz="2400">
              <a:solidFill>
                <a:schemeClr val="bg1"/>
              </a:solidFill>
            </a:endParaRPr>
          </a:p>
        </p:txBody>
      </p:sp>
      <p:pic>
        <p:nvPicPr>
          <p:cNvPr id="804867" name="Picture 3" descr="cern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"/>
            <a:ext cx="5918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914" name="Picture 2" descr="ttfig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52600"/>
            <a:ext cx="5648325" cy="4824413"/>
          </a:xfrm>
          <a:prstGeom prst="rect">
            <a:avLst/>
          </a:prstGeom>
          <a:noFill/>
        </p:spPr>
      </p:pic>
      <p:sp>
        <p:nvSpPr>
          <p:cNvPr id="806915" name="Text Box 3"/>
          <p:cNvSpPr txBox="1">
            <a:spLocks noChangeArrowheads="1"/>
          </p:cNvSpPr>
          <p:nvPr/>
        </p:nvSpPr>
        <p:spPr bwMode="auto">
          <a:xfrm>
            <a:off x="7299325" y="3603625"/>
            <a:ext cx="144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i="1">
                <a:solidFill>
                  <a:srgbClr val="FF0000"/>
                </a:solidFill>
                <a:latin typeface="SymbolPS" pitchFamily="18" charset="2"/>
              </a:rPr>
              <a:t>S</a:t>
            </a:r>
            <a:r>
              <a:rPr lang="da-DK" i="1">
                <a:solidFill>
                  <a:srgbClr val="FF0000"/>
                </a:solidFill>
                <a:latin typeface="Arial Unicode MS" pitchFamily="34" charset="-128"/>
              </a:rPr>
              <a:t>m = </a:t>
            </a:r>
            <a:r>
              <a:rPr lang="da-DK">
                <a:solidFill>
                  <a:srgbClr val="FF0000"/>
                </a:solidFill>
                <a:latin typeface="Arial Unicode MS" pitchFamily="34" charset="-128"/>
              </a:rPr>
              <a:t>0.3</a:t>
            </a:r>
            <a:r>
              <a:rPr lang="da-DK">
                <a:solidFill>
                  <a:srgbClr val="FF0000"/>
                </a:solidFill>
              </a:rPr>
              <a:t> 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746125" y="341313"/>
            <a:ext cx="7283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FINITE NEUTRINO MASSES SUPPRESS THE MATTER POWER</a:t>
            </a:r>
          </a:p>
          <a:p>
            <a:r>
              <a:rPr lang="da-DK">
                <a:solidFill>
                  <a:schemeClr val="bg1"/>
                </a:solidFill>
              </a:rPr>
              <a:t>SPECTRUM ON SCALES SMALLER THAN THE FREE-STREAMING</a:t>
            </a:r>
          </a:p>
          <a:p>
            <a:r>
              <a:rPr lang="da-DK">
                <a:solidFill>
                  <a:schemeClr val="bg1"/>
                </a:solidFill>
              </a:rPr>
              <a:t>LENGTH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06917" name="Text Box 5"/>
          <p:cNvSpPr txBox="1">
            <a:spLocks noChangeArrowheads="1"/>
          </p:cNvSpPr>
          <p:nvPr/>
        </p:nvSpPr>
        <p:spPr bwMode="auto">
          <a:xfrm>
            <a:off x="7315200" y="4475163"/>
            <a:ext cx="125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i="1">
                <a:solidFill>
                  <a:schemeClr val="accent1"/>
                </a:solidFill>
                <a:latin typeface="SymbolPS" pitchFamily="18" charset="2"/>
              </a:rPr>
              <a:t>S</a:t>
            </a:r>
            <a:r>
              <a:rPr lang="da-DK" i="1">
                <a:solidFill>
                  <a:schemeClr val="accent1"/>
                </a:solidFill>
                <a:latin typeface="Arial Unicode MS" pitchFamily="34" charset="-128"/>
              </a:rPr>
              <a:t>m = </a:t>
            </a:r>
            <a:r>
              <a:rPr lang="da-DK">
                <a:solidFill>
                  <a:schemeClr val="accent1"/>
                </a:solidFill>
              </a:rPr>
              <a:t>1 eV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06918" name="Text Box 6"/>
          <p:cNvSpPr txBox="1">
            <a:spLocks noChangeArrowheads="1"/>
          </p:cNvSpPr>
          <p:nvPr/>
        </p:nvSpPr>
        <p:spPr bwMode="auto">
          <a:xfrm>
            <a:off x="7315200" y="3200400"/>
            <a:ext cx="1319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i="1">
                <a:solidFill>
                  <a:schemeClr val="bg1"/>
                </a:solidFill>
                <a:latin typeface="SymbolPS" pitchFamily="18" charset="2"/>
              </a:rPr>
              <a:t>S</a:t>
            </a:r>
            <a:r>
              <a:rPr lang="da-DK" i="1">
                <a:solidFill>
                  <a:schemeClr val="bg1"/>
                </a:solidFill>
                <a:latin typeface="Arial Unicode MS" pitchFamily="34" charset="-128"/>
              </a:rPr>
              <a:t>m = </a:t>
            </a:r>
            <a:r>
              <a:rPr lang="da-DK">
                <a:solidFill>
                  <a:schemeClr val="bg1"/>
                </a:solidFill>
                <a:latin typeface="Arial Unicode MS" pitchFamily="34" charset="-128"/>
              </a:rPr>
              <a:t>0</a:t>
            </a:r>
            <a:r>
              <a:rPr lang="da-DK" i="1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da-DK">
                <a:solidFill>
                  <a:schemeClr val="bg1"/>
                </a:solidFill>
              </a:rPr>
              <a:t>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06919" name="Text Box 7"/>
          <p:cNvSpPr txBox="1">
            <a:spLocks noChangeArrowheads="1"/>
          </p:cNvSpPr>
          <p:nvPr/>
        </p:nvSpPr>
        <p:spPr bwMode="auto">
          <a:xfrm rot="-5400000">
            <a:off x="964406" y="3531394"/>
            <a:ext cx="21859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2400" b="1" i="1">
                <a:latin typeface="Times New Roman" pitchFamily="18" charset="0"/>
              </a:rPr>
              <a:t>P</a:t>
            </a:r>
            <a:r>
              <a:rPr lang="da-DK" sz="2400" b="1">
                <a:latin typeface="Times New Roman" pitchFamily="18" charset="0"/>
              </a:rPr>
              <a:t>(</a:t>
            </a:r>
            <a:r>
              <a:rPr lang="da-DK" sz="2400" b="1" i="1">
                <a:latin typeface="Times New Roman" pitchFamily="18" charset="0"/>
              </a:rPr>
              <a:t>k</a:t>
            </a:r>
            <a:r>
              <a:rPr lang="da-DK" sz="2400" b="1">
                <a:latin typeface="Times New Roman" pitchFamily="18" charset="0"/>
              </a:rPr>
              <a:t>)/</a:t>
            </a:r>
            <a:r>
              <a:rPr lang="da-DK" sz="2400" b="1" i="1">
                <a:latin typeface="Times New Roman" pitchFamily="18" charset="0"/>
              </a:rPr>
              <a:t>P</a:t>
            </a:r>
            <a:r>
              <a:rPr lang="da-DK" sz="2400" b="1">
                <a:latin typeface="Times New Roman" pitchFamily="18" charset="0"/>
              </a:rPr>
              <a:t>(</a:t>
            </a:r>
            <a:r>
              <a:rPr lang="da-DK" sz="2400" b="1" i="1">
                <a:latin typeface="Times New Roman" pitchFamily="18" charset="0"/>
              </a:rPr>
              <a:t>k,m</a:t>
            </a:r>
            <a:r>
              <a:rPr lang="da-DK" sz="2400" b="1" i="1" baseline="-25000">
                <a:latin typeface="Symbol" pitchFamily="18" charset="2"/>
              </a:rPr>
              <a:t>n</a:t>
            </a:r>
            <a:r>
              <a:rPr lang="da-DK" sz="2400" b="1">
                <a:latin typeface="Symbol" pitchFamily="18" charset="2"/>
              </a:rPr>
              <a:t>=0)</a:t>
            </a:r>
            <a:endParaRPr lang="en-US" sz="2400" b="1" i="1">
              <a:latin typeface="Times New Roman" pitchFamily="18" charset="0"/>
            </a:endParaRPr>
          </a:p>
        </p:txBody>
      </p:sp>
      <p:graphicFrame>
        <p:nvGraphicFramePr>
          <p:cNvPr id="806920" name="Object 8"/>
          <p:cNvGraphicFramePr>
            <a:graphicFrameLocks noChangeAspect="1"/>
          </p:cNvGraphicFramePr>
          <p:nvPr/>
        </p:nvGraphicFramePr>
        <p:xfrm>
          <a:off x="228600" y="5715000"/>
          <a:ext cx="3733800" cy="1000125"/>
        </p:xfrm>
        <a:graphic>
          <a:graphicData uri="http://schemas.openxmlformats.org/presentationml/2006/ole">
            <p:oleObj spid="_x0000_s806920" name="Equation" r:id="rId5" imgW="1612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89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600" b="1">
                <a:solidFill>
                  <a:srgbClr val="E6F61A"/>
                </a:solidFill>
                <a:latin typeface="Comic Sans MS" pitchFamily="66" charset="0"/>
              </a:rPr>
              <a:t>NOW, WHAT ABOUT NEUTRINO</a:t>
            </a:r>
          </a:p>
          <a:p>
            <a:r>
              <a:rPr lang="da-DK" sz="3600" b="1">
                <a:solidFill>
                  <a:srgbClr val="E6F61A"/>
                </a:solidFill>
                <a:latin typeface="Comic Sans MS" pitchFamily="66" charset="0"/>
              </a:rPr>
              <a:t>PHYSICS?</a:t>
            </a:r>
            <a:endParaRPr lang="en-US" sz="3600" b="1">
              <a:solidFill>
                <a:srgbClr val="E6F61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Text Box 2"/>
          <p:cNvSpPr txBox="1">
            <a:spLocks noChangeArrowheads="1"/>
          </p:cNvSpPr>
          <p:nvPr/>
        </p:nvSpPr>
        <p:spPr bwMode="auto">
          <a:xfrm>
            <a:off x="258763" y="228600"/>
            <a:ext cx="8885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WHAT IS THE PRESENT BOUND ON THE NEUTRINO MASS?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838200" y="3733800"/>
            <a:ext cx="743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STH, MIRIZZI, RAFFELT, WONG (arxiv:1004:0695)</a:t>
            </a:r>
          </a:p>
          <a:p>
            <a:r>
              <a:rPr lang="da-DK">
                <a:solidFill>
                  <a:schemeClr val="bg1"/>
                </a:solidFill>
              </a:rPr>
              <a:t>HAMANN, STH, LESGOURGUES, RAMPF &amp; WONG (arxiv:1003.3999)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7160" name="Text Box 8"/>
          <p:cNvSpPr txBox="1">
            <a:spLocks noChangeArrowheads="1"/>
          </p:cNvSpPr>
          <p:nvPr/>
        </p:nvSpPr>
        <p:spPr bwMode="auto">
          <a:xfrm>
            <a:off x="304800" y="1193800"/>
            <a:ext cx="794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DEPENDS ON DATA SETS USED AND ALLOWED PARAMETERS </a:t>
            </a:r>
            <a:endParaRPr lang="en-US" sz="2000">
              <a:solidFill>
                <a:schemeClr val="bg1"/>
              </a:solidFill>
            </a:endParaRPr>
          </a:p>
        </p:txBody>
      </p:sp>
      <p:graphicFrame>
        <p:nvGraphicFramePr>
          <p:cNvPr id="817161" name="Object 9"/>
          <p:cNvGraphicFramePr>
            <a:graphicFrameLocks noChangeAspect="1"/>
          </p:cNvGraphicFramePr>
          <p:nvPr/>
        </p:nvGraphicFramePr>
        <p:xfrm>
          <a:off x="381000" y="3048000"/>
          <a:ext cx="3811588" cy="587375"/>
        </p:xfrm>
        <a:graphic>
          <a:graphicData uri="http://schemas.openxmlformats.org/presentationml/2006/ole">
            <p:oleObj spid="_x0000_s817161" name="Equation" r:id="rId4" imgW="1650960" imgH="253800" progId="Equation.3">
              <p:embed/>
            </p:oleObj>
          </a:graphicData>
        </a:graphic>
      </p:graphicFrame>
      <p:sp>
        <p:nvSpPr>
          <p:cNvPr id="817162" name="Text Box 10"/>
          <p:cNvSpPr txBox="1">
            <a:spLocks noChangeArrowheads="1"/>
          </p:cNvSpPr>
          <p:nvPr/>
        </p:nvSpPr>
        <p:spPr bwMode="auto">
          <a:xfrm>
            <a:off x="4267200" y="2971800"/>
            <a:ext cx="436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USING THE MINIMAL COSMOLOGICAL</a:t>
            </a:r>
          </a:p>
          <a:p>
            <a:r>
              <a:rPr lang="da-DK">
                <a:solidFill>
                  <a:schemeClr val="bg1"/>
                </a:solidFill>
              </a:rPr>
              <a:t>MODEL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7163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648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THERE ARE </a:t>
            </a:r>
            <a:r>
              <a:rPr lang="da-DK" sz="2000" u="sng">
                <a:solidFill>
                  <a:schemeClr val="bg1"/>
                </a:solidFill>
              </a:rPr>
              <a:t>MANY</a:t>
            </a:r>
            <a:r>
              <a:rPr lang="da-DK" sz="2000">
                <a:solidFill>
                  <a:schemeClr val="bg1"/>
                </a:solidFill>
              </a:rPr>
              <a:t>  ANALYSES IN THE LITERATURE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17164" name="Rectangle 12"/>
          <p:cNvSpPr>
            <a:spLocks noChangeArrowheads="1"/>
          </p:cNvSpPr>
          <p:nvPr/>
        </p:nvSpPr>
        <p:spPr bwMode="auto">
          <a:xfrm>
            <a:off x="152400" y="2743200"/>
            <a:ext cx="8686800" cy="18288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17165" name="Text Box 13"/>
          <p:cNvSpPr txBox="1">
            <a:spLocks noChangeArrowheads="1"/>
          </p:cNvSpPr>
          <p:nvPr/>
        </p:nvSpPr>
        <p:spPr bwMode="auto">
          <a:xfrm>
            <a:off x="669925" y="4684713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JUST ONE EXAMPLE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AutoShape 2"/>
          <p:cNvSpPr>
            <a:spLocks noChangeArrowheads="1"/>
          </p:cNvSpPr>
          <p:nvPr/>
        </p:nvSpPr>
        <p:spPr bwMode="auto">
          <a:xfrm flipH="1">
            <a:off x="2362200" y="3429000"/>
            <a:ext cx="5867400" cy="2209800"/>
          </a:xfrm>
          <a:prstGeom prst="rtTriangle">
            <a:avLst/>
          </a:pr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19203" name="AutoShape 3"/>
          <p:cNvSpPr>
            <a:spLocks noChangeArrowheads="1"/>
          </p:cNvSpPr>
          <p:nvPr/>
        </p:nvSpPr>
        <p:spPr bwMode="auto">
          <a:xfrm rot="10800000" flipH="1">
            <a:off x="2362200" y="1752600"/>
            <a:ext cx="4800600" cy="1828800"/>
          </a:xfrm>
          <a:prstGeom prst="rtTriangl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5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THE NEUTRINO MASS FROM COSMOLOGY PLOT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19205" name="Line 5"/>
          <p:cNvSpPr>
            <a:spLocks noChangeShapeType="1"/>
          </p:cNvSpPr>
          <p:nvPr/>
        </p:nvSpPr>
        <p:spPr bwMode="auto">
          <a:xfrm>
            <a:off x="2362200" y="5715000"/>
            <a:ext cx="5791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19206" name="Line 6"/>
          <p:cNvSpPr>
            <a:spLocks noChangeShapeType="1"/>
          </p:cNvSpPr>
          <p:nvPr/>
        </p:nvSpPr>
        <p:spPr bwMode="auto">
          <a:xfrm flipV="1">
            <a:off x="2286000" y="1143000"/>
            <a:ext cx="0" cy="449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19207" name="Text Box 7"/>
          <p:cNvSpPr txBox="1">
            <a:spLocks noChangeArrowheads="1"/>
          </p:cNvSpPr>
          <p:nvPr/>
        </p:nvSpPr>
        <p:spPr bwMode="auto">
          <a:xfrm>
            <a:off x="7391400" y="5918200"/>
            <a:ext cx="167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Larger model</a:t>
            </a:r>
          </a:p>
          <a:p>
            <a:r>
              <a:rPr lang="da-DK" sz="2000">
                <a:solidFill>
                  <a:schemeClr val="bg1"/>
                </a:solidFill>
              </a:rPr>
              <a:t>space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838200" y="1041400"/>
            <a:ext cx="132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More data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974725" y="49133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CMB only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0" name="Text Box 10"/>
          <p:cNvSpPr txBox="1">
            <a:spLocks noChangeArrowheads="1"/>
          </p:cNvSpPr>
          <p:nvPr/>
        </p:nvSpPr>
        <p:spPr bwMode="auto">
          <a:xfrm>
            <a:off x="990600" y="3886200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 SDSS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1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96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 SNI-a</a:t>
            </a:r>
          </a:p>
          <a:p>
            <a:r>
              <a:rPr lang="da-DK">
                <a:solidFill>
                  <a:schemeClr val="bg1"/>
                </a:solidFill>
              </a:rPr>
              <a:t>+WL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990600" y="1752600"/>
            <a:ext cx="119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+Ly-alpha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3" name="Text Box 13"/>
          <p:cNvSpPr txBox="1">
            <a:spLocks noChangeArrowheads="1"/>
          </p:cNvSpPr>
          <p:nvPr/>
        </p:nvSpPr>
        <p:spPr bwMode="auto">
          <a:xfrm>
            <a:off x="2422525" y="5827713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Minimal</a:t>
            </a:r>
          </a:p>
          <a:p>
            <a:r>
              <a:rPr lang="da-DK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da-DK">
                <a:solidFill>
                  <a:schemeClr val="bg1"/>
                </a:solidFill>
                <a:latin typeface="Arial Unicode MS" pitchFamily="34" charset="-128"/>
              </a:rPr>
              <a:t>CDM</a:t>
            </a:r>
            <a:endParaRPr lang="en-US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19214" name="Text Box 14"/>
          <p:cNvSpPr txBox="1">
            <a:spLocks noChangeArrowheads="1"/>
          </p:cNvSpPr>
          <p:nvPr/>
        </p:nvSpPr>
        <p:spPr bwMode="auto">
          <a:xfrm>
            <a:off x="4419600" y="58674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</a:t>
            </a:r>
            <a:r>
              <a:rPr lang="da-DK" i="1">
                <a:solidFill>
                  <a:schemeClr val="bg1"/>
                </a:solidFill>
              </a:rPr>
              <a:t>N</a:t>
            </a:r>
            <a:r>
              <a:rPr lang="da-DK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19215" name="Text Box 15"/>
          <p:cNvSpPr txBox="1">
            <a:spLocks noChangeArrowheads="1"/>
          </p:cNvSpPr>
          <p:nvPr/>
        </p:nvSpPr>
        <p:spPr bwMode="auto">
          <a:xfrm>
            <a:off x="5791200" y="5867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</a:t>
            </a:r>
            <a:r>
              <a:rPr lang="da-DK" i="1">
                <a:solidFill>
                  <a:schemeClr val="bg1"/>
                </a:solidFill>
              </a:rPr>
              <a:t>w</a:t>
            </a:r>
            <a:r>
              <a:rPr lang="da-DK">
                <a:solidFill>
                  <a:schemeClr val="bg1"/>
                </a:solidFill>
              </a:rPr>
              <a:t>+……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6" name="Text Box 16"/>
          <p:cNvSpPr txBox="1">
            <a:spLocks noChangeArrowheads="1"/>
          </p:cNvSpPr>
          <p:nvPr/>
        </p:nvSpPr>
        <p:spPr bwMode="auto">
          <a:xfrm>
            <a:off x="2514600" y="49530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1.1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7" name="Text Box 17"/>
          <p:cNvSpPr txBox="1">
            <a:spLocks noChangeArrowheads="1"/>
          </p:cNvSpPr>
          <p:nvPr/>
        </p:nvSpPr>
        <p:spPr bwMode="auto">
          <a:xfrm>
            <a:off x="2514600" y="38862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0.6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8" name="Text Box 18"/>
          <p:cNvSpPr txBox="1">
            <a:spLocks noChangeArrowheads="1"/>
          </p:cNvSpPr>
          <p:nvPr/>
        </p:nvSpPr>
        <p:spPr bwMode="auto">
          <a:xfrm>
            <a:off x="2514600" y="2667000"/>
            <a:ext cx="104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~ 0.5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9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104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~ 0.2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0" name="Text Box 20"/>
          <p:cNvSpPr txBox="1">
            <a:spLocks noChangeArrowheads="1"/>
          </p:cNvSpPr>
          <p:nvPr/>
        </p:nvSpPr>
        <p:spPr bwMode="auto">
          <a:xfrm>
            <a:off x="4267200" y="495300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~ 2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1" name="Text Box 21"/>
          <p:cNvSpPr txBox="1">
            <a:spLocks noChangeArrowheads="1"/>
          </p:cNvSpPr>
          <p:nvPr/>
        </p:nvSpPr>
        <p:spPr bwMode="auto">
          <a:xfrm>
            <a:off x="5867400" y="49530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2.?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2" name="Text Box 22"/>
          <p:cNvSpPr txBox="1">
            <a:spLocks noChangeArrowheads="1"/>
          </p:cNvSpPr>
          <p:nvPr/>
        </p:nvSpPr>
        <p:spPr bwMode="auto">
          <a:xfrm>
            <a:off x="7467600" y="49530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???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3" name="Text Box 23"/>
          <p:cNvSpPr txBox="1">
            <a:spLocks noChangeArrowheads="1"/>
          </p:cNvSpPr>
          <p:nvPr/>
        </p:nvSpPr>
        <p:spPr bwMode="auto">
          <a:xfrm>
            <a:off x="4343400" y="388620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~ 1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4" name="Text Box 24"/>
          <p:cNvSpPr txBox="1">
            <a:spLocks noChangeArrowheads="1"/>
          </p:cNvSpPr>
          <p:nvPr/>
        </p:nvSpPr>
        <p:spPr bwMode="auto">
          <a:xfrm>
            <a:off x="5867400" y="38862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1-2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5" name="Text Box 25"/>
          <p:cNvSpPr txBox="1">
            <a:spLocks noChangeArrowheads="1"/>
          </p:cNvSpPr>
          <p:nvPr/>
        </p:nvSpPr>
        <p:spPr bwMode="auto">
          <a:xfrm>
            <a:off x="4267200" y="26670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0.5-0.6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6" name="Text Box 26"/>
          <p:cNvSpPr txBox="1">
            <a:spLocks noChangeArrowheads="1"/>
          </p:cNvSpPr>
          <p:nvPr/>
        </p:nvSpPr>
        <p:spPr bwMode="auto">
          <a:xfrm>
            <a:off x="5867400" y="26670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0.5-0.6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7" name="Text Box 27"/>
          <p:cNvSpPr txBox="1">
            <a:spLocks noChangeArrowheads="1"/>
          </p:cNvSpPr>
          <p:nvPr/>
        </p:nvSpPr>
        <p:spPr bwMode="auto">
          <a:xfrm>
            <a:off x="4267200" y="1752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0.2-0.3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8" name="Text Box 28"/>
          <p:cNvSpPr txBox="1">
            <a:spLocks noChangeArrowheads="1"/>
          </p:cNvSpPr>
          <p:nvPr/>
        </p:nvSpPr>
        <p:spPr bwMode="auto">
          <a:xfrm>
            <a:off x="5867400" y="1752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0.2-0.3 eV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19229" name="Picture 29" descr="cards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2667000" cy="2262188"/>
          </a:xfrm>
          <a:prstGeom prst="rect">
            <a:avLst/>
          </a:prstGeom>
          <a:noFill/>
        </p:spPr>
      </p:pic>
      <p:pic>
        <p:nvPicPr>
          <p:cNvPr id="819230" name="Picture 30" descr="01807_menkaure_pyram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800350" cy="218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852" name="Picture 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357563"/>
          </a:xfrm>
          <a:prstGeom prst="rect">
            <a:avLst/>
          </a:prstGeom>
          <a:noFill/>
        </p:spPr>
      </p:pic>
      <p:sp>
        <p:nvSpPr>
          <p:cNvPr id="846853" name="Text Box 5"/>
          <p:cNvSpPr txBox="1">
            <a:spLocks noChangeArrowheads="1"/>
          </p:cNvSpPr>
          <p:nvPr/>
        </p:nvSpPr>
        <p:spPr bwMode="auto">
          <a:xfrm>
            <a:off x="381000" y="5486400"/>
            <a:ext cx="421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Gonzalez-Garcia et al., arxiv:1006.3795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46854" name="Oval 6"/>
          <p:cNvSpPr>
            <a:spLocks noChangeArrowheads="1"/>
          </p:cNvSpPr>
          <p:nvPr/>
        </p:nvSpPr>
        <p:spPr bwMode="auto">
          <a:xfrm>
            <a:off x="1676400" y="22860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Rectangle 3"/>
          <p:cNvSpPr>
            <a:spLocks noChangeArrowheads="1"/>
          </p:cNvSpPr>
          <p:nvPr/>
        </p:nvSpPr>
        <p:spPr bwMode="auto">
          <a:xfrm>
            <a:off x="152400" y="3657600"/>
            <a:ext cx="88392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84036" name="Text Box 4"/>
          <p:cNvSpPr txBox="1">
            <a:spLocks noChangeArrowheads="1"/>
          </p:cNvSpPr>
          <p:nvPr/>
        </p:nvSpPr>
        <p:spPr bwMode="auto">
          <a:xfrm>
            <a:off x="1050925" y="1717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84041" name="Object 9"/>
          <p:cNvGraphicFramePr>
            <a:graphicFrameLocks noChangeAspect="1"/>
          </p:cNvGraphicFramePr>
          <p:nvPr/>
        </p:nvGraphicFramePr>
        <p:xfrm>
          <a:off x="228600" y="3740150"/>
          <a:ext cx="6934200" cy="1477963"/>
        </p:xfrm>
        <a:graphic>
          <a:graphicData uri="http://schemas.openxmlformats.org/presentationml/2006/ole">
            <p:oleObj spid="_x0000_s915458" name="Equation" r:id="rId4" imgW="3454200" imgH="736560" progId="Equation.3">
              <p:embed/>
            </p:oleObj>
          </a:graphicData>
        </a:graphic>
      </p:graphicFrame>
      <p:graphicFrame>
        <p:nvGraphicFramePr>
          <p:cNvPr id="684042" name="Object 10"/>
          <p:cNvGraphicFramePr>
            <a:graphicFrameLocks noChangeAspect="1"/>
          </p:cNvGraphicFramePr>
          <p:nvPr/>
        </p:nvGraphicFramePr>
        <p:xfrm>
          <a:off x="7239000" y="3962400"/>
          <a:ext cx="1371600" cy="1039813"/>
        </p:xfrm>
        <a:graphic>
          <a:graphicData uri="http://schemas.openxmlformats.org/presentationml/2006/ole">
            <p:oleObj spid="_x0000_s915459" name="Equation" r:id="rId5" imgW="736560" imgH="558720" progId="Equation.3">
              <p:embed/>
            </p:oleObj>
          </a:graphicData>
        </a:graphic>
      </p:graphicFrame>
      <p:graphicFrame>
        <p:nvGraphicFramePr>
          <p:cNvPr id="684043" name="Object 11"/>
          <p:cNvGraphicFramePr>
            <a:graphicFrameLocks noChangeAspect="1"/>
          </p:cNvGraphicFramePr>
          <p:nvPr/>
        </p:nvGraphicFramePr>
        <p:xfrm>
          <a:off x="3048000" y="1219200"/>
          <a:ext cx="2803525" cy="1708150"/>
        </p:xfrm>
        <a:graphic>
          <a:graphicData uri="http://schemas.openxmlformats.org/presentationml/2006/ole">
            <p:oleObj spid="_x0000_s915460" name="Equation" r:id="rId6" imgW="1168200" imgH="711000" progId="Equation.3">
              <p:embed/>
            </p:oleObj>
          </a:graphicData>
        </a:graphic>
      </p:graphicFrame>
      <p:sp>
        <p:nvSpPr>
          <p:cNvPr id="684044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2446338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FLAVOUR STATES</a:t>
            </a:r>
            <a:endParaRPr lang="en-US" sz="200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84045" name="Text Box 13"/>
          <p:cNvSpPr txBox="1">
            <a:spLocks noChangeArrowheads="1"/>
          </p:cNvSpPr>
          <p:nvPr/>
        </p:nvSpPr>
        <p:spPr bwMode="auto">
          <a:xfrm>
            <a:off x="6035675" y="1219200"/>
            <a:ext cx="310832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PROPAGATION STATES</a:t>
            </a:r>
            <a:endParaRPr lang="en-US" sz="200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84046" name="Line 14"/>
          <p:cNvSpPr>
            <a:spLocks noChangeShapeType="1"/>
          </p:cNvSpPr>
          <p:nvPr/>
        </p:nvSpPr>
        <p:spPr bwMode="auto">
          <a:xfrm>
            <a:off x="1981200" y="1752600"/>
            <a:ext cx="9906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684047" name="Line 15"/>
          <p:cNvSpPr>
            <a:spLocks noChangeShapeType="1"/>
          </p:cNvSpPr>
          <p:nvPr/>
        </p:nvSpPr>
        <p:spPr bwMode="auto">
          <a:xfrm flipH="1">
            <a:off x="5943600" y="1676400"/>
            <a:ext cx="6858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684048" name="Text Box 16"/>
          <p:cNvSpPr txBox="1">
            <a:spLocks noChangeArrowheads="1"/>
          </p:cNvSpPr>
          <p:nvPr/>
        </p:nvSpPr>
        <p:spPr bwMode="auto">
          <a:xfrm>
            <a:off x="2971800" y="3124200"/>
            <a:ext cx="3471863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MIXING MATRIX (UNITARY)</a:t>
            </a:r>
            <a:endParaRPr lang="en-US" sz="200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84049" name="Line 17"/>
          <p:cNvSpPr>
            <a:spLocks noChangeShapeType="1"/>
          </p:cNvSpPr>
          <p:nvPr/>
        </p:nvSpPr>
        <p:spPr bwMode="auto">
          <a:xfrm flipV="1">
            <a:off x="4343400" y="2286000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684051" name="Text Box 19"/>
          <p:cNvSpPr txBox="1">
            <a:spLocks noChangeArrowheads="1"/>
          </p:cNvSpPr>
          <p:nvPr/>
        </p:nvSpPr>
        <p:spPr bwMode="auto">
          <a:xfrm>
            <a:off x="914400" y="4114800"/>
            <a:ext cx="6932613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  <a:latin typeface="Comic Sans MS" pitchFamily="66" charset="0"/>
              </a:rPr>
              <a:t>LATE-TIME COSMOLOGY IS (ALMOST) </a:t>
            </a:r>
          </a:p>
          <a:p>
            <a:r>
              <a:rPr lang="da-DK" sz="2400">
                <a:solidFill>
                  <a:schemeClr val="bg1"/>
                </a:solidFill>
                <a:latin typeface="Comic Sans MS" pitchFamily="66" charset="0"/>
              </a:rPr>
              <a:t>INSENSITIVE TO THE MIXING STRUCTURE</a:t>
            </a:r>
            <a:endParaRPr lang="en-US" sz="2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8" name="Text Box 4"/>
          <p:cNvSpPr txBox="1">
            <a:spLocks noChangeArrowheads="1"/>
          </p:cNvSpPr>
          <p:nvPr/>
        </p:nvSpPr>
        <p:spPr bwMode="auto">
          <a:xfrm>
            <a:off x="3200400" y="609600"/>
            <a:ext cx="2547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800">
                <a:solidFill>
                  <a:schemeClr val="bg1"/>
                </a:solidFill>
                <a:latin typeface="Comic Sans MS" pitchFamily="66" charset="0"/>
              </a:rPr>
              <a:t>WHAT IS </a:t>
            </a:r>
            <a:r>
              <a:rPr lang="da-DK" sz="2800" i="1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da-DK" sz="2800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da-DK" sz="2800">
                <a:solidFill>
                  <a:schemeClr val="bg1"/>
                </a:solidFill>
                <a:latin typeface="Symbol" pitchFamily="18" charset="2"/>
              </a:rPr>
              <a:t>?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40709" name="Text Box 5"/>
          <p:cNvSpPr txBox="1">
            <a:spLocks noChangeArrowheads="1"/>
          </p:cNvSpPr>
          <p:nvPr/>
        </p:nvSpPr>
        <p:spPr bwMode="auto">
          <a:xfrm>
            <a:off x="898525" y="1793875"/>
            <a:ext cx="7358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A MEASURE OF THE ENERGY DENSITY IN NON-INTERACTING</a:t>
            </a:r>
          </a:p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RADIATION IN THE EARLY UNIVERSE</a:t>
            </a:r>
          </a:p>
          <a:p>
            <a:endParaRPr lang="da-DK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THE STANDARD MODEL PREDICTION IS 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840710" name="Object 6"/>
          <p:cNvGraphicFramePr>
            <a:graphicFrameLocks noChangeAspect="1"/>
          </p:cNvGraphicFramePr>
          <p:nvPr/>
        </p:nvGraphicFramePr>
        <p:xfrm>
          <a:off x="1752600" y="3200400"/>
          <a:ext cx="5699125" cy="1135063"/>
        </p:xfrm>
        <a:graphic>
          <a:graphicData uri="http://schemas.openxmlformats.org/presentationml/2006/ole">
            <p:oleObj spid="_x0000_s840710" name="Equation" r:id="rId3" imgW="2489040" imgH="495000" progId="Equation.3">
              <p:embed/>
            </p:oleObj>
          </a:graphicData>
        </a:graphic>
      </p:graphicFrame>
      <p:sp>
        <p:nvSpPr>
          <p:cNvPr id="840711" name="Text Box 7"/>
          <p:cNvSpPr txBox="1">
            <a:spLocks noChangeArrowheads="1"/>
          </p:cNvSpPr>
          <p:nvPr/>
        </p:nvSpPr>
        <p:spPr bwMode="auto">
          <a:xfrm>
            <a:off x="990600" y="4953000"/>
            <a:ext cx="715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BUT ADDITIONAL LIGHT PARTICLES (STERILE NEUTRINOS,</a:t>
            </a:r>
          </a:p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AXIONS, MAJORONS,…..) COULD MAKE IT HIGHER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40712" name="Text Box 8"/>
          <p:cNvSpPr txBox="1">
            <a:spLocks noChangeArrowheads="1"/>
          </p:cNvSpPr>
          <p:nvPr/>
        </p:nvSpPr>
        <p:spPr bwMode="auto">
          <a:xfrm>
            <a:off x="1812925" y="4303713"/>
            <a:ext cx="348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Mangano et al., hep-ph/0506164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87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097463" cy="6858000"/>
          </a:xfrm>
          <a:prstGeom prst="rect">
            <a:avLst/>
          </a:prstGeom>
          <a:noFill/>
        </p:spPr>
      </p:pic>
      <p:sp>
        <p:nvSpPr>
          <p:cNvPr id="847875" name="Rectangle 3"/>
          <p:cNvSpPr>
            <a:spLocks noChangeArrowheads="1"/>
          </p:cNvSpPr>
          <p:nvPr/>
        </p:nvSpPr>
        <p:spPr bwMode="auto">
          <a:xfrm>
            <a:off x="5291138" y="127000"/>
            <a:ext cx="2286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212725" y="239713"/>
            <a:ext cx="2751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TIME EVOLUTION OF</a:t>
            </a:r>
          </a:p>
          <a:p>
            <a:r>
              <a:rPr lang="da-DK" sz="2000">
                <a:solidFill>
                  <a:schemeClr val="bg1"/>
                </a:solidFill>
              </a:rPr>
              <a:t>THE 95% BOUND ON</a:t>
            </a:r>
          </a:p>
          <a:p>
            <a:r>
              <a:rPr lang="da-DK" sz="2000" i="1">
                <a:solidFill>
                  <a:schemeClr val="bg1"/>
                </a:solidFill>
              </a:rPr>
              <a:t>N</a:t>
            </a:r>
            <a:r>
              <a:rPr lang="da-DK" sz="2000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000" i="1">
              <a:solidFill>
                <a:schemeClr val="bg1"/>
              </a:solidFill>
            </a:endParaRP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136525" y="5573713"/>
            <a:ext cx="2728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ESTIMATED PLANCK</a:t>
            </a:r>
          </a:p>
          <a:p>
            <a:r>
              <a:rPr lang="da-DK" sz="2000">
                <a:solidFill>
                  <a:schemeClr val="bg1"/>
                </a:solidFill>
              </a:rPr>
              <a:t>SENSITIVITY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47878" name="Line 6"/>
          <p:cNvSpPr>
            <a:spLocks noChangeShapeType="1"/>
          </p:cNvSpPr>
          <p:nvPr/>
        </p:nvSpPr>
        <p:spPr bwMode="auto">
          <a:xfrm>
            <a:off x="2971800" y="57912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6232525" y="11588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Pre-WMAP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47880" name="Text Box 8"/>
          <p:cNvSpPr txBox="1">
            <a:spLocks noChangeArrowheads="1"/>
          </p:cNvSpPr>
          <p:nvPr/>
        </p:nvSpPr>
        <p:spPr bwMode="auto">
          <a:xfrm>
            <a:off x="6324600" y="13716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WMAP-1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47881" name="Text Box 9"/>
          <p:cNvSpPr txBox="1">
            <a:spLocks noChangeArrowheads="1"/>
          </p:cNvSpPr>
          <p:nvPr/>
        </p:nvSpPr>
        <p:spPr bwMode="auto">
          <a:xfrm>
            <a:off x="6324600" y="23622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WMAP-3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47882" name="Text Box 10"/>
          <p:cNvSpPr txBox="1">
            <a:spLocks noChangeArrowheads="1"/>
          </p:cNvSpPr>
          <p:nvPr/>
        </p:nvSpPr>
        <p:spPr bwMode="auto">
          <a:xfrm>
            <a:off x="6324600" y="32766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WMAP-5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47883" name="Text Box 11"/>
          <p:cNvSpPr txBox="1">
            <a:spLocks noChangeArrowheads="1"/>
          </p:cNvSpPr>
          <p:nvPr/>
        </p:nvSpPr>
        <p:spPr bwMode="auto">
          <a:xfrm>
            <a:off x="6324600" y="4191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WMAP-7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animBg="1"/>
      <p:bldP spid="847877" grpId="0"/>
      <p:bldP spid="8478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Line 2"/>
          <p:cNvSpPr>
            <a:spLocks noChangeShapeType="1"/>
          </p:cNvSpPr>
          <p:nvPr/>
        </p:nvSpPr>
        <p:spPr bwMode="auto">
          <a:xfrm>
            <a:off x="1752600" y="5257800"/>
            <a:ext cx="1600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899" name="Line 3"/>
          <p:cNvSpPr>
            <a:spLocks noChangeShapeType="1"/>
          </p:cNvSpPr>
          <p:nvPr/>
        </p:nvSpPr>
        <p:spPr bwMode="auto">
          <a:xfrm>
            <a:off x="1752600" y="3505200"/>
            <a:ext cx="1600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0" name="Line 4"/>
          <p:cNvSpPr>
            <a:spLocks noChangeShapeType="1"/>
          </p:cNvSpPr>
          <p:nvPr/>
        </p:nvSpPr>
        <p:spPr bwMode="auto">
          <a:xfrm>
            <a:off x="1752600" y="33528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1" name="Line 5"/>
          <p:cNvSpPr>
            <a:spLocks noChangeShapeType="1"/>
          </p:cNvSpPr>
          <p:nvPr/>
        </p:nvSpPr>
        <p:spPr bwMode="auto">
          <a:xfrm>
            <a:off x="1752600" y="50292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2" name="Line 6"/>
          <p:cNvSpPr>
            <a:spLocks noChangeShapeType="1"/>
          </p:cNvSpPr>
          <p:nvPr/>
        </p:nvSpPr>
        <p:spPr bwMode="auto">
          <a:xfrm>
            <a:off x="1752600" y="5181600"/>
            <a:ext cx="1600200" cy="0"/>
          </a:xfrm>
          <a:prstGeom prst="line">
            <a:avLst/>
          </a:prstGeom>
          <a:noFill/>
          <a:ln w="28575">
            <a:solidFill>
              <a:srgbClr val="E6F6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3" name="Line 7"/>
          <p:cNvSpPr>
            <a:spLocks noChangeShapeType="1"/>
          </p:cNvSpPr>
          <p:nvPr/>
        </p:nvSpPr>
        <p:spPr bwMode="auto">
          <a:xfrm>
            <a:off x="5334000" y="3581400"/>
            <a:ext cx="1600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4" name="Line 8"/>
          <p:cNvSpPr>
            <a:spLocks noChangeShapeType="1"/>
          </p:cNvSpPr>
          <p:nvPr/>
        </p:nvSpPr>
        <p:spPr bwMode="auto">
          <a:xfrm>
            <a:off x="5334000" y="5257800"/>
            <a:ext cx="1600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5" name="Line 9"/>
          <p:cNvSpPr>
            <a:spLocks noChangeShapeType="1"/>
          </p:cNvSpPr>
          <p:nvPr/>
        </p:nvSpPr>
        <p:spPr bwMode="auto">
          <a:xfrm>
            <a:off x="5334000" y="5105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6" name="Line 10"/>
          <p:cNvSpPr>
            <a:spLocks noChangeShapeType="1"/>
          </p:cNvSpPr>
          <p:nvPr/>
        </p:nvSpPr>
        <p:spPr bwMode="auto">
          <a:xfrm>
            <a:off x="5334000" y="33528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5334000" y="3505200"/>
            <a:ext cx="1600200" cy="0"/>
          </a:xfrm>
          <a:prstGeom prst="line">
            <a:avLst/>
          </a:prstGeom>
          <a:noFill/>
          <a:ln w="28575">
            <a:solidFill>
              <a:srgbClr val="E6F6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8908" name="Text Box 12"/>
          <p:cNvSpPr txBox="1">
            <a:spLocks noChangeArrowheads="1"/>
          </p:cNvSpPr>
          <p:nvPr/>
        </p:nvSpPr>
        <p:spPr bwMode="auto">
          <a:xfrm>
            <a:off x="838200" y="1600200"/>
            <a:ext cx="7499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ASSUMING A NUMBER OF ADDITIONAL STERILE STATES OF </a:t>
            </a:r>
          </a:p>
          <a:p>
            <a:r>
              <a:rPr lang="da-DK">
                <a:solidFill>
                  <a:schemeClr val="bg1"/>
                </a:solidFill>
              </a:rPr>
              <a:t>APPROXIMATELY EQUAL MASS, TWO QUALITATIVELY DIFFERENT</a:t>
            </a:r>
          </a:p>
          <a:p>
            <a:r>
              <a:rPr lang="da-DK">
                <a:solidFill>
                  <a:schemeClr val="bg1"/>
                </a:solidFill>
              </a:rPr>
              <a:t>HIERARCHIES EMERGE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48909" name="Text Box 13"/>
          <p:cNvSpPr txBox="1">
            <a:spLocks noChangeArrowheads="1"/>
          </p:cNvSpPr>
          <p:nvPr/>
        </p:nvSpPr>
        <p:spPr bwMode="auto">
          <a:xfrm>
            <a:off x="2117725" y="5602288"/>
            <a:ext cx="75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</a:rPr>
              <a:t>3+N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48910" name="Text Box 14"/>
          <p:cNvSpPr txBox="1">
            <a:spLocks noChangeArrowheads="1"/>
          </p:cNvSpPr>
          <p:nvPr/>
        </p:nvSpPr>
        <p:spPr bwMode="auto">
          <a:xfrm>
            <a:off x="5791200" y="5565775"/>
            <a:ext cx="75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</a:rPr>
              <a:t>N+3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48911" name="Text Box 15"/>
          <p:cNvSpPr txBox="1">
            <a:spLocks noChangeArrowheads="1"/>
          </p:cNvSpPr>
          <p:nvPr/>
        </p:nvSpPr>
        <p:spPr bwMode="auto">
          <a:xfrm>
            <a:off x="762000" y="2971800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6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da-DK" sz="3600" baseline="-25000">
                <a:solidFill>
                  <a:schemeClr val="bg1"/>
                </a:solidFill>
              </a:rPr>
              <a:t>s</a:t>
            </a:r>
            <a:endParaRPr lang="en-US" sz="36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48912" name="Text Box 16"/>
          <p:cNvSpPr txBox="1">
            <a:spLocks noChangeArrowheads="1"/>
          </p:cNvSpPr>
          <p:nvPr/>
        </p:nvSpPr>
        <p:spPr bwMode="auto">
          <a:xfrm>
            <a:off x="7239000" y="4800600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6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da-DK" sz="3600" baseline="-25000">
                <a:solidFill>
                  <a:schemeClr val="bg1"/>
                </a:solidFill>
              </a:rPr>
              <a:t>s</a:t>
            </a:r>
            <a:endParaRPr lang="en-US" sz="36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48913" name="Text Box 17"/>
          <p:cNvSpPr txBox="1">
            <a:spLocks noChangeArrowheads="1"/>
          </p:cNvSpPr>
          <p:nvPr/>
        </p:nvSpPr>
        <p:spPr bwMode="auto">
          <a:xfrm>
            <a:off x="838200" y="4724400"/>
            <a:ext cx="62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6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da-DK" sz="3600" baseline="-25000">
                <a:solidFill>
                  <a:schemeClr val="bg1"/>
                </a:solidFill>
              </a:rPr>
              <a:t>A</a:t>
            </a:r>
            <a:endParaRPr lang="en-US" sz="36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48914" name="Text Box 18"/>
          <p:cNvSpPr txBox="1">
            <a:spLocks noChangeArrowheads="1"/>
          </p:cNvSpPr>
          <p:nvPr/>
        </p:nvSpPr>
        <p:spPr bwMode="auto">
          <a:xfrm>
            <a:off x="7239000" y="3048000"/>
            <a:ext cx="62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6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da-DK" sz="3600" baseline="-25000">
                <a:solidFill>
                  <a:schemeClr val="bg1"/>
                </a:solidFill>
              </a:rPr>
              <a:t>A</a:t>
            </a:r>
            <a:endParaRPr lang="en-US" sz="36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48915" name="Text Box 19"/>
          <p:cNvSpPr txBox="1">
            <a:spLocks noChangeArrowheads="1"/>
          </p:cNvSpPr>
          <p:nvPr/>
        </p:nvSpPr>
        <p:spPr bwMode="auto">
          <a:xfrm>
            <a:off x="822325" y="417513"/>
            <a:ext cx="777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 STERILE NEUTRINO IS PERHAPS THE MOST OBVIOUS CANDIDATE</a:t>
            </a:r>
          </a:p>
          <a:p>
            <a:r>
              <a:rPr lang="da-DK" dirty="0">
                <a:solidFill>
                  <a:schemeClr val="bg1"/>
                </a:solidFill>
              </a:rPr>
              <a:t>FOR AN EXPLANATION OF THE EXTRA </a:t>
            </a:r>
            <a:r>
              <a:rPr lang="da-DK" dirty="0" smtClean="0">
                <a:solidFill>
                  <a:schemeClr val="bg1"/>
                </a:solidFill>
              </a:rPr>
              <a:t> ENERGY </a:t>
            </a:r>
            <a:r>
              <a:rPr lang="da-DK" dirty="0">
                <a:solidFill>
                  <a:schemeClr val="bg1"/>
                </a:solidFill>
              </a:rPr>
              <a:t>DENSITY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69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HOW DO THESE TWO HINTS FIT TOGETHER? CAN THEY BE 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EXPLAINED BY THE SAME PHYSICS?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SHORT ANSWER: IT IS DIFFICULT WITHOUT MODIFYING COSMOLOGY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Picture 2" descr="eucli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8100562" cy="2017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343400"/>
            <a:ext cx="7817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MODIFYING FOR EXAMPLE THE DARK ENERGY EQUATION OF 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STATE CAN HELP, BUT THE 3+2 MODEL IS STRONGLY DISFAVOURED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THE 3+1 MODEL PROVIDES AS GOOD A FIT AS STANDARD </a:t>
            </a:r>
            <a:r>
              <a:rPr lang="da-DK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CDM</a:t>
            </a:r>
          </a:p>
          <a:p>
            <a:r>
              <a:rPr lang="da-DK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da-DK" dirty="0" err="1" smtClean="0">
                <a:solidFill>
                  <a:schemeClr val="bg1"/>
                </a:solidFill>
                <a:latin typeface="+mj-lt"/>
              </a:rPr>
              <a:t>Hamann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, STH, </a:t>
            </a:r>
            <a:r>
              <a:rPr lang="da-DK" dirty="0" err="1" smtClean="0">
                <a:solidFill>
                  <a:schemeClr val="bg1"/>
                </a:solidFill>
                <a:latin typeface="+mj-lt"/>
              </a:rPr>
              <a:t>Raffelt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da-DK" dirty="0" err="1" smtClean="0">
                <a:solidFill>
                  <a:schemeClr val="bg1"/>
                </a:solidFill>
                <a:latin typeface="+mj-lt"/>
              </a:rPr>
              <a:t>Wong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 2011)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79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</a:rPr>
              <a:t>WHAT IS IN STORE FOR THE FUTURE?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58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BETTER CMB TEMPERATURE AND POLARIZATION</a:t>
            </a:r>
          </a:p>
          <a:p>
            <a:r>
              <a:rPr lang="da-DK" sz="2400">
                <a:solidFill>
                  <a:schemeClr val="bg1"/>
                </a:solidFill>
              </a:rPr>
              <a:t>MEASUREMENTS (PLANCK)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658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LARGE SCALE STRUCTURE SURVEYS AT </a:t>
            </a:r>
            <a:r>
              <a:rPr lang="da-DK" sz="2400" dirty="0" smtClean="0">
                <a:solidFill>
                  <a:schemeClr val="bg1"/>
                </a:solidFill>
              </a:rPr>
              <a:t>HIGHER </a:t>
            </a:r>
            <a:endParaRPr lang="da-DK" sz="2400" dirty="0">
              <a:solidFill>
                <a:schemeClr val="bg1"/>
              </a:solidFill>
            </a:endParaRPr>
          </a:p>
          <a:p>
            <a:r>
              <a:rPr lang="da-DK" sz="2400" dirty="0" smtClean="0">
                <a:solidFill>
                  <a:schemeClr val="bg1"/>
                </a:solidFill>
              </a:rPr>
              <a:t>REDSHIFT AND IN LARGER VOLUMES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05542" name="Text Box 6"/>
          <p:cNvSpPr txBox="1">
            <a:spLocks noChangeArrowheads="1"/>
          </p:cNvSpPr>
          <p:nvPr/>
        </p:nvSpPr>
        <p:spPr bwMode="auto">
          <a:xfrm>
            <a:off x="609600" y="3276600"/>
            <a:ext cx="8189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MEASUREMENTS OF WEAK GRAVITATIONAL LENSING</a:t>
            </a:r>
          </a:p>
          <a:p>
            <a:r>
              <a:rPr lang="da-DK" sz="2400">
                <a:solidFill>
                  <a:schemeClr val="bg1"/>
                </a:solidFill>
              </a:rPr>
              <a:t>ON LARGE SCALES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05543" name="Oval 7"/>
          <p:cNvSpPr>
            <a:spLocks noChangeArrowheads="1"/>
          </p:cNvSpPr>
          <p:nvPr/>
        </p:nvSpPr>
        <p:spPr bwMode="auto">
          <a:xfrm>
            <a:off x="304800" y="144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05544" name="Oval 8"/>
          <p:cNvSpPr>
            <a:spLocks noChangeArrowheads="1"/>
          </p:cNvSpPr>
          <p:nvPr/>
        </p:nvSpPr>
        <p:spPr bwMode="auto">
          <a:xfrm>
            <a:off x="3048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05545" name="Oval 9"/>
          <p:cNvSpPr>
            <a:spLocks noChangeArrowheads="1"/>
          </p:cNvSpPr>
          <p:nvPr/>
        </p:nvSpPr>
        <p:spPr bwMode="auto">
          <a:xfrm>
            <a:off x="304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 descr="lensing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914400" y="1006475"/>
            <a:ext cx="3124200" cy="1584325"/>
          </a:xfrm>
          <a:prstGeom prst="rect">
            <a:avLst/>
          </a:prstGeom>
          <a:noFill/>
        </p:spPr>
      </p:pic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838200" y="2667000"/>
            <a:ext cx="746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Distortion of background images by foreground matter</a:t>
            </a:r>
          </a:p>
        </p:txBody>
      </p:sp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6781800" y="44196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91525" name="Picture 5" descr="srcr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00400"/>
            <a:ext cx="3352800" cy="310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91526" name="Picture 6" descr="srcran_lens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200400"/>
            <a:ext cx="3352800" cy="310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91527" name="Picture 7" descr="fig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990600"/>
            <a:ext cx="3048000" cy="1697038"/>
          </a:xfrm>
          <a:prstGeom prst="rect">
            <a:avLst/>
          </a:prstGeom>
          <a:noFill/>
        </p:spPr>
      </p:pic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1752600" y="6324600"/>
            <a:ext cx="678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Unlensed				Lensed</a:t>
            </a:r>
          </a:p>
        </p:txBody>
      </p:sp>
      <p:sp>
        <p:nvSpPr>
          <p:cNvPr id="491529" name="Line 9"/>
          <p:cNvSpPr>
            <a:spLocks noChangeShapeType="1"/>
          </p:cNvSpPr>
          <p:nvPr/>
        </p:nvSpPr>
        <p:spPr bwMode="auto">
          <a:xfrm>
            <a:off x="4343400" y="44958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91530" name="Text Box 10"/>
          <p:cNvSpPr txBox="1">
            <a:spLocks noChangeArrowheads="1"/>
          </p:cNvSpPr>
          <p:nvPr/>
        </p:nvSpPr>
        <p:spPr bwMode="auto">
          <a:xfrm>
            <a:off x="152400" y="228600"/>
            <a:ext cx="874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WEAK LENSING – A POWERFUL PROBE FOR THE FUTURE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746125" y="569913"/>
            <a:ext cx="784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FROM A WEAK LENSING SURVEY THE ANGULAR POWER SPECTRUM</a:t>
            </a:r>
          </a:p>
          <a:p>
            <a:r>
              <a:rPr lang="da-DK">
                <a:solidFill>
                  <a:schemeClr val="bg1"/>
                </a:solidFill>
              </a:rPr>
              <a:t>CAN BE CONSTRUCTED, JUST LIKE IN THE CASE OF CMB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3505200" y="3505200"/>
            <a:ext cx="502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MATTER POWER SPECTRUM (NON-LINEAR)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5257800" y="4572000"/>
            <a:ext cx="267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WEIGHT FUNCTION </a:t>
            </a:r>
          </a:p>
          <a:p>
            <a:r>
              <a:rPr lang="da-DK">
                <a:solidFill>
                  <a:schemeClr val="bg1"/>
                </a:solidFill>
              </a:rPr>
              <a:t>DESCRIBING LENSING</a:t>
            </a:r>
          </a:p>
          <a:p>
            <a:r>
              <a:rPr lang="da-DK">
                <a:solidFill>
                  <a:schemeClr val="bg1"/>
                </a:solidFill>
              </a:rPr>
              <a:t>PROBABILITY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898525" y="5980113"/>
            <a:ext cx="790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(SEE FOR INSTANCE JAIN &amp; SELJAK ’96, ABAZAJIAN &amp; DODELSON ’03,</a:t>
            </a:r>
          </a:p>
          <a:p>
            <a:r>
              <a:rPr lang="da-DK">
                <a:solidFill>
                  <a:schemeClr val="bg1"/>
                </a:solidFill>
              </a:rPr>
              <a:t>SIMPSON &amp; BRIDLE ’04)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42085" name="Object 5"/>
          <p:cNvGraphicFramePr>
            <a:graphicFrameLocks noChangeAspect="1"/>
          </p:cNvGraphicFramePr>
          <p:nvPr/>
        </p:nvGraphicFramePr>
        <p:xfrm>
          <a:off x="1828800" y="1752600"/>
          <a:ext cx="4464050" cy="949325"/>
        </p:xfrm>
        <a:graphic>
          <a:graphicData uri="http://schemas.openxmlformats.org/presentationml/2006/ole">
            <p:oleObj spid="_x0000_s863234" name="Ligning" r:id="rId4" imgW="2387520" imgH="507960" progId="Equation.3">
              <p:embed/>
            </p:oleObj>
          </a:graphicData>
        </a:graphic>
      </p:graphicFrame>
      <p:graphicFrame>
        <p:nvGraphicFramePr>
          <p:cNvPr id="942086" name="Object 6"/>
          <p:cNvGraphicFramePr>
            <a:graphicFrameLocks noChangeAspect="1"/>
          </p:cNvGraphicFramePr>
          <p:nvPr/>
        </p:nvGraphicFramePr>
        <p:xfrm>
          <a:off x="1981200" y="3429000"/>
          <a:ext cx="1452622" cy="455613"/>
        </p:xfrm>
        <a:graphic>
          <a:graphicData uri="http://schemas.openxmlformats.org/presentationml/2006/ole">
            <p:oleObj spid="_x0000_s863235" name="Equation" r:id="rId5" imgW="647640" imgH="203040" progId="Equation.3">
              <p:embed/>
            </p:oleObj>
          </a:graphicData>
        </a:graphic>
      </p:graphicFrame>
      <p:graphicFrame>
        <p:nvGraphicFramePr>
          <p:cNvPr id="942087" name="Object 7"/>
          <p:cNvGraphicFramePr>
            <a:graphicFrameLocks noChangeAspect="1"/>
          </p:cNvGraphicFramePr>
          <p:nvPr/>
        </p:nvGraphicFramePr>
        <p:xfrm>
          <a:off x="1143000" y="4495800"/>
          <a:ext cx="3713440" cy="960438"/>
        </p:xfrm>
        <a:graphic>
          <a:graphicData uri="http://schemas.openxmlformats.org/presentationml/2006/ole">
            <p:oleObj spid="_x0000_s863236" name="Equation" r:id="rId6" imgW="18666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2" name="Picture 2" descr="test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163" y="190500"/>
            <a:ext cx="9713913" cy="6477000"/>
          </a:xfrm>
          <a:prstGeom prst="rect">
            <a:avLst/>
          </a:prstGeom>
          <a:noFill/>
        </p:spPr>
      </p:pic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669925" y="5903913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tx2"/>
                </a:solidFill>
              </a:rPr>
              <a:t>STH, TU, WONG 2006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050" name="Picture 2" descr="test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163" y="190500"/>
            <a:ext cx="9713913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4724400"/>
            <a:ext cx="3500061" cy="15081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3200" b="1" dirty="0" smtClean="0">
                <a:solidFill>
                  <a:srgbClr val="FF0000"/>
                </a:solidFill>
              </a:rPr>
              <a:t>EUCLID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ESA M-CLASS MISSION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2019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SELECTED OCTOBER 2011</a:t>
            </a:r>
            <a:endParaRPr lang="da-D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clideVue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3340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>
                <a:solidFill>
                  <a:schemeClr val="bg1"/>
                </a:solidFill>
              </a:rPr>
              <a:t>THE EUCLID MISSION</a:t>
            </a:r>
            <a:endParaRPr lang="da-DK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 descr="mi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3505200" cy="2667000"/>
          </a:xfrm>
          <a:prstGeom prst="rect">
            <a:avLst/>
          </a:prstGeom>
          <a:noFill/>
        </p:spPr>
      </p:pic>
      <p:pic>
        <p:nvPicPr>
          <p:cNvPr id="616451" name="Picture 3" descr="mix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066800"/>
            <a:ext cx="3505200" cy="2670175"/>
          </a:xfrm>
          <a:prstGeom prst="rect">
            <a:avLst/>
          </a:prstGeom>
          <a:noFill/>
        </p:spPr>
      </p:pic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974725" y="3697288"/>
            <a:ext cx="250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400">
                <a:solidFill>
                  <a:schemeClr val="bg1"/>
                </a:solidFill>
                <a:latin typeface="Helvetica" pitchFamily="34" charset="0"/>
              </a:rPr>
              <a:t>Normal hierarchy</a:t>
            </a:r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5241925" y="3697288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400">
                <a:solidFill>
                  <a:schemeClr val="bg1"/>
                </a:solidFill>
                <a:latin typeface="Helvetica" pitchFamily="34" charset="0"/>
              </a:rPr>
              <a:t>Inverted hierarchy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745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rgbClr val="FFFF66"/>
                </a:solidFill>
                <a:latin typeface="Helvetica" pitchFamily="34" charset="0"/>
              </a:rPr>
              <a:t>If neutrino masses are hierarchical then oscillation experiments</a:t>
            </a:r>
          </a:p>
          <a:p>
            <a:pPr eaLnBrk="0" hangingPunct="0"/>
            <a:r>
              <a:rPr lang="da-DK" sz="2000">
                <a:solidFill>
                  <a:srgbClr val="FFFF66"/>
                </a:solidFill>
                <a:latin typeface="Helvetica" pitchFamily="34" charset="0"/>
              </a:rPr>
              <a:t>do not give information on the absolute value of neutrino masses</a:t>
            </a: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1610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rgbClr val="FFFF66"/>
                </a:solidFill>
                <a:latin typeface="Helvetica" pitchFamily="34" charset="0"/>
              </a:rPr>
              <a:t>However, if neutrino masses are degenerate</a:t>
            </a:r>
          </a:p>
          <a:p>
            <a:pPr eaLnBrk="0" hangingPunct="0"/>
            <a:endParaRPr lang="da-DK" sz="2000">
              <a:solidFill>
                <a:srgbClr val="FFFF66"/>
              </a:solidFill>
              <a:latin typeface="Helvetica" pitchFamily="34" charset="0"/>
            </a:endParaRPr>
          </a:p>
          <a:p>
            <a:pPr eaLnBrk="0" hangingPunct="0"/>
            <a:endParaRPr lang="da-DK" sz="2000">
              <a:solidFill>
                <a:srgbClr val="FFFF66"/>
              </a:solidFill>
              <a:latin typeface="Helvetica" pitchFamily="34" charset="0"/>
            </a:endParaRPr>
          </a:p>
          <a:p>
            <a:pPr eaLnBrk="0" hangingPunct="0"/>
            <a:endParaRPr lang="da-DK" sz="2000">
              <a:solidFill>
                <a:srgbClr val="FFFF66"/>
              </a:solidFill>
              <a:latin typeface="Helvetica" pitchFamily="34" charset="0"/>
            </a:endParaRPr>
          </a:p>
          <a:p>
            <a:pPr eaLnBrk="0" hangingPunct="0"/>
            <a:r>
              <a:rPr lang="da-DK" sz="2000">
                <a:solidFill>
                  <a:srgbClr val="FFFF66"/>
                </a:solidFill>
                <a:latin typeface="Helvetica" pitchFamily="34" charset="0"/>
              </a:rPr>
              <a:t>no information can be gained from such experiments.</a:t>
            </a:r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748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rgbClr val="FFFF66"/>
                </a:solidFill>
                <a:latin typeface="Helvetica" pitchFamily="34" charset="0"/>
              </a:rPr>
              <a:t>Experiments which rely on either the kinematics of neutrino mass</a:t>
            </a:r>
          </a:p>
          <a:p>
            <a:pPr eaLnBrk="0" hangingPunct="0"/>
            <a:r>
              <a:rPr lang="da-DK" sz="2000">
                <a:solidFill>
                  <a:srgbClr val="FFFF66"/>
                </a:solidFill>
                <a:latin typeface="Helvetica" pitchFamily="34" charset="0"/>
              </a:rPr>
              <a:t>or the spin-flip in neutrinoless double beta decay are the most </a:t>
            </a:r>
          </a:p>
          <a:p>
            <a:pPr eaLnBrk="0" hangingPunct="0"/>
            <a:r>
              <a:rPr lang="da-DK" sz="2000">
                <a:solidFill>
                  <a:srgbClr val="FFFF66"/>
                </a:solidFill>
                <a:latin typeface="Helvetica" pitchFamily="34" charset="0"/>
              </a:rPr>
              <a:t>efficient for measuring </a:t>
            </a:r>
            <a:r>
              <a:rPr lang="da-DK" sz="2000" i="1">
                <a:solidFill>
                  <a:srgbClr val="FFFF66"/>
                </a:solidFill>
                <a:latin typeface="Helvetica" pitchFamily="34" charset="0"/>
              </a:rPr>
              <a:t>m</a:t>
            </a:r>
            <a:r>
              <a:rPr lang="da-DK" sz="2000" baseline="-25000">
                <a:solidFill>
                  <a:srgbClr val="FFFF66"/>
                </a:solidFill>
                <a:latin typeface="Helvetica" pitchFamily="34" charset="0"/>
              </a:rPr>
              <a:t>0 </a:t>
            </a:r>
            <a:endParaRPr lang="da-DK" sz="2000">
              <a:solidFill>
                <a:srgbClr val="FFFF66"/>
              </a:solidFill>
              <a:latin typeface="Helvetica" pitchFamily="34" charset="0"/>
            </a:endParaRPr>
          </a:p>
        </p:txBody>
      </p:sp>
      <p:graphicFrame>
        <p:nvGraphicFramePr>
          <p:cNvPr id="616457" name="Object 9"/>
          <p:cNvGraphicFramePr>
            <a:graphicFrameLocks noChangeAspect="1"/>
          </p:cNvGraphicFramePr>
          <p:nvPr/>
        </p:nvGraphicFramePr>
        <p:xfrm>
          <a:off x="2667000" y="4724400"/>
          <a:ext cx="2692400" cy="577850"/>
        </p:xfrm>
        <a:graphic>
          <a:graphicData uri="http://schemas.openxmlformats.org/presentationml/2006/ole">
            <p:oleObj spid="_x0000_s616457" name="Equation" r:id="rId6" imgW="1117440" imgH="241200" progId="Equation.3">
              <p:embed/>
            </p:oleObj>
          </a:graphicData>
        </a:graphic>
      </p:graphicFrame>
      <p:sp>
        <p:nvSpPr>
          <p:cNvPr id="616458" name="AutoShape 10"/>
          <p:cNvSpPr>
            <a:spLocks/>
          </p:cNvSpPr>
          <p:nvPr/>
        </p:nvSpPr>
        <p:spPr bwMode="auto">
          <a:xfrm>
            <a:off x="3048000" y="22860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16459" name="AutoShape 11"/>
          <p:cNvSpPr>
            <a:spLocks/>
          </p:cNvSpPr>
          <p:nvPr/>
        </p:nvSpPr>
        <p:spPr bwMode="auto">
          <a:xfrm>
            <a:off x="2514600" y="18288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3124200" y="2362200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400"/>
              <a:t>SOLAR </a:t>
            </a:r>
            <a:r>
              <a:rPr lang="da-DK" sz="1400">
                <a:latin typeface="Symbol" pitchFamily="18" charset="2"/>
              </a:rPr>
              <a:t>n</a:t>
            </a:r>
            <a:endParaRPr lang="da-DK" sz="1400"/>
          </a:p>
          <a:p>
            <a:r>
              <a:rPr lang="da-DK" sz="1400"/>
              <a:t>KAMLAND</a:t>
            </a:r>
            <a:endParaRPr lang="en-US" sz="1400"/>
          </a:p>
        </p:txBody>
      </p: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1676400" y="1752600"/>
            <a:ext cx="8874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400"/>
              <a:t>ATMO. </a:t>
            </a:r>
            <a:r>
              <a:rPr lang="da-DK" sz="1400">
                <a:latin typeface="Symbol" pitchFamily="18" charset="2"/>
              </a:rPr>
              <a:t>n</a:t>
            </a:r>
            <a:endParaRPr lang="da-DK" sz="1400"/>
          </a:p>
          <a:p>
            <a:r>
              <a:rPr lang="da-DK" sz="1400"/>
              <a:t>K2K</a:t>
            </a:r>
          </a:p>
          <a:p>
            <a:r>
              <a:rPr lang="da-DK" sz="1400"/>
              <a:t>MINOS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03699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/>
                </a:solidFill>
              </a:rPr>
              <a:t>EUCLID WILL FEATURE: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A WEAK LENSING MEASUREMENT OUT TO z ~ 2, COVERING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APPROXIMATELY 20,000 deg</a:t>
            </a:r>
            <a:r>
              <a:rPr lang="da-DK" baseline="30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(THIS WILL BE MAINLY PHOTOMETRIC)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A GALAXY SURVEY OF ABOUT </a:t>
            </a:r>
            <a:r>
              <a:rPr lang="da-DK" dirty="0" err="1" smtClean="0">
                <a:solidFill>
                  <a:schemeClr val="bg1"/>
                </a:solidFill>
              </a:rPr>
              <a:t>few</a:t>
            </a:r>
            <a:r>
              <a:rPr lang="da-DK" dirty="0" smtClean="0">
                <a:solidFill>
                  <a:schemeClr val="bg1"/>
                </a:solidFill>
              </a:rPr>
              <a:t> x 10</a:t>
            </a:r>
            <a:r>
              <a:rPr lang="da-DK" baseline="30000" dirty="0" smtClean="0">
                <a:solidFill>
                  <a:schemeClr val="bg1"/>
                </a:solidFill>
              </a:rPr>
              <a:t>7</a:t>
            </a:r>
            <a:r>
              <a:rPr lang="da-DK" dirty="0" smtClean="0">
                <a:solidFill>
                  <a:schemeClr val="bg1"/>
                </a:solidFill>
              </a:rPr>
              <a:t> GALAXIES (75 x SDSS)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A WEAK LENSING BASED CLUSTER SURVEY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2362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Oval 3"/>
          <p:cNvSpPr/>
          <p:nvPr/>
        </p:nvSpPr>
        <p:spPr>
          <a:xfrm>
            <a:off x="609600" y="3429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609600" y="4267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52400"/>
            <a:ext cx="7239000" cy="7239000"/>
          </a:xfrm>
          <a:prstGeom prst="rect">
            <a:avLst/>
          </a:prstGeom>
          <a:solidFill>
            <a:schemeClr val="tx1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49923" name="Picture 3" descr="sd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971800"/>
            <a:ext cx="1143000" cy="941388"/>
          </a:xfrm>
          <a:prstGeom prst="rect">
            <a:avLst/>
          </a:prstGeom>
          <a:noFill/>
        </p:spPr>
      </p:pic>
      <p:sp>
        <p:nvSpPr>
          <p:cNvPr id="849924" name="Line 4"/>
          <p:cNvSpPr>
            <a:spLocks noChangeShapeType="1"/>
          </p:cNvSpPr>
          <p:nvPr/>
        </p:nvSpPr>
        <p:spPr bwMode="auto">
          <a:xfrm>
            <a:off x="4876800" y="3352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9925" name="Text Box 5"/>
          <p:cNvSpPr txBox="1">
            <a:spLocks noChangeArrowheads="1"/>
          </p:cNvSpPr>
          <p:nvPr/>
        </p:nvSpPr>
        <p:spPr bwMode="auto">
          <a:xfrm>
            <a:off x="5029200" y="33528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DDDDDD"/>
                </a:solidFill>
              </a:rPr>
              <a:t>z~0.35</a:t>
            </a:r>
            <a:endParaRPr lang="en-US" sz="2000" b="1">
              <a:solidFill>
                <a:srgbClr val="DDDDDD"/>
              </a:solidFill>
            </a:endParaRPr>
          </a:p>
        </p:txBody>
      </p:sp>
      <p:sp>
        <p:nvSpPr>
          <p:cNvPr id="849926" name="Line 6"/>
          <p:cNvSpPr>
            <a:spLocks noChangeShapeType="1"/>
          </p:cNvSpPr>
          <p:nvPr/>
        </p:nvSpPr>
        <p:spPr bwMode="auto">
          <a:xfrm flipV="1">
            <a:off x="4876800" y="304800"/>
            <a:ext cx="7620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9927" name="Text Box 7"/>
          <p:cNvSpPr txBox="1">
            <a:spLocks noChangeArrowheads="1"/>
          </p:cNvSpPr>
          <p:nvPr/>
        </p:nvSpPr>
        <p:spPr bwMode="auto">
          <a:xfrm>
            <a:off x="5029200" y="1193800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DDDDDD"/>
                </a:solidFill>
              </a:rPr>
              <a:t>z~1100</a:t>
            </a:r>
            <a:endParaRPr lang="en-US" sz="2000" b="1">
              <a:solidFill>
                <a:srgbClr val="DDDDDD"/>
              </a:solidFill>
            </a:endParaRPr>
          </a:p>
        </p:txBody>
      </p:sp>
      <p:sp>
        <p:nvSpPr>
          <p:cNvPr id="849928" name="Line 8"/>
          <p:cNvSpPr>
            <a:spLocks noChangeShapeType="1"/>
          </p:cNvSpPr>
          <p:nvPr/>
        </p:nvSpPr>
        <p:spPr bwMode="auto">
          <a:xfrm flipV="1">
            <a:off x="4876800" y="1981200"/>
            <a:ext cx="13716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49929" name="Text Box 9"/>
          <p:cNvSpPr txBox="1">
            <a:spLocks noChangeArrowheads="1"/>
          </p:cNvSpPr>
          <p:nvPr/>
        </p:nvSpPr>
        <p:spPr bwMode="auto">
          <a:xfrm>
            <a:off x="5791200" y="2336800"/>
            <a:ext cx="604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 dirty="0" smtClean="0">
                <a:solidFill>
                  <a:srgbClr val="DDDDDD"/>
                </a:solidFill>
              </a:rPr>
              <a:t>z~2</a:t>
            </a:r>
            <a:endParaRPr lang="en-US" sz="2000" b="1" dirty="0">
              <a:solidFill>
                <a:srgbClr val="DDDDDD"/>
              </a:solidFill>
            </a:endParaRPr>
          </a:p>
        </p:txBody>
      </p:sp>
      <p:sp>
        <p:nvSpPr>
          <p:cNvPr id="849930" name="Oval 10"/>
          <p:cNvSpPr>
            <a:spLocks noChangeArrowheads="1"/>
          </p:cNvSpPr>
          <p:nvPr/>
        </p:nvSpPr>
        <p:spPr bwMode="auto">
          <a:xfrm>
            <a:off x="2667000" y="1371600"/>
            <a:ext cx="4267200" cy="4191000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8" grpId="0" animBg="1"/>
      <p:bldP spid="8499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24861" cy="4648199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62087" y="5334000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STH, TU &amp; WONG 2006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687" y="4572000"/>
            <a:ext cx="8001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547687" y="1219200"/>
            <a:ext cx="80772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4738687" y="609600"/>
            <a:ext cx="1371600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4433887" y="0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00B0F0"/>
                </a:solidFill>
              </a:rPr>
              <a:t>EUCLID WL</a:t>
            </a:r>
            <a:endParaRPr lang="da-DK" sz="2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989" y="5943600"/>
            <a:ext cx="884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HAMANN, STH, WONG 12: COMBINING THE EUCLID WL  AND GALAXY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SURVEYS WILL ALLOW FOR A 3-4</a:t>
            </a:r>
            <a:r>
              <a:rPr lang="da-DK" dirty="0" smtClean="0">
                <a:solidFill>
                  <a:schemeClr val="bg1"/>
                </a:solidFill>
                <a:latin typeface="Symbol" pitchFamily="18" charset="2"/>
              </a:rPr>
              <a:t>s 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DETECTION OF THE NORMAL HIERARCHY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6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8047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THIS SOUNDS GREAT, BUT UNFORTUNATELY THE THEORETICIANS</a:t>
            </a:r>
          </a:p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CANNOT JUST LEAN BACK AND WAIT FOR FANTASTIC NEW DATA</a:t>
            </a:r>
          </a:p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TO ARRIVE…..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4" name="Picture 2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263" y="1219200"/>
            <a:ext cx="5681662" cy="4470400"/>
          </a:xfrm>
          <a:prstGeom prst="rect">
            <a:avLst/>
          </a:prstGeom>
          <a:noFill/>
        </p:spPr>
      </p:pic>
      <p:sp>
        <p:nvSpPr>
          <p:cNvPr id="745475" name="Text Box 3"/>
          <p:cNvSpPr txBox="1">
            <a:spLocks noChangeArrowheads="1"/>
          </p:cNvSpPr>
          <p:nvPr/>
        </p:nvSpPr>
        <p:spPr bwMode="auto">
          <a:xfrm>
            <a:off x="990600" y="385763"/>
            <a:ext cx="8129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Comic Sans MS" pitchFamily="66" charset="0"/>
              </a:rPr>
              <a:t>FUTURE SURVEYS LIKE </a:t>
            </a:r>
            <a:r>
              <a:rPr lang="da-DK" dirty="0" smtClean="0">
                <a:solidFill>
                  <a:schemeClr val="bg1"/>
                </a:solidFill>
                <a:latin typeface="Comic Sans MS" pitchFamily="66" charset="0"/>
              </a:rPr>
              <a:t>EUCLID </a:t>
            </a:r>
            <a:r>
              <a:rPr lang="da-DK" dirty="0">
                <a:solidFill>
                  <a:schemeClr val="bg1"/>
                </a:solidFill>
                <a:latin typeface="Comic Sans MS" pitchFamily="66" charset="0"/>
              </a:rPr>
              <a:t>WILL PROBE THE POWER SPECTRUM </a:t>
            </a:r>
          </a:p>
          <a:p>
            <a:r>
              <a:rPr lang="da-DK" dirty="0">
                <a:solidFill>
                  <a:schemeClr val="bg1"/>
                </a:solidFill>
                <a:latin typeface="Comic Sans MS" pitchFamily="66" charset="0"/>
              </a:rPr>
              <a:t>TO ~ 1-2 PERCENT PRECISION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990600" y="5872163"/>
            <a:ext cx="721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WE SHOULD BE ABLE TO CALCULATE THE POWER SPECTRUM </a:t>
            </a:r>
          </a:p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TO AT LEAST THE SAME PRECISION!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45477" name="Text Box 5"/>
          <p:cNvSpPr txBox="1">
            <a:spLocks noChangeArrowheads="1"/>
          </p:cNvSpPr>
          <p:nvPr/>
        </p:nvSpPr>
        <p:spPr bwMode="auto">
          <a:xfrm>
            <a:off x="4800600" y="44196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>
                <a:solidFill>
                  <a:schemeClr val="tx2"/>
                </a:solidFill>
              </a:rPr>
              <a:t>”LSST” ERROR BARS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45478" name="Text Box 6"/>
          <p:cNvSpPr txBox="1">
            <a:spLocks noChangeArrowheads="1"/>
          </p:cNvSpPr>
          <p:nvPr/>
        </p:nvSpPr>
        <p:spPr bwMode="auto">
          <a:xfrm rot="-5400000">
            <a:off x="1890712" y="2452688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/>
              <a:t>-1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7539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Comic Sans MS" pitchFamily="66" charset="0"/>
              </a:rPr>
              <a:t>IN ORDER TO CALCULATE THE POWER SPECTRUM TO 1%</a:t>
            </a:r>
          </a:p>
          <a:p>
            <a:r>
              <a:rPr lang="da-DK" sz="2000">
                <a:solidFill>
                  <a:schemeClr val="bg1"/>
                </a:solidFill>
                <a:latin typeface="Comic Sans MS" pitchFamily="66" charset="0"/>
              </a:rPr>
              <a:t>ON THESE SCALES, A LARGE NUMBER OF EFFECTS MUST </a:t>
            </a:r>
          </a:p>
          <a:p>
            <a:r>
              <a:rPr lang="da-DK" sz="2000">
                <a:solidFill>
                  <a:schemeClr val="bg1"/>
                </a:solidFill>
                <a:latin typeface="Comic Sans MS" pitchFamily="66" charset="0"/>
              </a:rPr>
              <a:t>BE TAKEN INTO ACCOUNT</a:t>
            </a:r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1508125" y="2251075"/>
            <a:ext cx="695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BARYONIC PHYSICS – STAR FORMATION, SN FEEDBACK,…..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7638" name="Text Box 6"/>
          <p:cNvSpPr txBox="1">
            <a:spLocks noChangeArrowheads="1"/>
          </p:cNvSpPr>
          <p:nvPr/>
        </p:nvSpPr>
        <p:spPr bwMode="auto">
          <a:xfrm>
            <a:off x="1524000" y="2971800"/>
            <a:ext cx="563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NEUTRINOS, EVEN WITH NORMAL HIERARCHY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7639" name="Text Box 7"/>
          <p:cNvSpPr txBox="1">
            <a:spLocks noChangeArrowheads="1"/>
          </p:cNvSpPr>
          <p:nvPr/>
        </p:nvSpPr>
        <p:spPr bwMode="auto">
          <a:xfrm>
            <a:off x="1524000" y="3810000"/>
            <a:ext cx="282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NON-LINEAR GRAVITY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7640" name="Text Box 8"/>
          <p:cNvSpPr txBox="1">
            <a:spLocks noChangeArrowheads="1"/>
          </p:cNvSpPr>
          <p:nvPr/>
        </p:nvSpPr>
        <p:spPr bwMode="auto">
          <a:xfrm>
            <a:off x="1524000" y="46482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omic Sans MS" pitchFamily="66" charset="0"/>
              </a:rPr>
              <a:t>……………………..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7641" name="Oval 9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7642" name="Oval 10"/>
          <p:cNvSpPr>
            <a:spLocks noChangeArrowheads="1"/>
          </p:cNvSpPr>
          <p:nvPr/>
        </p:nvSpPr>
        <p:spPr bwMode="auto">
          <a:xfrm>
            <a:off x="1143000" y="3048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7643" name="Oval 11"/>
          <p:cNvSpPr>
            <a:spLocks noChangeArrowheads="1"/>
          </p:cNvSpPr>
          <p:nvPr/>
        </p:nvSpPr>
        <p:spPr bwMode="auto">
          <a:xfrm>
            <a:off x="11430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7644" name="Oval 12"/>
          <p:cNvSpPr>
            <a:spLocks noChangeArrowheads="1"/>
          </p:cNvSpPr>
          <p:nvPr/>
        </p:nvSpPr>
        <p:spPr bwMode="auto">
          <a:xfrm>
            <a:off x="11430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7645" name="Rectangle 13"/>
          <p:cNvSpPr>
            <a:spLocks noChangeArrowheads="1"/>
          </p:cNvSpPr>
          <p:nvPr/>
        </p:nvSpPr>
        <p:spPr bwMode="auto">
          <a:xfrm>
            <a:off x="914400" y="2895600"/>
            <a:ext cx="7696200" cy="1371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490" name="Picture 2" descr="dam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6324600" cy="4613275"/>
          </a:xfrm>
          <a:prstGeom prst="rect">
            <a:avLst/>
          </a:prstGeom>
          <a:noFill/>
        </p:spPr>
      </p:pic>
      <p:graphicFrame>
        <p:nvGraphicFramePr>
          <p:cNvPr id="831491" name="Object 3"/>
          <p:cNvGraphicFramePr>
            <a:graphicFrameLocks noChangeAspect="1"/>
          </p:cNvGraphicFramePr>
          <p:nvPr/>
        </p:nvGraphicFramePr>
        <p:xfrm>
          <a:off x="7096125" y="3886200"/>
          <a:ext cx="1828800" cy="839788"/>
        </p:xfrm>
        <a:graphic>
          <a:graphicData uri="http://schemas.openxmlformats.org/presentationml/2006/ole">
            <p:oleObj spid="_x0000_s831491" name="Equation" r:id="rId5" imgW="939600" imgH="431640" progId="Equation.3">
              <p:embed/>
            </p:oleObj>
          </a:graphicData>
        </a:graphic>
      </p:graphicFrame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6927850" y="3465513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FULL NON-LINEAR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31493" name="Rectangle 5"/>
          <p:cNvSpPr>
            <a:spLocks noChangeArrowheads="1"/>
          </p:cNvSpPr>
          <p:nvPr/>
        </p:nvSpPr>
        <p:spPr bwMode="auto">
          <a:xfrm>
            <a:off x="6943725" y="3505200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1494" name="Line 6"/>
          <p:cNvSpPr>
            <a:spLocks noChangeShapeType="1"/>
          </p:cNvSpPr>
          <p:nvPr/>
        </p:nvSpPr>
        <p:spPr bwMode="auto">
          <a:xfrm flipH="1" flipV="1">
            <a:off x="6181725" y="3733800"/>
            <a:ext cx="685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graphicFrame>
        <p:nvGraphicFramePr>
          <p:cNvPr id="831495" name="Object 7"/>
          <p:cNvGraphicFramePr>
            <a:graphicFrameLocks noChangeAspect="1"/>
          </p:cNvGraphicFramePr>
          <p:nvPr/>
        </p:nvGraphicFramePr>
        <p:xfrm>
          <a:off x="7207250" y="2514600"/>
          <a:ext cx="1604963" cy="839788"/>
        </p:xfrm>
        <a:graphic>
          <a:graphicData uri="http://schemas.openxmlformats.org/presentationml/2006/ole">
            <p:oleObj spid="_x0000_s831495" name="Equation" r:id="rId6" imgW="825480" imgH="431640" progId="Equation.3">
              <p:embed/>
            </p:oleObj>
          </a:graphicData>
        </a:graphic>
      </p:graphicFrame>
      <p:sp>
        <p:nvSpPr>
          <p:cNvPr id="831496" name="Text Box 8"/>
          <p:cNvSpPr txBox="1">
            <a:spLocks noChangeArrowheads="1"/>
          </p:cNvSpPr>
          <p:nvPr/>
        </p:nvSpPr>
        <p:spPr bwMode="auto">
          <a:xfrm>
            <a:off x="6927850" y="209391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LINEAR THEORY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31497" name="Rectangle 9"/>
          <p:cNvSpPr>
            <a:spLocks noChangeArrowheads="1"/>
          </p:cNvSpPr>
          <p:nvPr/>
        </p:nvSpPr>
        <p:spPr bwMode="auto">
          <a:xfrm>
            <a:off x="6943725" y="2133600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1498" name="Line 10"/>
          <p:cNvSpPr>
            <a:spLocks noChangeShapeType="1"/>
          </p:cNvSpPr>
          <p:nvPr/>
        </p:nvSpPr>
        <p:spPr bwMode="auto">
          <a:xfrm flipH="1">
            <a:off x="6105525" y="2667000"/>
            <a:ext cx="762000" cy="609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31499" name="Text Box 11"/>
          <p:cNvSpPr txBox="1">
            <a:spLocks noChangeArrowheads="1"/>
          </p:cNvSpPr>
          <p:nvPr/>
        </p:nvSpPr>
        <p:spPr bwMode="auto">
          <a:xfrm>
            <a:off x="603250" y="5751513"/>
            <a:ext cx="65027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Brandbyge, STH, </a:t>
            </a:r>
            <a:r>
              <a:rPr lang="da-DK" dirty="0" err="1">
                <a:solidFill>
                  <a:schemeClr val="bg1"/>
                </a:solidFill>
              </a:rPr>
              <a:t>Haugbølle</a:t>
            </a:r>
            <a:r>
              <a:rPr lang="da-DK" dirty="0">
                <a:solidFill>
                  <a:schemeClr val="bg1"/>
                </a:solidFill>
              </a:rPr>
              <a:t>, </a:t>
            </a:r>
            <a:r>
              <a:rPr lang="da-DK" dirty="0" smtClean="0">
                <a:solidFill>
                  <a:schemeClr val="bg1"/>
                </a:solidFill>
              </a:rPr>
              <a:t>Thomsen ’08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Brandbyge &amp; STH ’09, </a:t>
            </a:r>
            <a:r>
              <a:rPr lang="da-DK" dirty="0" smtClean="0">
                <a:solidFill>
                  <a:schemeClr val="bg1"/>
                </a:solidFill>
              </a:rPr>
              <a:t>’10,  </a:t>
            </a:r>
            <a:r>
              <a:rPr lang="da-DK" dirty="0" err="1">
                <a:solidFill>
                  <a:schemeClr val="bg1"/>
                </a:solidFill>
              </a:rPr>
              <a:t>Viel</a:t>
            </a:r>
            <a:r>
              <a:rPr lang="da-DK" dirty="0">
                <a:solidFill>
                  <a:schemeClr val="bg1"/>
                </a:solidFill>
              </a:rPr>
              <a:t>, </a:t>
            </a:r>
            <a:r>
              <a:rPr lang="da-DK" dirty="0" err="1">
                <a:solidFill>
                  <a:schemeClr val="bg1"/>
                </a:solidFill>
              </a:rPr>
              <a:t>Haehnelt</a:t>
            </a:r>
            <a:r>
              <a:rPr lang="da-DK" dirty="0">
                <a:solidFill>
                  <a:schemeClr val="bg1"/>
                </a:solidFill>
              </a:rPr>
              <a:t>, </a:t>
            </a:r>
            <a:r>
              <a:rPr lang="da-DK" dirty="0" err="1">
                <a:solidFill>
                  <a:schemeClr val="bg1"/>
                </a:solidFill>
              </a:rPr>
              <a:t>Springel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smtClean="0">
                <a:solidFill>
                  <a:schemeClr val="bg1"/>
                </a:solidFill>
              </a:rPr>
              <a:t>’10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STH, </a:t>
            </a:r>
            <a:r>
              <a:rPr lang="da-DK" dirty="0" err="1" smtClean="0">
                <a:solidFill>
                  <a:schemeClr val="bg1"/>
                </a:solidFill>
              </a:rPr>
              <a:t>Haugbølle</a:t>
            </a:r>
            <a:r>
              <a:rPr lang="da-DK" dirty="0" smtClean="0">
                <a:solidFill>
                  <a:schemeClr val="bg1"/>
                </a:solidFill>
              </a:rPr>
              <a:t> &amp; Schultz ’12, Wagner, Verde &amp; </a:t>
            </a:r>
            <a:r>
              <a:rPr lang="da-DK" dirty="0" err="1" smtClean="0">
                <a:solidFill>
                  <a:schemeClr val="bg1"/>
                </a:solidFill>
              </a:rPr>
              <a:t>Jimenez</a:t>
            </a:r>
            <a:r>
              <a:rPr lang="da-DK" dirty="0" smtClean="0">
                <a:solidFill>
                  <a:schemeClr val="bg1"/>
                </a:solidFill>
              </a:rPr>
              <a:t> ’12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1500" name="Text Box 12"/>
          <p:cNvSpPr txBox="1">
            <a:spLocks noChangeArrowheads="1"/>
          </p:cNvSpPr>
          <p:nvPr/>
        </p:nvSpPr>
        <p:spPr bwMode="auto">
          <a:xfrm>
            <a:off x="457200" y="381000"/>
            <a:ext cx="8242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NON-LINEAR EVOLUTION PROVIDES AN ADDITIONAL </a:t>
            </a:r>
            <a:r>
              <a:rPr lang="da-DK" dirty="0" smtClean="0">
                <a:solidFill>
                  <a:schemeClr val="bg1"/>
                </a:solidFill>
              </a:rPr>
              <a:t>SUPPRESSION </a:t>
            </a:r>
            <a:r>
              <a:rPr lang="da-DK" dirty="0">
                <a:solidFill>
                  <a:schemeClr val="bg1"/>
                </a:solidFill>
              </a:rPr>
              <a:t>OF </a:t>
            </a:r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FLUCTUATION </a:t>
            </a:r>
            <a:r>
              <a:rPr lang="da-DK" dirty="0">
                <a:solidFill>
                  <a:schemeClr val="bg1"/>
                </a:solidFill>
              </a:rPr>
              <a:t>POWER </a:t>
            </a:r>
            <a:r>
              <a:rPr lang="da-DK" dirty="0" smtClean="0">
                <a:solidFill>
                  <a:schemeClr val="bg1"/>
                </a:solidFill>
              </a:rPr>
              <a:t>IN MODELS WITH MASSIVE NEUTRINOS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8" name="Picture 4" descr="sim2_halon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85800"/>
            <a:ext cx="6172200" cy="617220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667000" y="685800"/>
            <a:ext cx="5867400" cy="2057400"/>
            <a:chOff x="1152" y="240"/>
            <a:chExt cx="3696" cy="129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240"/>
              <a:ext cx="3696" cy="1296"/>
              <a:chOff x="1152" y="240"/>
              <a:chExt cx="3696" cy="12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152" y="240"/>
                <a:ext cx="2400" cy="1296"/>
                <a:chOff x="1152" y="240"/>
                <a:chExt cx="2400" cy="1296"/>
              </a:xfrm>
            </p:grpSpPr>
            <p:sp>
              <p:nvSpPr>
                <p:cNvPr id="789509" name="Oval 5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78951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00" y="240"/>
                  <a:ext cx="1056" cy="105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789511" name="Line 7"/>
                <p:cNvSpPr>
                  <a:spLocks noChangeShapeType="1"/>
                </p:cNvSpPr>
                <p:nvPr/>
              </p:nvSpPr>
              <p:spPr bwMode="auto">
                <a:xfrm>
                  <a:off x="1248" y="1488"/>
                  <a:ext cx="1008" cy="4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789512" name="Rectangle 8"/>
                <p:cNvSpPr>
                  <a:spLocks noChangeArrowheads="1"/>
                </p:cNvSpPr>
                <p:nvPr/>
              </p:nvSpPr>
              <p:spPr bwMode="auto">
                <a:xfrm>
                  <a:off x="2256" y="240"/>
                  <a:ext cx="1296" cy="1296"/>
                </a:xfrm>
                <a:prstGeom prst="rect">
                  <a:avLst/>
                </a:prstGeom>
                <a:noFill/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graphicFrame>
            <p:nvGraphicFramePr>
              <p:cNvPr id="789514" name="Object 10"/>
              <p:cNvGraphicFramePr>
                <a:graphicFrameLocks noChangeAspect="1"/>
              </p:cNvGraphicFramePr>
              <p:nvPr/>
            </p:nvGraphicFramePr>
            <p:xfrm>
              <a:off x="2640" y="1200"/>
              <a:ext cx="864" cy="278"/>
            </p:xfrm>
            <a:graphic>
              <a:graphicData uri="http://schemas.openxmlformats.org/presentationml/2006/ole">
                <p:oleObj spid="_x0000_s912387" name="Equation" r:id="rId4" imgW="749160" imgH="241200" progId="Equation.3">
                  <p:embed/>
                </p:oleObj>
              </a:graphicData>
            </a:graphic>
          </p:graphicFrame>
          <p:sp>
            <p:nvSpPr>
              <p:cNvPr id="789515" name="Rectangle 11"/>
              <p:cNvSpPr>
                <a:spLocks noChangeArrowheads="1"/>
              </p:cNvSpPr>
              <p:nvPr/>
            </p:nvSpPr>
            <p:spPr bwMode="auto">
              <a:xfrm>
                <a:off x="3552" y="240"/>
                <a:ext cx="1296" cy="1296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789517" name="Text Box 13"/>
            <p:cNvSpPr txBox="1">
              <a:spLocks noChangeArrowheads="1"/>
            </p:cNvSpPr>
            <p:nvPr/>
          </p:nvSpPr>
          <p:spPr bwMode="auto">
            <a:xfrm>
              <a:off x="2966" y="311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hlink"/>
                  </a:solidFill>
                </a:rPr>
                <a:t>CDM</a:t>
              </a: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89518" name="Text Box 14"/>
            <p:cNvSpPr txBox="1">
              <a:spLocks noChangeArrowheads="1"/>
            </p:cNvSpPr>
            <p:nvPr/>
          </p:nvSpPr>
          <p:spPr bwMode="auto">
            <a:xfrm>
              <a:off x="4320" y="240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2800" b="1">
                  <a:solidFill>
                    <a:schemeClr val="hlink"/>
                  </a:solidFill>
                  <a:latin typeface="Symbol" pitchFamily="18" charset="2"/>
                </a:rPr>
                <a:t>n</a:t>
              </a:r>
              <a:endParaRPr lang="en-US" sz="2800" b="1">
                <a:solidFill>
                  <a:schemeClr val="hlink"/>
                </a:solidFill>
                <a:latin typeface="Symbol" pitchFamily="18" charset="2"/>
              </a:endParaRPr>
            </a:p>
          </p:txBody>
        </p:sp>
      </p:grpSp>
      <p:sp>
        <p:nvSpPr>
          <p:cNvPr id="789520" name="Text Box 16"/>
          <p:cNvSpPr txBox="1">
            <a:spLocks noChangeArrowheads="1"/>
          </p:cNvSpPr>
          <p:nvPr/>
        </p:nvSpPr>
        <p:spPr bwMode="auto">
          <a:xfrm>
            <a:off x="4724400" y="43434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1 &lt; p/T &lt;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89521" name="Text Box 17"/>
          <p:cNvSpPr txBox="1">
            <a:spLocks noChangeArrowheads="1"/>
          </p:cNvSpPr>
          <p:nvPr/>
        </p:nvSpPr>
        <p:spPr bwMode="auto">
          <a:xfrm>
            <a:off x="2819400" y="43434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 &lt; p/T &lt;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89522" name="Text Box 18"/>
          <p:cNvSpPr txBox="1">
            <a:spLocks noChangeArrowheads="1"/>
          </p:cNvSpPr>
          <p:nvPr/>
        </p:nvSpPr>
        <p:spPr bwMode="auto">
          <a:xfrm>
            <a:off x="6781800" y="43434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2 &lt; p/T &lt; 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89523" name="Text Box 19"/>
          <p:cNvSpPr txBox="1">
            <a:spLocks noChangeArrowheads="1"/>
          </p:cNvSpPr>
          <p:nvPr/>
        </p:nvSpPr>
        <p:spPr bwMode="auto">
          <a:xfrm>
            <a:off x="2743200" y="63246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3 &lt; p/T &lt; 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89524" name="Text Box 20"/>
          <p:cNvSpPr txBox="1">
            <a:spLocks noChangeArrowheads="1"/>
          </p:cNvSpPr>
          <p:nvPr/>
        </p:nvSpPr>
        <p:spPr bwMode="auto">
          <a:xfrm>
            <a:off x="4800600" y="63246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4 &lt; p/T &lt; 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89525" name="Text Box 21"/>
          <p:cNvSpPr txBox="1">
            <a:spLocks noChangeArrowheads="1"/>
          </p:cNvSpPr>
          <p:nvPr/>
        </p:nvSpPr>
        <p:spPr bwMode="auto">
          <a:xfrm>
            <a:off x="6781800" y="63246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5 &lt; p/T &lt; 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89526" name="Text Box 22"/>
          <p:cNvSpPr txBox="1">
            <a:spLocks noChangeArrowheads="1"/>
          </p:cNvSpPr>
          <p:nvPr/>
        </p:nvSpPr>
        <p:spPr bwMode="auto">
          <a:xfrm>
            <a:off x="685800" y="1524000"/>
            <a:ext cx="1385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512 </a:t>
            </a:r>
            <a:r>
              <a:rPr lang="da-DK" i="1">
                <a:solidFill>
                  <a:schemeClr val="bg1"/>
                </a:solidFill>
              </a:rPr>
              <a:t>h</a:t>
            </a:r>
            <a:r>
              <a:rPr lang="da-DK" baseline="30000">
                <a:solidFill>
                  <a:schemeClr val="bg1"/>
                </a:solidFill>
              </a:rPr>
              <a:t>-1</a:t>
            </a:r>
            <a:r>
              <a:rPr lang="da-DK">
                <a:solidFill>
                  <a:schemeClr val="bg1"/>
                </a:solidFill>
              </a:rPr>
              <a:t> Mpc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89527" name="Line 23"/>
          <p:cNvSpPr>
            <a:spLocks noChangeShapeType="1"/>
          </p:cNvSpPr>
          <p:nvPr/>
        </p:nvSpPr>
        <p:spPr bwMode="auto">
          <a:xfrm>
            <a:off x="2209800" y="685800"/>
            <a:ext cx="0" cy="2057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graphicFrame>
        <p:nvGraphicFramePr>
          <p:cNvPr id="789528" name="Object 24"/>
          <p:cNvGraphicFramePr>
            <a:graphicFrameLocks noChangeAspect="1"/>
          </p:cNvGraphicFramePr>
          <p:nvPr/>
        </p:nvGraphicFramePr>
        <p:xfrm>
          <a:off x="0" y="6096000"/>
          <a:ext cx="2209800" cy="588963"/>
        </p:xfrm>
        <a:graphic>
          <a:graphicData uri="http://schemas.openxmlformats.org/presentationml/2006/ole">
            <p:oleObj spid="_x0000_s912386" name="Equation" r:id="rId5" imgW="952200" imgH="253800" progId="Equation.3">
              <p:embed/>
            </p:oleObj>
          </a:graphicData>
        </a:graphic>
      </p:graphicFrame>
      <p:sp>
        <p:nvSpPr>
          <p:cNvPr id="789529" name="Text Box 25"/>
          <p:cNvSpPr txBox="1">
            <a:spLocks noChangeArrowheads="1"/>
          </p:cNvSpPr>
          <p:nvPr/>
        </p:nvSpPr>
        <p:spPr bwMode="auto">
          <a:xfrm>
            <a:off x="1905000" y="152400"/>
            <a:ext cx="51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  <a:latin typeface="Comic Sans MS" pitchFamily="66" charset="0"/>
              </a:rPr>
              <a:t>INDIVIDUAL HALO PROPERTIES</a:t>
            </a:r>
            <a:endParaRPr lang="en-US" sz="2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20" grpId="0"/>
      <p:bldP spid="789521" grpId="0"/>
      <p:bldP spid="789522" grpId="0"/>
      <p:bldP spid="789523" grpId="0"/>
      <p:bldP spid="789524" grpId="0"/>
      <p:bldP spid="7895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353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3600">
                <a:solidFill>
                  <a:srgbClr val="FFCC00"/>
                </a:solidFill>
              </a:rPr>
              <a:t>CONCLUSIONS</a:t>
            </a:r>
            <a:endParaRPr lang="en-US" sz="3600">
              <a:solidFill>
                <a:srgbClr val="FFCC00"/>
              </a:solidFill>
            </a:endParaRPr>
          </a:p>
        </p:txBody>
      </p:sp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2800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NEUTRINO PHYSICS IS PERHAPS THE PRIME EXAMPLE OF HOW </a:t>
            </a:r>
          </a:p>
          <a:p>
            <a:r>
              <a:rPr lang="da-DK" sz="2000" dirty="0">
                <a:solidFill>
                  <a:schemeClr val="bg1"/>
                </a:solidFill>
              </a:rPr>
              <a:t>TO USE COSMOLOGY TO DO PARTICLE PHYSICS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THE BOUND ON NEUTRINO MASSES IS SIGNIFICANTLY</a:t>
            </a:r>
          </a:p>
          <a:p>
            <a:r>
              <a:rPr lang="da-DK" sz="2000" dirty="0">
                <a:solidFill>
                  <a:schemeClr val="bg1"/>
                </a:solidFill>
              </a:rPr>
              <a:t>STRONGER THAN WHAT CAN BE OBTAINED FROM DIRECT </a:t>
            </a:r>
          </a:p>
          <a:p>
            <a:r>
              <a:rPr lang="da-DK" sz="2000" dirty="0">
                <a:solidFill>
                  <a:schemeClr val="bg1"/>
                </a:solidFill>
              </a:rPr>
              <a:t>EXPERIMENTS, ALBEIT MUCH MORE MODEL DEPENDENT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COSMOLOGICAL DATA MIGHT ACTUALLY BE POINTING TO </a:t>
            </a:r>
          </a:p>
          <a:p>
            <a:r>
              <a:rPr lang="da-DK" sz="2000" dirty="0">
                <a:solidFill>
                  <a:schemeClr val="bg1"/>
                </a:solidFill>
              </a:rPr>
              <a:t>PHYSICS BEYOND THE STANDARD MODEL IN THE FORM OF</a:t>
            </a:r>
          </a:p>
          <a:p>
            <a:r>
              <a:rPr lang="da-DK" sz="2000" dirty="0">
                <a:solidFill>
                  <a:schemeClr val="bg1"/>
                </a:solidFill>
              </a:rPr>
              <a:t>STERILE </a:t>
            </a:r>
            <a:r>
              <a:rPr lang="da-DK" sz="2000" dirty="0" smtClean="0">
                <a:solidFill>
                  <a:schemeClr val="bg1"/>
                </a:solidFill>
              </a:rPr>
              <a:t>NEUTRINOS</a:t>
            </a:r>
          </a:p>
          <a:p>
            <a:endParaRPr lang="da-DK" sz="2000" dirty="0" smtClean="0">
              <a:solidFill>
                <a:schemeClr val="bg1"/>
              </a:solidFill>
            </a:endParaRPr>
          </a:p>
          <a:p>
            <a:r>
              <a:rPr lang="da-DK" sz="2000" dirty="0" smtClean="0">
                <a:solidFill>
                  <a:schemeClr val="bg1"/>
                </a:solidFill>
              </a:rPr>
              <a:t>NEW DATA FROM PLANCK AND </a:t>
            </a:r>
            <a:r>
              <a:rPr lang="da-DK" sz="2000" smtClean="0">
                <a:solidFill>
                  <a:schemeClr val="bg1"/>
                </a:solidFill>
              </a:rPr>
              <a:t>EUCLID WILL </a:t>
            </a:r>
            <a:r>
              <a:rPr lang="da-DK" sz="2000" dirty="0" smtClean="0">
                <a:solidFill>
                  <a:schemeClr val="bg1"/>
                </a:solidFill>
              </a:rPr>
              <a:t>PROVIDE A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POSITIVE DETECTION OF A NON-ZERO NEUTRINO MASS</a:t>
            </a:r>
            <a:endParaRPr lang="da-DK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4564" name="Oval 4"/>
          <p:cNvSpPr>
            <a:spLocks noChangeArrowheads="1"/>
          </p:cNvSpPr>
          <p:nvPr/>
        </p:nvSpPr>
        <p:spPr bwMode="auto">
          <a:xfrm>
            <a:off x="4572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4565" name="Oval 5"/>
          <p:cNvSpPr>
            <a:spLocks noChangeArrowheads="1"/>
          </p:cNvSpPr>
          <p:nvPr/>
        </p:nvSpPr>
        <p:spPr bwMode="auto">
          <a:xfrm>
            <a:off x="4572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34566" name="Oval 6"/>
          <p:cNvSpPr>
            <a:spLocks noChangeArrowheads="1"/>
          </p:cNvSpPr>
          <p:nvPr/>
        </p:nvSpPr>
        <p:spPr bwMode="auto">
          <a:xfrm>
            <a:off x="4572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2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4" name="Picture 4" descr="k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14400"/>
            <a:ext cx="6400800" cy="5229225"/>
          </a:xfrm>
          <a:prstGeom prst="rect">
            <a:avLst/>
          </a:prstGeom>
          <a:noFill/>
        </p:spPr>
      </p:pic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2895600" y="551180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/>
              <a:t>LIGHTEST</a:t>
            </a:r>
            <a:endParaRPr lang="en-US" sz="2400"/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3048000" y="36576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accent2"/>
                </a:solidFill>
              </a:rPr>
              <a:t>INVERTED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06887" name="Text Box 7"/>
          <p:cNvSpPr txBox="1">
            <a:spLocks noChangeArrowheads="1"/>
          </p:cNvSpPr>
          <p:nvPr/>
        </p:nvSpPr>
        <p:spPr bwMode="auto">
          <a:xfrm>
            <a:off x="3733800" y="45720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NORMAL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6888" name="Line 8"/>
          <p:cNvSpPr>
            <a:spLocks noChangeShapeType="1"/>
          </p:cNvSpPr>
          <p:nvPr/>
        </p:nvSpPr>
        <p:spPr bwMode="auto">
          <a:xfrm>
            <a:off x="5562600" y="1219200"/>
            <a:ext cx="0" cy="3810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506889" name="Line 9"/>
          <p:cNvSpPr>
            <a:spLocks noChangeShapeType="1"/>
          </p:cNvSpPr>
          <p:nvPr/>
        </p:nvSpPr>
        <p:spPr bwMode="auto">
          <a:xfrm flipH="1">
            <a:off x="4343400" y="1524000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506890" name="Text Box 10"/>
          <p:cNvSpPr txBox="1">
            <a:spLocks noChangeArrowheads="1"/>
          </p:cNvSpPr>
          <p:nvPr/>
        </p:nvSpPr>
        <p:spPr bwMode="auto">
          <a:xfrm>
            <a:off x="3581400" y="16002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tx2"/>
                </a:solidFill>
              </a:rPr>
              <a:t>HIERARCHICAL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06891" name="Line 11"/>
          <p:cNvSpPr>
            <a:spLocks noChangeShapeType="1"/>
          </p:cNvSpPr>
          <p:nvPr/>
        </p:nvSpPr>
        <p:spPr bwMode="auto">
          <a:xfrm>
            <a:off x="5638800" y="1524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506892" name="Text Box 12"/>
          <p:cNvSpPr txBox="1">
            <a:spLocks noChangeArrowheads="1"/>
          </p:cNvSpPr>
          <p:nvPr/>
        </p:nvSpPr>
        <p:spPr bwMode="auto">
          <a:xfrm>
            <a:off x="5562600" y="16002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tx2"/>
                </a:solidFill>
              </a:rPr>
              <a:t>DEGENERATE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903413"/>
            <a:ext cx="86407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4500563" y="2708275"/>
            <a:ext cx="3659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experimental     observable is m</a:t>
            </a:r>
            <a:r>
              <a:rPr lang="de-DE" baseline="-25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n</a:t>
            </a:r>
            <a:r>
              <a:rPr lang="de-DE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2</a:t>
            </a:r>
            <a:r>
              <a:rPr lang="de-DE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</p:txBody>
      </p:sp>
      <p:sp>
        <p:nvSpPr>
          <p:cNvPr id="763908" name="Oval 4"/>
          <p:cNvSpPr>
            <a:spLocks noChangeArrowheads="1"/>
          </p:cNvSpPr>
          <p:nvPr/>
        </p:nvSpPr>
        <p:spPr bwMode="auto">
          <a:xfrm>
            <a:off x="5795963" y="2058988"/>
            <a:ext cx="504825" cy="504825"/>
          </a:xfrm>
          <a:prstGeom prst="ellips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63909" name="Line 5"/>
          <p:cNvSpPr>
            <a:spLocks noChangeShapeType="1"/>
          </p:cNvSpPr>
          <p:nvPr/>
        </p:nvSpPr>
        <p:spPr bwMode="auto">
          <a:xfrm>
            <a:off x="6084888" y="2565400"/>
            <a:ext cx="0" cy="43180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763910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7524750" cy="912813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200">
                <a:solidFill>
                  <a:schemeClr val="bg1"/>
                </a:solidFill>
              </a:rPr>
              <a:t>model independent neutrino mass from ß-decay kinematics</a:t>
            </a:r>
          </a:p>
          <a:p>
            <a:pPr>
              <a:lnSpc>
                <a:spcPct val="125000"/>
              </a:lnSpc>
            </a:pPr>
            <a:r>
              <a:rPr lang="de-DE" sz="2100">
                <a:solidFill>
                  <a:schemeClr val="bg1"/>
                </a:solidFill>
              </a:rPr>
              <a:t>only assumption: relativistic energy-momentum relation</a:t>
            </a:r>
            <a:endParaRPr lang="de-DE" sz="2100" baseline="30000">
              <a:solidFill>
                <a:schemeClr val="bg1"/>
              </a:solidFill>
            </a:endParaRPr>
          </a:p>
        </p:txBody>
      </p:sp>
      <p:pic>
        <p:nvPicPr>
          <p:cNvPr id="763911" name="Picture 7"/>
          <p:cNvPicPr>
            <a:picLocks noChangeAspect="1" noChangeArrowheads="1"/>
          </p:cNvPicPr>
          <p:nvPr/>
        </p:nvPicPr>
        <p:blipFill>
          <a:blip r:embed="rId4" cstate="print"/>
          <a:srcRect l="20657" t="46454" r="6523" b="522"/>
          <a:stretch>
            <a:fillRect/>
          </a:stretch>
        </p:blipFill>
        <p:spPr bwMode="auto">
          <a:xfrm>
            <a:off x="1368425" y="3090863"/>
            <a:ext cx="622776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3912" name="Rectangle 8"/>
          <p:cNvSpPr>
            <a:spLocks noChangeArrowheads="1"/>
          </p:cNvSpPr>
          <p:nvPr/>
        </p:nvSpPr>
        <p:spPr bwMode="auto">
          <a:xfrm>
            <a:off x="1371600" y="3089275"/>
            <a:ext cx="2444750" cy="665163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763913" name="Text Box 9"/>
          <p:cNvSpPr txBox="1">
            <a:spLocks noChangeArrowheads="1"/>
          </p:cNvSpPr>
          <p:nvPr/>
        </p:nvSpPr>
        <p:spPr bwMode="auto">
          <a:xfrm>
            <a:off x="1600200" y="3200400"/>
            <a:ext cx="1735138" cy="701675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de-DE" sz="2000" baseline="-2500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de-DE" sz="200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18.6 keV</a:t>
            </a:r>
          </a:p>
          <a:p>
            <a:r>
              <a:rPr lang="de-DE" sz="200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de-DE" sz="2000" baseline="-2500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1/2</a:t>
            </a:r>
            <a:r>
              <a:rPr lang="de-DE" sz="200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12.3 y</a:t>
            </a:r>
          </a:p>
        </p:txBody>
      </p:sp>
      <p:sp>
        <p:nvSpPr>
          <p:cNvPr id="763914" name="Text Box 10"/>
          <p:cNvSpPr txBox="1">
            <a:spLocks noChangeArrowheads="1"/>
          </p:cNvSpPr>
          <p:nvPr/>
        </p:nvSpPr>
        <p:spPr bwMode="auto">
          <a:xfrm>
            <a:off x="2555875" y="250825"/>
            <a:ext cx="4333875" cy="50323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sz="27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ß-decay and neutrino mass</a:t>
            </a:r>
          </a:p>
        </p:txBody>
      </p:sp>
      <p:sp>
        <p:nvSpPr>
          <p:cNvPr id="763915" name="Text Box 11"/>
          <p:cNvSpPr txBox="1">
            <a:spLocks noChangeArrowheads="1"/>
          </p:cNvSpPr>
          <p:nvPr/>
        </p:nvSpPr>
        <p:spPr bwMode="auto">
          <a:xfrm>
            <a:off x="250825" y="3141663"/>
            <a:ext cx="56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  <a:r>
              <a:rPr lang="de-DE" sz="2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593725" y="344488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400">
                <a:solidFill>
                  <a:srgbClr val="99FF66"/>
                </a:solidFill>
                <a:latin typeface="Helvetica" pitchFamily="34" charset="0"/>
              </a:rPr>
              <a:t>Tritium decay endpoint measurements have provided limits</a:t>
            </a:r>
          </a:p>
          <a:p>
            <a:pPr eaLnBrk="0" hangingPunct="0"/>
            <a:r>
              <a:rPr lang="da-DK" sz="2400">
                <a:solidFill>
                  <a:srgbClr val="99FF66"/>
                </a:solidFill>
                <a:latin typeface="Helvetica" pitchFamily="34" charset="0"/>
              </a:rPr>
              <a:t>on the electron neutrino mass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609600" y="3122613"/>
            <a:ext cx="7739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400">
                <a:solidFill>
                  <a:srgbClr val="99FF66"/>
                </a:solidFill>
                <a:latin typeface="Helvetica" pitchFamily="34" charset="0"/>
              </a:rPr>
              <a:t>This translates into a limit on the sum of the three mass </a:t>
            </a:r>
          </a:p>
          <a:p>
            <a:pPr eaLnBrk="0" hangingPunct="0"/>
            <a:r>
              <a:rPr lang="da-DK" sz="2400">
                <a:solidFill>
                  <a:srgbClr val="99FF66"/>
                </a:solidFill>
                <a:latin typeface="Helvetica" pitchFamily="34" charset="0"/>
              </a:rPr>
              <a:t>eigenstates </a:t>
            </a:r>
          </a:p>
        </p:txBody>
      </p:sp>
      <p:graphicFrame>
        <p:nvGraphicFramePr>
          <p:cNvPr id="369668" name="Object 4"/>
          <p:cNvGraphicFramePr>
            <a:graphicFrameLocks noChangeAspect="1"/>
          </p:cNvGraphicFramePr>
          <p:nvPr/>
        </p:nvGraphicFramePr>
        <p:xfrm>
          <a:off x="2819400" y="1447800"/>
          <a:ext cx="4365625" cy="687388"/>
        </p:xfrm>
        <a:graphic>
          <a:graphicData uri="http://schemas.openxmlformats.org/presentationml/2006/ole">
            <p:oleObj spid="_x0000_s369668" name="Equation" r:id="rId4" imgW="2006280" imgH="317160" progId="Equation.3">
              <p:embed/>
            </p:oleObj>
          </a:graphicData>
        </a:graphic>
      </p:graphicFrame>
      <p:graphicFrame>
        <p:nvGraphicFramePr>
          <p:cNvPr id="369669" name="Object 5"/>
          <p:cNvGraphicFramePr>
            <a:graphicFrameLocks noChangeAspect="1"/>
          </p:cNvGraphicFramePr>
          <p:nvPr/>
        </p:nvGraphicFramePr>
        <p:xfrm>
          <a:off x="2819400" y="4191000"/>
          <a:ext cx="2247900" cy="676275"/>
        </p:xfrm>
        <a:graphic>
          <a:graphicData uri="http://schemas.openxmlformats.org/presentationml/2006/ole">
            <p:oleObj spid="_x0000_s369669" name="Equation" r:id="rId5" imgW="838080" imgH="253800" progId="Equation.3">
              <p:embed/>
            </p:oleObj>
          </a:graphicData>
        </a:graphic>
      </p:graphicFrame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593725" y="232568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400">
                <a:solidFill>
                  <a:srgbClr val="FFFF66"/>
                </a:solidFill>
              </a:rPr>
              <a:t>Mainz experiment, final analysis (Kraus et al.)</a:t>
            </a:r>
          </a:p>
        </p:txBody>
      </p:sp>
      <p:graphicFrame>
        <p:nvGraphicFramePr>
          <p:cNvPr id="369671" name="Object 7"/>
          <p:cNvGraphicFramePr>
            <a:graphicFrameLocks noChangeAspect="1"/>
          </p:cNvGraphicFramePr>
          <p:nvPr/>
        </p:nvGraphicFramePr>
        <p:xfrm>
          <a:off x="2209800" y="1544638"/>
          <a:ext cx="609600" cy="609600"/>
        </p:xfrm>
        <a:graphic>
          <a:graphicData uri="http://schemas.openxmlformats.org/presentationml/2006/ole">
            <p:oleObj spid="_x0000_s369671" name="Equation" r:id="rId6" imgW="241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2" name="Picture 2"/>
          <p:cNvPicPr>
            <a:picLocks noChangeAspect="1" noChangeArrowheads="1"/>
          </p:cNvPicPr>
          <p:nvPr/>
        </p:nvPicPr>
        <p:blipFill>
          <a:blip r:embed="rId4" cstate="print"/>
          <a:srcRect l="3587" t="9285" r="2936" b="13928"/>
          <a:stretch>
            <a:fillRect/>
          </a:stretch>
        </p:blipFill>
        <p:spPr bwMode="auto">
          <a:xfrm>
            <a:off x="0" y="3740150"/>
            <a:ext cx="91440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63" name="Picture 3" descr="fzk hires22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050"/>
            <a:ext cx="5003800" cy="3705225"/>
          </a:xfrm>
          <a:prstGeom prst="rect">
            <a:avLst/>
          </a:prstGeom>
          <a:noFill/>
        </p:spPr>
      </p:pic>
      <p:sp>
        <p:nvSpPr>
          <p:cNvPr id="808964" name="Text Box 4"/>
          <p:cNvSpPr txBox="1">
            <a:spLocks noChangeArrowheads="1"/>
          </p:cNvSpPr>
          <p:nvPr/>
        </p:nvSpPr>
        <p:spPr bwMode="auto">
          <a:xfrm>
            <a:off x="3538538" y="2565400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bg1"/>
                </a:solidFill>
              </a:rPr>
              <a:t>TLK</a:t>
            </a:r>
          </a:p>
        </p:txBody>
      </p:sp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3276600" y="260350"/>
            <a:ext cx="3228975" cy="503238"/>
          </a:xfrm>
          <a:prstGeom prst="rect">
            <a:avLst/>
          </a:prstGeom>
          <a:solidFill>
            <a:srgbClr val="000080"/>
          </a:solidFill>
          <a:ln w="222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sz="27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KATRIN experiment</a:t>
            </a:r>
          </a:p>
        </p:txBody>
      </p:sp>
      <p:sp>
        <p:nvSpPr>
          <p:cNvPr id="808966" name="Text Box 6"/>
          <p:cNvSpPr txBox="1">
            <a:spLocks noChangeArrowheads="1"/>
          </p:cNvSpPr>
          <p:nvPr/>
        </p:nvSpPr>
        <p:spPr bwMode="auto">
          <a:xfrm>
            <a:off x="5219700" y="1052513"/>
            <a:ext cx="3937296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Ka</a:t>
            </a:r>
            <a:r>
              <a:rPr lang="de-DE" sz="2400" dirty="0">
                <a:solidFill>
                  <a:schemeClr val="bg1"/>
                </a:solidFill>
              </a:rPr>
              <a:t>rlsruhe </a:t>
            </a:r>
            <a:r>
              <a:rPr lang="de-DE" sz="2400" b="1" dirty="0">
                <a:solidFill>
                  <a:schemeClr val="bg1"/>
                </a:solidFill>
              </a:rPr>
              <a:t>Tri</a:t>
            </a:r>
            <a:r>
              <a:rPr lang="de-DE" sz="2400" dirty="0">
                <a:solidFill>
                  <a:schemeClr val="bg1"/>
                </a:solidFill>
              </a:rPr>
              <a:t>tium </a:t>
            </a:r>
            <a:r>
              <a:rPr lang="de-DE" sz="2400" b="1" dirty="0">
                <a:solidFill>
                  <a:schemeClr val="bg1"/>
                </a:solidFill>
              </a:rPr>
              <a:t>N</a:t>
            </a:r>
            <a:r>
              <a:rPr lang="de-DE" sz="2400" dirty="0">
                <a:solidFill>
                  <a:schemeClr val="bg1"/>
                </a:solidFill>
              </a:rPr>
              <a:t>eutrino </a:t>
            </a:r>
          </a:p>
          <a:p>
            <a:r>
              <a:rPr lang="de-DE" sz="2400" dirty="0">
                <a:solidFill>
                  <a:schemeClr val="bg1"/>
                </a:solidFill>
              </a:rPr>
              <a:t>Experiment</a:t>
            </a:r>
          </a:p>
          <a:p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at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</a:rPr>
              <a:t>Forschungszentrum Karlsruhe</a:t>
            </a:r>
          </a:p>
          <a:p>
            <a:pPr>
              <a:lnSpc>
                <a:spcPct val="115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Data </a:t>
            </a:r>
            <a:r>
              <a:rPr lang="de-DE" sz="2000" dirty="0" err="1">
                <a:solidFill>
                  <a:schemeClr val="bg1"/>
                </a:solidFill>
              </a:rPr>
              <a:t>taking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starting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2013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808967" name="Picture 7"/>
          <p:cNvPicPr>
            <a:picLocks noChangeAspect="1" noChangeArrowheads="1"/>
          </p:cNvPicPr>
          <p:nvPr/>
        </p:nvPicPr>
        <p:blipFill>
          <a:blip r:embed="rId6" cstate="print">
            <a:lum bright="-8000"/>
          </a:blip>
          <a:srcRect/>
          <a:stretch>
            <a:fillRect/>
          </a:stretch>
        </p:blipFill>
        <p:spPr bwMode="auto">
          <a:xfrm rot="-620342">
            <a:off x="250825" y="115888"/>
            <a:ext cx="2462213" cy="339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08968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08969" name="Text Box 9"/>
          <p:cNvSpPr txBox="1">
            <a:spLocks noChangeArrowheads="1"/>
          </p:cNvSpPr>
          <p:nvPr/>
        </p:nvSpPr>
        <p:spPr bwMode="auto">
          <a:xfrm rot="-670170">
            <a:off x="7315200" y="6172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400">
                <a:latin typeface="Helvetica" pitchFamily="34" charset="0"/>
              </a:rPr>
              <a:t>25 m</a:t>
            </a:r>
            <a:endParaRPr lang="en-US" sz="2400">
              <a:latin typeface="Helvetica" pitchFamily="34" charset="0"/>
            </a:endParaRPr>
          </a:p>
        </p:txBody>
      </p:sp>
      <p:sp>
        <p:nvSpPr>
          <p:cNvPr id="808970" name="Line 10"/>
          <p:cNvSpPr>
            <a:spLocks noChangeShapeType="1"/>
          </p:cNvSpPr>
          <p:nvPr/>
        </p:nvSpPr>
        <p:spPr bwMode="auto">
          <a:xfrm flipV="1">
            <a:off x="6019800" y="6019800"/>
            <a:ext cx="2743200" cy="533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graphicFrame>
        <p:nvGraphicFramePr>
          <p:cNvPr id="866307" name="Object 3"/>
          <p:cNvGraphicFramePr>
            <a:graphicFrameLocks noChangeAspect="1"/>
          </p:cNvGraphicFramePr>
          <p:nvPr/>
        </p:nvGraphicFramePr>
        <p:xfrm>
          <a:off x="2895600" y="3124200"/>
          <a:ext cx="3556000" cy="844550"/>
        </p:xfrm>
        <a:graphic>
          <a:graphicData uri="http://schemas.openxmlformats.org/presentationml/2006/ole">
            <p:oleObj spid="_x0000_s862210" name="Ligning" r:id="rId7" imgW="10159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6569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400" dirty="0" smtClean="0">
                <a:solidFill>
                  <a:schemeClr val="bg1"/>
                </a:solidFill>
                <a:latin typeface="Comic Sans MS" pitchFamily="66" charset="0"/>
              </a:rPr>
              <a:t>NEUTRINO MASS AND ENERGY DENSITY</a:t>
            </a:r>
            <a:endParaRPr lang="da-D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0" hangingPunct="0"/>
            <a:r>
              <a:rPr lang="da-DK" sz="2400" dirty="0">
                <a:solidFill>
                  <a:schemeClr val="bg1"/>
                </a:solidFill>
                <a:latin typeface="Comic Sans MS" pitchFamily="66" charset="0"/>
              </a:rPr>
              <a:t>FROM COSMOLOGY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974725" y="1384300"/>
            <a:ext cx="6459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NEUTRINOS AFFECT STRUCTURE FORMATION</a:t>
            </a:r>
          </a:p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BECAUSE THEY ARE A SOURCE OF DARK MATTER</a:t>
            </a:r>
          </a:p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(</a:t>
            </a:r>
            <a:r>
              <a:rPr lang="da-DK" sz="2000" i="1">
                <a:solidFill>
                  <a:schemeClr val="bg1"/>
                </a:solidFill>
                <a:latin typeface="Helvetica" pitchFamily="34" charset="0"/>
              </a:rPr>
              <a:t>n</a:t>
            </a:r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 ~ 100 cm</a:t>
            </a:r>
            <a:r>
              <a:rPr lang="da-DK" sz="2000" baseline="30000">
                <a:solidFill>
                  <a:schemeClr val="bg1"/>
                </a:solidFill>
                <a:latin typeface="Helvetica" pitchFamily="34" charset="0"/>
              </a:rPr>
              <a:t>-3</a:t>
            </a:r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990600" y="3962400"/>
            <a:ext cx="7146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HOWEVER, eV NEUTRINOS ARE DIFFERENT FROM CDM </a:t>
            </a:r>
          </a:p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BECAUSE THEY FREE STREAM</a:t>
            </a:r>
          </a:p>
        </p:txBody>
      </p:sp>
      <p:graphicFrame>
        <p:nvGraphicFramePr>
          <p:cNvPr id="371717" name="Object 5"/>
          <p:cNvGraphicFramePr>
            <a:graphicFrameLocks noChangeAspect="1"/>
          </p:cNvGraphicFramePr>
          <p:nvPr/>
        </p:nvGraphicFramePr>
        <p:xfrm>
          <a:off x="2590800" y="4800600"/>
          <a:ext cx="2778125" cy="681038"/>
        </p:xfrm>
        <a:graphic>
          <a:graphicData uri="http://schemas.openxmlformats.org/presentationml/2006/ole">
            <p:oleObj spid="_x0000_s371717" name="Equation" r:id="rId4" imgW="977760" imgH="241200" progId="Equation.3">
              <p:embed/>
            </p:oleObj>
          </a:graphicData>
        </a:graphic>
      </p:graphicFrame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990600" y="5791200"/>
            <a:ext cx="700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SCALES SMALLER THAN </a:t>
            </a:r>
            <a:r>
              <a:rPr lang="da-DK" sz="2000" i="1">
                <a:solidFill>
                  <a:schemeClr val="bg1"/>
                </a:solidFill>
                <a:latin typeface="Helvetica" pitchFamily="34" charset="0"/>
              </a:rPr>
              <a:t>d</a:t>
            </a:r>
            <a:r>
              <a:rPr lang="da-DK" sz="2000" baseline="-25000">
                <a:solidFill>
                  <a:schemeClr val="bg1"/>
                </a:solidFill>
                <a:latin typeface="Helvetica" pitchFamily="34" charset="0"/>
              </a:rPr>
              <a:t>FS</a:t>
            </a:r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 DAMPED AWAY, LEADS TO</a:t>
            </a:r>
          </a:p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SUPPRESSION OF POWER ON SMALL SCALES</a:t>
            </a: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1219200" y="2743200"/>
          <a:ext cx="2057400" cy="985838"/>
        </p:xfrm>
        <a:graphic>
          <a:graphicData uri="http://schemas.openxmlformats.org/presentationml/2006/ole">
            <p:oleObj spid="_x0000_s371719" name="Equation" r:id="rId5" imgW="901440" imgH="431640" progId="Equation.3">
              <p:embed/>
            </p:oleObj>
          </a:graphicData>
        </a:graphic>
      </p:graphicFrame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3733800" y="3019425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sz="2000">
                <a:solidFill>
                  <a:schemeClr val="bg1"/>
                </a:solidFill>
                <a:latin typeface="Helvetica" pitchFamily="34" charset="0"/>
              </a:rPr>
              <a:t>FROM</a:t>
            </a:r>
            <a:endParaRPr lang="en-US" sz="200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4953000" y="2667000"/>
          <a:ext cx="2927350" cy="1073150"/>
        </p:xfrm>
        <a:graphic>
          <a:graphicData uri="http://schemas.openxmlformats.org/presentationml/2006/ole">
            <p:oleObj spid="_x0000_s371721" name="Equation" r:id="rId6" imgW="12826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609600" y="300038"/>
            <a:ext cx="819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N-BODY SIMULATIONS OF </a:t>
            </a:r>
            <a:r>
              <a:rPr lang="da-DK" sz="240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da-DK" sz="2400">
                <a:solidFill>
                  <a:schemeClr val="bg1"/>
                </a:solidFill>
              </a:rPr>
              <a:t>CDM WITH AND WITHOUT </a:t>
            </a:r>
          </a:p>
          <a:p>
            <a:r>
              <a:rPr lang="da-DK" sz="2400">
                <a:solidFill>
                  <a:schemeClr val="bg1"/>
                </a:solidFill>
              </a:rPr>
              <a:t>NEUTRINO MASS (768 Mpc</a:t>
            </a:r>
            <a:r>
              <a:rPr lang="da-DK" sz="2400" baseline="30000">
                <a:solidFill>
                  <a:schemeClr val="bg1"/>
                </a:solidFill>
              </a:rPr>
              <a:t>3</a:t>
            </a:r>
            <a:r>
              <a:rPr lang="da-DK" sz="2400">
                <a:solidFill>
                  <a:schemeClr val="bg1"/>
                </a:solidFill>
              </a:rPr>
              <a:t>) – GADGET 2</a:t>
            </a:r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499721" name="Object 9"/>
          <p:cNvGraphicFramePr>
            <a:graphicFrameLocks noChangeAspect="1"/>
          </p:cNvGraphicFramePr>
          <p:nvPr/>
        </p:nvGraphicFramePr>
        <p:xfrm>
          <a:off x="5257800" y="5562600"/>
          <a:ext cx="1981200" cy="528638"/>
        </p:xfrm>
        <a:graphic>
          <a:graphicData uri="http://schemas.openxmlformats.org/presentationml/2006/ole">
            <p:oleObj spid="_x0000_s499721" name="Equation" r:id="rId5" imgW="952200" imgH="253800" progId="Equation.3">
              <p:embed/>
            </p:oleObj>
          </a:graphicData>
        </a:graphic>
      </p:graphicFrame>
      <p:graphicFrame>
        <p:nvGraphicFramePr>
          <p:cNvPr id="499722" name="Object 10"/>
          <p:cNvGraphicFramePr>
            <a:graphicFrameLocks noChangeAspect="1"/>
          </p:cNvGraphicFramePr>
          <p:nvPr/>
        </p:nvGraphicFramePr>
        <p:xfrm>
          <a:off x="2286000" y="5562600"/>
          <a:ext cx="1295400" cy="528638"/>
        </p:xfrm>
        <a:graphic>
          <a:graphicData uri="http://schemas.openxmlformats.org/presentationml/2006/ole">
            <p:oleObj spid="_x0000_s499722" name="Equation" r:id="rId6" imgW="622080" imgH="253800" progId="Equation.3">
              <p:embed/>
            </p:oleObj>
          </a:graphicData>
        </a:graphic>
      </p:graphicFrame>
      <p:sp>
        <p:nvSpPr>
          <p:cNvPr id="499723" name="Text Box 11"/>
          <p:cNvSpPr txBox="1">
            <a:spLocks noChangeArrowheads="1"/>
          </p:cNvSpPr>
          <p:nvPr/>
        </p:nvSpPr>
        <p:spPr bwMode="auto">
          <a:xfrm>
            <a:off x="441325" y="6284913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T Haugboelle, University of Aarhus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99724" name="Line 12"/>
          <p:cNvSpPr>
            <a:spLocks noChangeShapeType="1"/>
          </p:cNvSpPr>
          <p:nvPr/>
        </p:nvSpPr>
        <p:spPr bwMode="auto">
          <a:xfrm flipV="1">
            <a:off x="1219200" y="28194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99725" name="Text Box 13"/>
          <p:cNvSpPr txBox="1">
            <a:spLocks noChangeArrowheads="1"/>
          </p:cNvSpPr>
          <p:nvPr/>
        </p:nvSpPr>
        <p:spPr bwMode="auto">
          <a:xfrm>
            <a:off x="457200" y="3048000"/>
            <a:ext cx="61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256</a:t>
            </a:r>
          </a:p>
          <a:p>
            <a:r>
              <a:rPr lang="da-DK">
                <a:solidFill>
                  <a:schemeClr val="bg1"/>
                </a:solidFill>
              </a:rPr>
              <a:t>Mpc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99729" name="nu3lcdm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905000"/>
            <a:ext cx="7010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1" fill="hold"/>
                                        <p:tgtEl>
                                          <p:spTgt spid="499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97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9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9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7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1149</Words>
  <Application>Microsoft Office PowerPoint</Application>
  <PresentationFormat>On-screen Show (4:3)</PresentationFormat>
  <Paragraphs>274</Paragraphs>
  <Slides>38</Slides>
  <Notes>22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Equation</vt:lpstr>
      <vt:lpstr>Ligning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sdu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steen</dc:creator>
  <cp:lastModifiedBy>sth</cp:lastModifiedBy>
  <cp:revision>651</cp:revision>
  <dcterms:created xsi:type="dcterms:W3CDTF">2003-03-19T08:56:42Z</dcterms:created>
  <dcterms:modified xsi:type="dcterms:W3CDTF">2012-05-31T06:25:51Z</dcterms:modified>
</cp:coreProperties>
</file>