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433" r:id="rId3"/>
    <p:sldId id="434" r:id="rId4"/>
    <p:sldId id="415" r:id="rId5"/>
    <p:sldId id="418" r:id="rId6"/>
    <p:sldId id="417" r:id="rId7"/>
    <p:sldId id="435" r:id="rId8"/>
    <p:sldId id="290" r:id="rId9"/>
    <p:sldId id="304" r:id="rId10"/>
    <p:sldId id="423" r:id="rId11"/>
    <p:sldId id="436" r:id="rId12"/>
    <p:sldId id="425" r:id="rId13"/>
    <p:sldId id="437" r:id="rId14"/>
    <p:sldId id="441" r:id="rId15"/>
    <p:sldId id="426" r:id="rId16"/>
    <p:sldId id="427" r:id="rId17"/>
    <p:sldId id="429" r:id="rId18"/>
    <p:sldId id="432" r:id="rId19"/>
    <p:sldId id="428" r:id="rId20"/>
    <p:sldId id="431" r:id="rId21"/>
    <p:sldId id="440" r:id="rId22"/>
    <p:sldId id="43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F200"/>
    <a:srgbClr val="CC9900"/>
    <a:srgbClr val="09BB09"/>
    <a:srgbClr val="EC231E"/>
    <a:srgbClr val="FF0000"/>
    <a:srgbClr val="FFFF00"/>
    <a:srgbClr val="66CCFF"/>
    <a:srgbClr val="FFFFFF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9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28"/>
    </p:cViewPr>
  </p:sorterViewPr>
  <p:notesViewPr>
    <p:cSldViewPr>
      <p:cViewPr varScale="1">
        <p:scale>
          <a:sx n="81" d="100"/>
          <a:sy n="81" d="100"/>
        </p:scale>
        <p:origin x="-295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fr-FR"/>
              <a:t>A. Zghiche, LAPP le 2juillet 2010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AE37BD0C-9712-459C-81D8-8CB0421C29A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fr-FR"/>
              <a:t>A. Zghiche, LAPP le 2juillet 2010</a:t>
            </a: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0B953BAD-6246-4A5E-9DB5-12F8033AB48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D30C6-D038-4593-A49B-A0920C035518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7653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34" charset="0"/>
                <a:ea typeface="ＭＳ Ｐゴシック"/>
                <a:cs typeface="ＭＳ Ｐゴシック"/>
              </a:rPr>
              <a:t>A. Zghiche, LAPP le 2juillet 2010</a:t>
            </a: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65A92-4F2A-4B8A-AD2E-92F286C30EB7}" type="slidenum">
              <a:rPr kumimoji="1" lang="ja-JP" altLang="en-US" smtClean="0">
                <a:ea typeface="ＭＳ Ｐゴシック"/>
                <a:cs typeface="ＭＳ Ｐゴシック"/>
              </a:rPr>
              <a:pPr/>
              <a:t>8</a:t>
            </a:fld>
            <a:endParaRPr kumimoji="1" lang="en-US" altLang="ja-JP" smtClean="0">
              <a:ea typeface="ＭＳ Ｐゴシック"/>
              <a:cs typeface="ＭＳ Ｐゴシック"/>
            </a:endParaRPr>
          </a:p>
        </p:txBody>
      </p:sp>
      <p:sp>
        <p:nvSpPr>
          <p:cNvPr id="28677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34" charset="0"/>
                <a:ea typeface="ＭＳ Ｐゴシック"/>
                <a:cs typeface="ＭＳ Ｐゴシック"/>
              </a:rPr>
              <a:t>A. Zghiche, LAPP le 2juillet 2010</a:t>
            </a: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9700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34" charset="0"/>
                <a:ea typeface="ＭＳ Ｐゴシック"/>
                <a:cs typeface="ＭＳ Ｐゴシック"/>
              </a:rPr>
              <a:t>A. Zghiche, LAPP le 2juillet 2010</a:t>
            </a: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970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2E90F-73AE-4151-B5D6-6889736CC7CA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>
                <a:latin typeface="Arial" pitchFamily="34" charset="0"/>
                <a:ea typeface="ＭＳ Ｐゴシック"/>
                <a:cs typeface="ＭＳ Ｐゴシック"/>
              </a:rPr>
              <a:t>Mention that is my personal work</a:t>
            </a:r>
          </a:p>
        </p:txBody>
      </p:sp>
      <p:sp>
        <p:nvSpPr>
          <p:cNvPr id="30724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34" charset="0"/>
                <a:ea typeface="ＭＳ Ｐゴシック"/>
                <a:cs typeface="ＭＳ Ｐゴシック"/>
              </a:rPr>
              <a:t>A. Zghiche, LAPP le 2juillet 2010</a:t>
            </a: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072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27947-1130-4F43-B2DA-6B260C05B643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/>
              <a:t>A. Longhin, INFN-LNF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963F70-6648-B742-8F4B-3CF6416950CB}" type="slidenum">
              <a:rPr lang="fi-FI"/>
              <a:pPr/>
              <a:t>21</a:t>
            </a:fld>
            <a:endParaRPr lang="fi-FI"/>
          </a:p>
        </p:txBody>
      </p:sp>
      <p:sp>
        <p:nvSpPr>
          <p:cNvPr id="993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93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2C7F3-B938-463A-A33C-0AF7DDB351F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DE79-B8AE-40EC-8D3D-ACECF3B7E1C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12503-65E4-41A4-B8B1-49AD993D4BF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EBF45-E84F-4037-A071-A469D6668EA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E352-F7FC-4432-9235-E04B86B62D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1871-0A59-4683-ABAA-DBCF244ED2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EB1B-A68F-4D19-8BB8-56D52AB3454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FECE-0394-4AEC-93FE-B4179A11A2A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E5A0-A241-4C58-85B8-A402DB4495E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6C57-B493-4DFA-8E7F-4A9C48A509E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E75E0-AB83-4318-8D0F-21F1E0A4C50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051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A41CC082-C329-4734-99BE-4944E47A633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1043608" y="2780928"/>
            <a:ext cx="7010400" cy="2308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800" i="1" dirty="0"/>
              <a:t>Status and oscillation results of the OPERA experiment</a:t>
            </a:r>
            <a:endParaRPr lang="en-US" sz="4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2124521" y="5099050"/>
            <a:ext cx="50397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-108" charset="-128"/>
                <a:cs typeface="+mn-cs"/>
              </a:rPr>
              <a:t>Florian Brunet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-108" charset="-128"/>
                <a:cs typeface="+mn-cs"/>
              </a:rPr>
              <a:t>LAPP - Annecy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fr-FR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-108" charset="-128"/>
                <a:cs typeface="+mn-cs"/>
              </a:rPr>
              <a:t>24th Rencontres de Blois 29/05/2012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  <a:ea typeface="ＭＳ Ｐゴシック" pitchFamily="-108" charset="-128"/>
              <a:cs typeface="+mn-cs"/>
            </a:endParaRPr>
          </a:p>
        </p:txBody>
      </p:sp>
      <p:pic>
        <p:nvPicPr>
          <p:cNvPr id="4102" name="Picture 12"/>
          <p:cNvPicPr>
            <a:picLocks noChangeArrowheads="1"/>
          </p:cNvPicPr>
          <p:nvPr/>
        </p:nvPicPr>
        <p:blipFill>
          <a:blip r:embed="rId3"/>
          <a:srcRect l="26407" t="26483" r="30698" b="50577"/>
          <a:stretch>
            <a:fillRect/>
          </a:stretch>
        </p:blipFill>
        <p:spPr bwMode="auto">
          <a:xfrm>
            <a:off x="6408365" y="404813"/>
            <a:ext cx="21240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Logo_LAPP_tex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56" y="517656"/>
            <a:ext cx="2094823" cy="16260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51D59-05C5-4833-86CB-795BE48E0D9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45772" y="152400"/>
            <a:ext cx="892539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800" b="1" smtClean="0">
                <a:solidFill>
                  <a:schemeClr val="bg1"/>
                </a:solidFill>
                <a:latin typeface="Calibri" pitchFamily="34" charset="0"/>
              </a:rPr>
              <a:t>OPERA data </a:t>
            </a:r>
            <a:r>
              <a:rPr lang="fr-FR" sz="2800" b="1" dirty="0">
                <a:solidFill>
                  <a:schemeClr val="bg1"/>
                </a:solidFill>
                <a:latin typeface="Calibri" pitchFamily="34" charset="0"/>
              </a:rPr>
              <a:t>: an </a:t>
            </a:r>
            <a:r>
              <a:rPr lang="fr-FR" sz="2800" b="1" dirty="0" err="1">
                <a:solidFill>
                  <a:schemeClr val="bg1"/>
                </a:solidFill>
                <a:latin typeface="Calibri" pitchFamily="34" charset="0"/>
              </a:rPr>
              <a:t>example</a:t>
            </a:r>
            <a:r>
              <a:rPr lang="fr-FR" sz="2800" b="1" dirty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el-GR" sz="2800" dirty="0">
                <a:solidFill>
                  <a:schemeClr val="bg1"/>
                </a:solidFill>
              </a:rPr>
              <a:t>ν</a:t>
            </a:r>
            <a:r>
              <a:rPr lang="el-GR" sz="2800" baseline="-25000" dirty="0">
                <a:solidFill>
                  <a:schemeClr val="bg1"/>
                </a:solidFill>
              </a:rPr>
              <a:t>μ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Calibri" pitchFamily="34" charset="0"/>
              </a:rPr>
              <a:t>CC interaction : </a:t>
            </a:r>
            <a:r>
              <a:rPr lang="fr-FR" sz="2800" b="1" dirty="0" err="1">
                <a:solidFill>
                  <a:schemeClr val="bg1"/>
                </a:solidFill>
                <a:latin typeface="Calibri" pitchFamily="34" charset="0"/>
              </a:rPr>
              <a:t>charm</a:t>
            </a:r>
            <a:r>
              <a:rPr lang="fr-FR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Calibri" pitchFamily="34" charset="0"/>
              </a:rPr>
              <a:t>event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395288" y="76517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/>
              <a:t>Reconstruction in electronic detectors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5364163" y="2165350"/>
            <a:ext cx="3455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/>
              <a:t>Reconstruction in emulsions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1196975"/>
            <a:ext cx="5095875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7638" y="2652713"/>
            <a:ext cx="3851275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Goal &amp;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principle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the OPERA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experiment</a:t>
            </a:r>
            <a:endParaRPr lang="fr-FR" sz="32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Description of 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the OPERA 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detector</a:t>
            </a:r>
          </a:p>
          <a:p>
            <a:pPr eaLnBrk="1" hangingPunct="1">
              <a:defRPr/>
            </a:pPr>
            <a:r>
              <a:rPr lang="fr-FR" sz="3200" dirty="0" err="1" smtClean="0">
                <a:latin typeface="Calibri" pitchFamily="34" charset="0"/>
              </a:rPr>
              <a:t>Status</a:t>
            </a:r>
            <a:r>
              <a:rPr lang="fr-FR" sz="3200" dirty="0" smtClean="0">
                <a:latin typeface="Calibri" pitchFamily="34" charset="0"/>
              </a:rPr>
              <a:t> of OPERA</a:t>
            </a:r>
          </a:p>
          <a:p>
            <a:pPr eaLnBrk="1" hangingPunct="1">
              <a:defRPr/>
            </a:pP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Oscillation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results</a:t>
            </a:r>
            <a:endParaRPr lang="fr-FR" sz="32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D80F5-5112-4CBA-A4F0-705A38CEFD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0AEC4-51A4-4931-B6B0-3C837276677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347864" y="152400"/>
            <a:ext cx="188949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800" b="1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lang="fr-FR" sz="2800" b="1" dirty="0" err="1">
                <a:solidFill>
                  <a:schemeClr val="bg1"/>
                </a:solidFill>
                <a:latin typeface="Calibri" pitchFamily="34" charset="0"/>
              </a:rPr>
              <a:t>taking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44450" y="900113"/>
            <a:ext cx="9036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pitchFamily="34" charset="0"/>
              <a:buChar char="•"/>
            </a:pPr>
            <a:r>
              <a:rPr lang="en-US" sz="1800" dirty="0"/>
              <a:t> We collected a large sample of events </a:t>
            </a:r>
            <a:r>
              <a:rPr lang="en-US" sz="1800" dirty="0" smtClean="0"/>
              <a:t>and since march 2012 run is on going.</a:t>
            </a:r>
            <a:endParaRPr lang="fr-FR" sz="1800" dirty="0"/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2"/>
          <a:srcRect t="41463"/>
          <a:stretch>
            <a:fillRect/>
          </a:stretch>
        </p:blipFill>
        <p:spPr bwMode="auto">
          <a:xfrm>
            <a:off x="61913" y="1903413"/>
            <a:ext cx="90011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984500"/>
            <a:ext cx="21605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7463" y="2994025"/>
            <a:ext cx="20478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ctangle 15"/>
          <p:cNvSpPr>
            <a:spLocks noChangeArrowheads="1"/>
          </p:cNvSpPr>
          <p:nvPr/>
        </p:nvSpPr>
        <p:spPr bwMode="auto">
          <a:xfrm>
            <a:off x="79375" y="3906838"/>
            <a:ext cx="8956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dirty="0"/>
              <a:t>The analysis of 2008 and 2009 data is complete </a:t>
            </a:r>
            <a:r>
              <a:rPr lang="en-US" sz="1800" dirty="0" smtClean="0"/>
              <a:t>(</a:t>
            </a:r>
            <a:r>
              <a:rPr lang="en-US" sz="1800" b="1" dirty="0" smtClean="0"/>
              <a:t>New </a:t>
            </a:r>
            <a:r>
              <a:rPr lang="en-US" sz="1800" b="1" dirty="0" err="1" smtClean="0"/>
              <a:t>J.Phys</a:t>
            </a:r>
            <a:r>
              <a:rPr lang="en-US" sz="1800" b="1" dirty="0" smtClean="0"/>
              <a:t>. 14 (2012) 033017)</a:t>
            </a:r>
          </a:p>
          <a:p>
            <a:pPr algn="ctr" eaLnBrk="0" hangingPunct="0"/>
            <a:r>
              <a:rPr lang="en-US" sz="1800" i="1" dirty="0" smtClean="0"/>
              <a:t>).</a:t>
            </a:r>
            <a:endParaRPr lang="fr-FR" sz="1800" dirty="0"/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4292600"/>
            <a:ext cx="9037638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"/>
          <p:cNvPicPr>
            <a:picLocks noChangeAspect="1" noChangeArrowheads="1"/>
          </p:cNvPicPr>
          <p:nvPr/>
        </p:nvPicPr>
        <p:blipFill>
          <a:blip r:embed="rId2"/>
          <a:srcRect b="80489"/>
          <a:stretch>
            <a:fillRect/>
          </a:stretch>
        </p:blipFill>
        <p:spPr bwMode="auto">
          <a:xfrm>
            <a:off x="61913" y="1341438"/>
            <a:ext cx="9001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29/05/2012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11560" y="4409348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2008-2009 : 5.3 x 10</a:t>
            </a:r>
            <a:r>
              <a:rPr lang="en-GB" sz="1800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19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p.o.t</a:t>
            </a: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GB" sz="1800" baseline="30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Goal &amp;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principle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the OPERA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experiment</a:t>
            </a:r>
            <a:endParaRPr lang="fr-FR" sz="32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Description of 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the OPERA 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detector</a:t>
            </a:r>
          </a:p>
          <a:p>
            <a:pPr eaLnBrk="1" hangingPunct="1">
              <a:defRPr/>
            </a:pP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Status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OPERA</a:t>
            </a:r>
          </a:p>
          <a:p>
            <a:pPr eaLnBrk="1" hangingPunct="1">
              <a:defRPr/>
            </a:pPr>
            <a:r>
              <a:rPr lang="fr-FR" sz="3200" dirty="0" smtClean="0">
                <a:latin typeface="Calibri" pitchFamily="34" charset="0"/>
              </a:rPr>
              <a:t>Oscillation </a:t>
            </a:r>
            <a:r>
              <a:rPr lang="fr-FR" sz="3200" dirty="0" err="1" smtClean="0">
                <a:latin typeface="Calibri" pitchFamily="34" charset="0"/>
              </a:rPr>
              <a:t>results</a:t>
            </a:r>
            <a:endParaRPr lang="fr-FR" sz="3200" dirty="0"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D08B8-393F-4D46-B760-4E5A220FCD1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EE5A0-A241-4C58-85B8-A402DB4495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2411760" y="152400"/>
            <a:ext cx="3975768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Charm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sample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2008-2009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8637" y="3598774"/>
            <a:ext cx="4749387" cy="2843212"/>
            <a:chOff x="38637" y="3894419"/>
            <a:chExt cx="4749387" cy="284321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7" y="3894419"/>
              <a:ext cx="4749387" cy="2843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69925" y="3948113"/>
              <a:ext cx="2089396" cy="737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fi-FI" sz="1800" dirty="0">
                  <a:solidFill>
                    <a:srgbClr val="000000"/>
                  </a:solidFill>
                  <a:cs typeface="Arial" charset="0"/>
                </a:rPr>
                <a:t>● OPERA 2008-09</a:t>
              </a:r>
            </a:p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fi-FI" dirty="0">
                  <a:solidFill>
                    <a:srgbClr val="FFFF00"/>
                  </a:solidFill>
                  <a:cs typeface="Arial" charset="0"/>
                </a:rPr>
                <a:t>■</a:t>
              </a:r>
              <a:r>
                <a:rPr lang="fi-FI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fi-FI" sz="1800" dirty="0">
                  <a:solidFill>
                    <a:srgbClr val="000000"/>
                  </a:solidFill>
                </a:rPr>
                <a:t>MC</a:t>
              </a:r>
              <a:endParaRPr lang="fi-FI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95536" y="4624487"/>
              <a:ext cx="3381375" cy="82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fi-FI" sz="1600" dirty="0">
                  <a:solidFill>
                    <a:srgbClr val="0000FF"/>
                  </a:solidFill>
                  <a:cs typeface="ＭＳ Ｐゴシック" charset="0"/>
                </a:rPr>
                <a:t>Angle in the transverse plane </a:t>
              </a:r>
            </a:p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fi-FI" sz="1600" dirty="0">
                  <a:solidFill>
                    <a:srgbClr val="0000FF"/>
                  </a:solidFill>
                  <a:cs typeface="ＭＳ Ｐゴシック" charset="0"/>
                </a:rPr>
                <a:t>between charmed hadron and primary µ 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860032" y="3565403"/>
            <a:ext cx="4248472" cy="2851150"/>
            <a:chOff x="4860032" y="3861048"/>
            <a:chExt cx="4248472" cy="285115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861048"/>
              <a:ext cx="4248472" cy="285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6516216" y="4170611"/>
              <a:ext cx="2158901" cy="644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fi-FI" sz="1800" dirty="0">
                  <a:solidFill>
                    <a:srgbClr val="000000"/>
                  </a:solidFill>
                  <a:cs typeface="Arial" charset="0"/>
                </a:rPr>
                <a:t>● OPERA 2008-09</a:t>
              </a:r>
            </a:p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fi-FI" sz="1800" dirty="0">
                  <a:solidFill>
                    <a:srgbClr val="FFFF00"/>
                  </a:solidFill>
                  <a:cs typeface="Arial" charset="0"/>
                </a:rPr>
                <a:t>■</a:t>
              </a:r>
              <a:r>
                <a:rPr lang="fi-FI" sz="18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fi-FI" sz="1800" dirty="0">
                  <a:solidFill>
                    <a:srgbClr val="000000"/>
                  </a:solidFill>
                </a:rPr>
                <a:t>MC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462193" y="5013176"/>
              <a:ext cx="1998239" cy="33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fi-FI" sz="1600" dirty="0">
                  <a:solidFill>
                    <a:srgbClr val="0000FF"/>
                  </a:solidFill>
                  <a:cs typeface="ＭＳ Ｐゴシック" charset="0"/>
                </a:rPr>
                <a:t>Decay length</a:t>
              </a:r>
            </a:p>
          </p:txBody>
        </p:sp>
      </p:grp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588020" cy="274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Text Box 112"/>
          <p:cNvSpPr txBox="1">
            <a:spLocks noChangeArrowheads="1"/>
          </p:cNvSpPr>
          <p:nvPr/>
        </p:nvSpPr>
        <p:spPr bwMode="auto">
          <a:xfrm>
            <a:off x="107504" y="764704"/>
            <a:ext cx="432048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fi-FI" sz="1800" dirty="0">
                <a:solidFill>
                  <a:schemeClr val="tx1"/>
                </a:solidFill>
              </a:rPr>
              <a:t>The </a:t>
            </a:r>
            <a:r>
              <a:rPr lang="fi-FI" sz="1800" dirty="0" err="1">
                <a:solidFill>
                  <a:schemeClr val="tx1"/>
                </a:solidFill>
              </a:rPr>
              <a:t>charm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sample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offers</a:t>
            </a:r>
            <a:r>
              <a:rPr lang="fi-FI" sz="1800" dirty="0">
                <a:solidFill>
                  <a:schemeClr val="tx1"/>
                </a:solidFill>
              </a:rPr>
              <a:t> the </a:t>
            </a:r>
            <a:r>
              <a:rPr lang="fi-FI" sz="1800" dirty="0" err="1">
                <a:solidFill>
                  <a:schemeClr val="tx1"/>
                </a:solidFill>
              </a:rPr>
              <a:t>opportunity</a:t>
            </a:r>
            <a:r>
              <a:rPr lang="fi-FI" sz="1800" dirty="0">
                <a:solidFill>
                  <a:schemeClr val="tx1"/>
                </a:solidFill>
              </a:rPr>
              <a:t> to </a:t>
            </a:r>
            <a:r>
              <a:rPr lang="fi-FI" sz="1800" dirty="0" err="1">
                <a:solidFill>
                  <a:schemeClr val="tx1"/>
                </a:solidFill>
              </a:rPr>
              <a:t>benchmark</a:t>
            </a:r>
            <a:r>
              <a:rPr lang="fi-FI" sz="1800" dirty="0">
                <a:solidFill>
                  <a:schemeClr val="tx1"/>
                </a:solidFill>
              </a:rPr>
              <a:t> the </a:t>
            </a:r>
            <a:r>
              <a:rPr lang="fi-FI" sz="1800" dirty="0">
                <a:solidFill>
                  <a:schemeClr val="tx1"/>
                </a:solidFill>
                <a:latin typeface="Symbol" charset="2"/>
                <a:cs typeface="Symbol" charset="2"/>
              </a:rPr>
              <a:t>t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efficiency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thanks</a:t>
            </a:r>
            <a:r>
              <a:rPr lang="fi-FI" sz="1800" dirty="0">
                <a:solidFill>
                  <a:schemeClr val="tx1"/>
                </a:solidFill>
              </a:rPr>
              <a:t> to the </a:t>
            </a:r>
            <a:r>
              <a:rPr lang="fi-FI" sz="1800" dirty="0" err="1">
                <a:solidFill>
                  <a:schemeClr val="tx1"/>
                </a:solidFill>
              </a:rPr>
              <a:t>similar</a:t>
            </a: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err="1">
                <a:solidFill>
                  <a:schemeClr val="tx1"/>
                </a:solidFill>
              </a:rPr>
              <a:t>topologies</a:t>
            </a:r>
            <a:endParaRPr lang="fi-FI" sz="1800" dirty="0">
              <a:solidFill>
                <a:schemeClr val="tx1"/>
              </a:solidFill>
            </a:endParaRPr>
          </a:p>
        </p:txBody>
      </p:sp>
      <p:pic>
        <p:nvPicPr>
          <p:cNvPr id="18" name="Image 17" descr="Imag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944241"/>
            <a:ext cx="3960440" cy="1052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173D-F41E-4EED-A785-9D8AD40CDB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3275856" y="152400"/>
            <a:ext cx="3127651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l-GR" sz="2800" b="1" dirty="0">
                <a:solidFill>
                  <a:schemeClr val="bg1"/>
                </a:solidFill>
                <a:cs typeface="Times New Roman"/>
              </a:rPr>
              <a:t>ν</a:t>
            </a:r>
            <a:r>
              <a:rPr lang="el-GR" sz="2800" b="1" baseline="-25000" dirty="0">
                <a:solidFill>
                  <a:schemeClr val="bg1"/>
                </a:solidFill>
                <a:cs typeface="Times New Roman"/>
              </a:rPr>
              <a:t>τ</a:t>
            </a:r>
            <a:r>
              <a:rPr lang="fr-FR" sz="2800" b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Calibri" pitchFamily="34" charset="0"/>
              </a:rPr>
              <a:t>Oscillation signal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052736"/>
            <a:ext cx="496912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179388" y="692696"/>
            <a:ext cx="8785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/>
              <a:t>• In the 2008-2009 data we found 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1600" baseline="-25000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600" dirty="0"/>
              <a:t> candidate (</a:t>
            </a:r>
            <a:r>
              <a:rPr lang="en-US" sz="1600" i="1" dirty="0"/>
              <a:t>Phys. </a:t>
            </a:r>
            <a:r>
              <a:rPr lang="en-US" sz="1600" i="1" dirty="0" err="1"/>
              <a:t>Lett</a:t>
            </a:r>
            <a:r>
              <a:rPr lang="en-US" sz="1600" i="1" dirty="0"/>
              <a:t>. B 691 (2010) </a:t>
            </a:r>
            <a:r>
              <a:rPr lang="fr-FR" sz="1600" i="1" dirty="0"/>
              <a:t>138 ).</a:t>
            </a:r>
            <a:endParaRPr lang="fr-FR" sz="1600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pic>
        <p:nvPicPr>
          <p:cNvPr id="10" name="Picture 2" descr="L:\ariga\OPERA\Napoli\b072693\anim_zoom_z10_n200_fi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1052737"/>
            <a:ext cx="49685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27" y="1267966"/>
            <a:ext cx="3995936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14312" y="3861048"/>
            <a:ext cx="8929688" cy="344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 dirty="0"/>
              <a:t>Background estimation improvements</a:t>
            </a:r>
          </a:p>
          <a:p>
            <a:pPr algn="ctr" eaLnBrk="0" hangingPunct="0"/>
            <a:endParaRPr lang="en-US" sz="1800" dirty="0"/>
          </a:p>
          <a:p>
            <a:pPr eaLnBrk="0" hangingPunct="0">
              <a:buFont typeface="Arial" pitchFamily="34" charset="0"/>
              <a:buChar char="•"/>
            </a:pPr>
            <a:r>
              <a:rPr lang="en-US" sz="1800" dirty="0"/>
              <a:t> Reduction by the systematical tracks follow down for the candidate events to improve</a:t>
            </a:r>
          </a:p>
          <a:p>
            <a:pPr eaLnBrk="0" hangingPunct="0"/>
            <a:r>
              <a:rPr lang="en-US" sz="1800" dirty="0"/>
              <a:t>  the </a:t>
            </a:r>
            <a:r>
              <a:rPr lang="en-US" sz="1800" dirty="0" err="1"/>
              <a:t>muon</a:t>
            </a:r>
            <a:r>
              <a:rPr lang="en-US" sz="1800" dirty="0"/>
              <a:t> </a:t>
            </a:r>
            <a:r>
              <a:rPr lang="en-US" sz="1800" dirty="0" smtClean="0"/>
              <a:t>identification</a:t>
            </a:r>
            <a:endParaRPr lang="en-US" sz="1800" dirty="0" smtClean="0">
              <a:sym typeface="Wingdings" pitchFamily="2" charset="2"/>
            </a:endParaRPr>
          </a:p>
          <a:p>
            <a:pPr>
              <a:lnSpc>
                <a:spcPct val="109000"/>
              </a:lnSpc>
              <a:buClrTx/>
              <a:buSzTx/>
              <a:buFontTx/>
              <a:buNone/>
            </a:pPr>
            <a:r>
              <a:rPr lang="en-US" sz="1800" dirty="0" smtClean="0">
                <a:sym typeface="Wingdings" pitchFamily="2" charset="2"/>
              </a:rPr>
              <a:t> Reduce</a:t>
            </a:r>
            <a:r>
              <a:rPr lang="en-GB" sz="1800" dirty="0" smtClean="0">
                <a:latin typeface="Standard Symbols L" charset="0"/>
                <a:cs typeface="Standard Symbols L" charset="0"/>
              </a:rPr>
              <a:t> </a:t>
            </a:r>
            <a:r>
              <a:rPr lang="en-GB" sz="1800" dirty="0" smtClean="0"/>
              <a:t>charm background &amp;</a:t>
            </a:r>
            <a:r>
              <a:rPr lang="en-GB" sz="1800" dirty="0" smtClean="0">
                <a:latin typeface="Standard Symbols L" charset="0"/>
                <a:cs typeface="Standard Symbols L" charset="0"/>
              </a:rPr>
              <a:t> </a:t>
            </a:r>
            <a:r>
              <a:rPr lang="en-GB" sz="1800" dirty="0" err="1" smtClean="0"/>
              <a:t>hadronic</a:t>
            </a:r>
            <a:r>
              <a:rPr lang="en-GB" sz="1800" dirty="0" smtClean="0"/>
              <a:t> background from </a:t>
            </a:r>
            <a:r>
              <a:rPr lang="en-GB" sz="1800" dirty="0" err="1" smtClean="0">
                <a:latin typeface="Symbol" charset="2"/>
                <a:cs typeface="Symbol" charset="2"/>
              </a:rPr>
              <a:t>n</a:t>
            </a:r>
            <a:r>
              <a:rPr lang="en-GB" sz="1800" baseline="-33000" dirty="0" err="1" smtClean="0">
                <a:latin typeface="Symbol" charset="2"/>
                <a:cs typeface="Symbol" charset="2"/>
              </a:rPr>
              <a:t>m</a:t>
            </a:r>
            <a:r>
              <a:rPr lang="en-GB" sz="1800" baseline="33000" dirty="0" err="1" smtClean="0"/>
              <a:t>CC</a:t>
            </a:r>
            <a:r>
              <a:rPr lang="en-GB" sz="1800" dirty="0" smtClean="0"/>
              <a:t> with </a:t>
            </a:r>
            <a:r>
              <a:rPr lang="en-GB" sz="1800" dirty="0" smtClean="0">
                <a:latin typeface="Symbol" charset="2"/>
                <a:cs typeface="Symbol" charset="2"/>
              </a:rPr>
              <a:t>m</a:t>
            </a:r>
            <a:r>
              <a:rPr lang="en-GB" sz="1800" dirty="0" smtClean="0"/>
              <a:t> </a:t>
            </a:r>
            <a:r>
              <a:rPr lang="en-GB" sz="1800" dirty="0" err="1" smtClean="0"/>
              <a:t>misID</a:t>
            </a:r>
            <a:endParaRPr lang="en-GB" sz="1800" dirty="0" smtClean="0"/>
          </a:p>
          <a:p>
            <a:pPr eaLnBrk="0" hangingPunct="0"/>
            <a:endParaRPr lang="en-US" sz="1800" dirty="0"/>
          </a:p>
          <a:p>
            <a:pPr eaLnBrk="0" hangingPunct="0">
              <a:buFont typeface="Arial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Evaluate </a:t>
            </a:r>
            <a:r>
              <a:rPr lang="en-US" sz="1800" dirty="0"/>
              <a:t>the </a:t>
            </a:r>
            <a:r>
              <a:rPr lang="en-US" sz="1800" dirty="0" err="1"/>
              <a:t>hadronic</a:t>
            </a:r>
            <a:r>
              <a:rPr lang="en-US" sz="1800" dirty="0"/>
              <a:t> </a:t>
            </a:r>
            <a:r>
              <a:rPr lang="en-US" sz="1800" dirty="0" err="1"/>
              <a:t>reinteraction</a:t>
            </a:r>
            <a:r>
              <a:rPr lang="en-US" sz="1800" dirty="0"/>
              <a:t> using MC simulations. (MC validated by </a:t>
            </a:r>
            <a:r>
              <a:rPr lang="en-US" sz="1800" dirty="0" err="1" smtClean="0"/>
              <a:t>analysing</a:t>
            </a:r>
            <a:r>
              <a:rPr lang="en-US" sz="1800" dirty="0" smtClean="0"/>
              <a:t> </a:t>
            </a:r>
            <a:r>
              <a:rPr lang="en-US" sz="1800" dirty="0" err="1"/>
              <a:t>pion</a:t>
            </a:r>
            <a:r>
              <a:rPr lang="en-US" sz="1800" dirty="0"/>
              <a:t> t</a:t>
            </a:r>
            <a:r>
              <a:rPr lang="fr-FR" sz="1800" dirty="0"/>
              <a:t>est </a:t>
            </a:r>
            <a:r>
              <a:rPr lang="fr-FR" sz="1800" dirty="0" err="1"/>
              <a:t>beam</a:t>
            </a:r>
            <a:r>
              <a:rPr lang="fr-FR" sz="1800" dirty="0"/>
              <a:t> data &amp; 14m of hadron </a:t>
            </a:r>
            <a:r>
              <a:rPr lang="fr-FR" sz="1800" dirty="0" err="1"/>
              <a:t>tracks</a:t>
            </a:r>
            <a:r>
              <a:rPr lang="fr-FR" sz="1800" dirty="0"/>
              <a:t> in OPERA data</a:t>
            </a:r>
            <a:r>
              <a:rPr lang="fr-FR" sz="1800" dirty="0" smtClean="0"/>
              <a:t>)</a:t>
            </a:r>
          </a:p>
          <a:p>
            <a:pPr eaLnBrk="0" hangingPunct="0"/>
            <a:r>
              <a:rPr lang="fr-FR" sz="1800" dirty="0" smtClean="0"/>
              <a:t>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GB" sz="1800" dirty="0" smtClean="0"/>
              <a:t> Implementation of state-of-the art charm cross section from CHORUS</a:t>
            </a:r>
            <a:endParaRPr lang="fr-FR" sz="1800" dirty="0" smtClean="0"/>
          </a:p>
          <a:p>
            <a:pPr eaLnBrk="0" hangingPunct="0"/>
            <a:endParaRPr lang="fr-FR" sz="1800" dirty="0" smtClean="0"/>
          </a:p>
          <a:p>
            <a:pPr eaLnBrk="0" hangingPunct="0"/>
            <a:endParaRPr lang="it-IT" sz="1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A9CB5-FE21-42ED-AE7F-A850124F198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57091"/>
            <a:ext cx="8820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2627784" y="152400"/>
            <a:ext cx="4038221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800" b="1" dirty="0" err="1">
                <a:solidFill>
                  <a:schemeClr val="bg1"/>
                </a:solidFill>
                <a:latin typeface="Calibri" pitchFamily="34" charset="0"/>
                <a:cs typeface="Times New Roman"/>
              </a:rPr>
              <a:t>Significance</a:t>
            </a: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cs typeface="Times New Roman"/>
              </a:rPr>
              <a:t> of </a:t>
            </a:r>
            <a:r>
              <a:rPr lang="fr-FR" sz="2800" b="1" dirty="0" err="1">
                <a:solidFill>
                  <a:schemeClr val="bg1"/>
                </a:solidFill>
                <a:latin typeface="Calibri" pitchFamily="34" charset="0"/>
                <a:cs typeface="Times New Roman"/>
              </a:rPr>
              <a:t>this</a:t>
            </a: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cs typeface="Times New Roman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Calibri" pitchFamily="34" charset="0"/>
                <a:cs typeface="Times New Roman"/>
              </a:rPr>
              <a:t>result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464" name="Rectangle 5"/>
          <p:cNvSpPr>
            <a:spLocks noChangeArrowheads="1"/>
          </p:cNvSpPr>
          <p:nvPr/>
        </p:nvSpPr>
        <p:spPr bwMode="auto">
          <a:xfrm>
            <a:off x="107951" y="4365625"/>
            <a:ext cx="52561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/>
              <a:t>• </a:t>
            </a:r>
            <a:r>
              <a:rPr lang="en-US" sz="1600" dirty="0">
                <a:cs typeface="Arial" pitchFamily="34" charset="0"/>
              </a:rPr>
              <a:t>In the analyzed sample one </a:t>
            </a:r>
            <a:r>
              <a:rPr lang="en-US" sz="1600" i="1" dirty="0" err="1">
                <a:latin typeface="Symbol" pitchFamily="18" charset="2"/>
                <a:cs typeface="Arial" pitchFamily="34" charset="0"/>
              </a:rPr>
              <a:t>n</a:t>
            </a:r>
            <a:r>
              <a:rPr lang="en-US" sz="1600" i="1" baseline="-25000" dirty="0" err="1">
                <a:latin typeface="Symbol" pitchFamily="18" charset="2"/>
                <a:cs typeface="Arial" pitchFamily="34" charset="0"/>
              </a:rPr>
              <a:t>t</a:t>
            </a:r>
            <a:r>
              <a:rPr lang="en-US" sz="1600" i="1" baseline="-25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6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600" dirty="0">
                <a:cs typeface="Arial" pitchFamily="34" charset="0"/>
              </a:rPr>
              <a:t>observed in the </a:t>
            </a:r>
            <a:r>
              <a:rPr lang="en-US" sz="1600" i="1" dirty="0">
                <a:latin typeface="Symbol" pitchFamily="18" charset="2"/>
                <a:cs typeface="Arial" pitchFamily="34" charset="0"/>
              </a:rPr>
              <a:t>t ®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1600" dirty="0">
                <a:cs typeface="Arial" pitchFamily="34" charset="0"/>
              </a:rPr>
              <a:t>channel compatible with the expectation</a:t>
            </a:r>
          </a:p>
          <a:p>
            <a:pPr eaLnBrk="0" hangingPunct="0"/>
            <a:r>
              <a:rPr lang="en-US" sz="1600" dirty="0">
                <a:cs typeface="Arial" pitchFamily="34" charset="0"/>
              </a:rPr>
              <a:t>  of 1.65 signal events.</a:t>
            </a:r>
          </a:p>
          <a:p>
            <a:pPr eaLnBrk="0" hangingPunct="0"/>
            <a:r>
              <a:rPr lang="en-US" sz="1600" dirty="0">
                <a:cs typeface="Arial" pitchFamily="34" charset="0"/>
              </a:rPr>
              <a:t>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>
                <a:solidFill>
                  <a:srgbClr val="FFFF00"/>
                </a:solidFill>
              </a:rPr>
              <a:t>statistical significance</a:t>
            </a:r>
            <a:r>
              <a:rPr lang="en-US" sz="1600" dirty="0"/>
              <a:t> of the observation (i.e. the probability of not being a</a:t>
            </a:r>
          </a:p>
          <a:p>
            <a:pPr eaLnBrk="0" hangingPunct="0"/>
            <a:r>
              <a:rPr lang="en-US" sz="1600" dirty="0"/>
              <a:t>  fluctuation of the background) is </a:t>
            </a:r>
            <a:r>
              <a:rPr lang="en-US" sz="1600" b="1" dirty="0">
                <a:solidFill>
                  <a:srgbClr val="FFFF00"/>
                </a:solidFill>
              </a:rPr>
              <a:t>95%</a:t>
            </a:r>
            <a:r>
              <a:rPr lang="en-US" sz="1600" dirty="0"/>
              <a:t>.</a:t>
            </a:r>
            <a:endParaRPr lang="fr-FR" sz="16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pic>
        <p:nvPicPr>
          <p:cNvPr id="8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78781"/>
            <a:ext cx="3528392" cy="239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283968" y="980728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8F200"/>
                </a:solidFill>
              </a:rPr>
              <a:t>5.3e19 pot</a:t>
            </a:r>
            <a:endParaRPr lang="en-GB" sz="1600" baseline="30000" dirty="0">
              <a:solidFill>
                <a:srgbClr val="F8F2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F. Brunet - LAPP Annecy - Blois 2012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B6770-5D28-4E09-90D8-CDD1A66C18B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899592" y="152400"/>
            <a:ext cx="73683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The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additional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oscillation </a:t>
            </a:r>
            <a:r>
              <a:rPr lang="fr-FR" sz="2800" b="1" dirty="0" err="1">
                <a:solidFill>
                  <a:schemeClr val="bg1"/>
                </a:solidFill>
                <a:latin typeface="Calibri" pitchFamily="34" charset="0"/>
                <a:cs typeface="Times New Roman"/>
              </a:rPr>
              <a:t>study</a:t>
            </a: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cs typeface="Times New Roman"/>
              </a:rPr>
              <a:t> :  </a:t>
            </a:r>
            <a:r>
              <a:rPr lang="el-GR" sz="2800" b="1" dirty="0">
                <a:solidFill>
                  <a:schemeClr val="bg1"/>
                </a:solidFill>
                <a:cs typeface="Times New Roman"/>
              </a:rPr>
              <a:t>ν</a:t>
            </a:r>
            <a:r>
              <a:rPr lang="el-GR" sz="2800" b="1" baseline="-25000" dirty="0">
                <a:solidFill>
                  <a:schemeClr val="bg1"/>
                </a:solidFill>
                <a:cs typeface="Times New Roman"/>
              </a:rPr>
              <a:t>μ</a:t>
            </a:r>
            <a:r>
              <a:rPr lang="el-GR" sz="2800" b="1" dirty="0">
                <a:solidFill>
                  <a:schemeClr val="bg1"/>
                </a:solidFill>
                <a:cs typeface="Times New Roman"/>
              </a:rPr>
              <a:t>→ν</a:t>
            </a:r>
            <a:r>
              <a:rPr lang="fr-FR" sz="2800" b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lang="fr-FR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Calibri" pitchFamily="34" charset="0"/>
                <a:cs typeface="Times New Roman"/>
              </a:rPr>
              <a:t>channel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251520" y="3645024"/>
            <a:ext cx="4032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/>
              <a:t>We have detected </a:t>
            </a:r>
            <a:r>
              <a:rPr lang="en-US" sz="1600" b="1" dirty="0" smtClean="0">
                <a:solidFill>
                  <a:srgbClr val="FFFF00"/>
                </a:solidFill>
              </a:rPr>
              <a:t>19 </a:t>
            </a:r>
            <a:r>
              <a:rPr lang="el-GR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fr-FR" sz="16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 dirty="0">
                <a:solidFill>
                  <a:srgbClr val="FFFF00"/>
                </a:solidFill>
              </a:rPr>
              <a:t> candidate events </a:t>
            </a:r>
            <a:r>
              <a:rPr lang="en-US" sz="1600" dirty="0"/>
              <a:t>in the </a:t>
            </a:r>
            <a:r>
              <a:rPr lang="en-US" sz="1600" dirty="0" smtClean="0"/>
              <a:t>2008-09 analyzed </a:t>
            </a:r>
            <a:r>
              <a:rPr lang="en-US" sz="1600" dirty="0"/>
              <a:t>sample.</a:t>
            </a:r>
            <a:endParaRPr lang="it-IT" sz="1600" dirty="0"/>
          </a:p>
          <a:p>
            <a:pPr eaLnBrk="0" hangingPunct="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11" name="Espace réservé du contenu 4"/>
          <p:cNvSpPr txBox="1">
            <a:spLocks/>
          </p:cNvSpPr>
          <p:nvPr/>
        </p:nvSpPr>
        <p:spPr>
          <a:xfrm>
            <a:off x="450850" y="620688"/>
            <a:ext cx="8153400" cy="32400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en-US" u="sng" dirty="0">
                <a:latin typeface="+mn-lt"/>
                <a:ea typeface="+mn-ea"/>
                <a:cs typeface="+mn-cs"/>
              </a:rPr>
              <a:t>Physics motivation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n-US" u="sng" dirty="0">
                <a:latin typeface="+mn-lt"/>
                <a:ea typeface="+mn-ea"/>
                <a:cs typeface="+mn-cs"/>
              </a:rPr>
              <a:t>Signal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lang="en-US" baseline="-250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lang="en-US" baseline="-25000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>
                <a:latin typeface="+mn-lt"/>
                <a:ea typeface="+mn-ea"/>
                <a:cs typeface="+mn-cs"/>
                <a:sym typeface="Wingdings" pitchFamily="2" charset="2"/>
              </a:rPr>
              <a:t>↔ </a:t>
            </a:r>
            <a:r>
              <a:rPr lang="en-US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lang="en-US" baseline="-250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</a:t>
            </a:r>
            <a:r>
              <a:rPr lang="en-US" baseline="-25000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>
                <a:latin typeface="+mn-lt"/>
                <a:ea typeface="+mn-ea"/>
                <a:cs typeface="+mn-cs"/>
              </a:rPr>
              <a:t>: </a:t>
            </a:r>
            <a:r>
              <a:rPr lang="en-US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lang="en-US" baseline="-250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</a:t>
            </a:r>
            <a:r>
              <a:rPr lang="en-US" baseline="300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CC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interaction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dirty="0" err="1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hadronic</a:t>
            </a:r>
            <a:r>
              <a:rPr lang="en-US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shower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n-US" u="sng" dirty="0">
                <a:latin typeface="+mn-lt"/>
                <a:ea typeface="+mn-ea"/>
                <a:cs typeface="+mn-cs"/>
              </a:rPr>
              <a:t>Background</a:t>
            </a:r>
            <a:r>
              <a:rPr lang="en-US" dirty="0">
                <a:latin typeface="+mn-lt"/>
                <a:ea typeface="+mn-ea"/>
                <a:cs typeface="+mn-cs"/>
              </a:rPr>
              <a:t> : </a:t>
            </a:r>
            <a:r>
              <a:rPr lang="en-US" dirty="0" smtClean="0">
                <a:latin typeface="+mn-lt"/>
                <a:ea typeface="+mn-ea"/>
                <a:cs typeface="+mn-cs"/>
              </a:rPr>
              <a:t>Processes </a:t>
            </a:r>
            <a:r>
              <a:rPr lang="en-US" dirty="0">
                <a:latin typeface="+mn-lt"/>
                <a:ea typeface="+mn-ea"/>
                <a:cs typeface="+mn-cs"/>
              </a:rPr>
              <a:t>which contain electrons</a:t>
            </a:r>
            <a:endParaRPr lang="en-US" sz="1800" dirty="0">
              <a:latin typeface="+mn-lt"/>
              <a:ea typeface="+mn-ea"/>
              <a:cs typeface="+mn-cs"/>
            </a:endParaRPr>
          </a:p>
          <a:p>
            <a:pPr marL="868363" lvl="1" indent="-282575">
              <a:spcBef>
                <a:spcPct val="50000"/>
              </a:spcBef>
              <a:buClr>
                <a:schemeClr val="tx1"/>
              </a:buClr>
              <a:buSzPct val="80000"/>
              <a:buFont typeface="Wingdings 2" pitchFamily="18" charset="2"/>
              <a:buBlip>
                <a:blip r:embed="rId2"/>
              </a:buBlip>
              <a:defRPr/>
            </a:pPr>
            <a:r>
              <a:rPr lang="en-US" sz="18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lang="en-US" sz="1800" baseline="-250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</a:t>
            </a:r>
            <a:r>
              <a:rPr lang="en-US" sz="1800" baseline="-25000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>
                <a:latin typeface="+mn-lt"/>
                <a:ea typeface="+mn-ea"/>
                <a:cs typeface="+mn-cs"/>
              </a:rPr>
              <a:t>beam</a:t>
            </a:r>
            <a:r>
              <a:rPr lang="en-US" sz="1800" dirty="0">
                <a:latin typeface="+mn-lt"/>
                <a:ea typeface="+mn-ea"/>
                <a:cs typeface="+mn-cs"/>
                <a:sym typeface="Wingdings" pitchFamily="2" charset="2"/>
              </a:rPr>
              <a:t>: </a:t>
            </a:r>
            <a:r>
              <a:rPr lang="en-US" sz="18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lang="en-US" sz="1800" baseline="-250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</a:t>
            </a:r>
            <a:r>
              <a:rPr lang="en-US" sz="1800" baseline="30000" dirty="0" err="1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CC</a:t>
            </a:r>
            <a:r>
              <a:rPr lang="en-US" sz="1800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>
                <a:latin typeface="+mn-lt"/>
                <a:ea typeface="+mn-ea"/>
                <a:cs typeface="+mn-cs"/>
              </a:rPr>
              <a:t>interaction </a:t>
            </a:r>
            <a:r>
              <a:rPr lang="en-US" sz="1800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rgbClr val="FFFF00"/>
                </a:solidFill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e</a:t>
            </a:r>
            <a:r>
              <a:rPr lang="en-US" sz="1800" b="1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1800" dirty="0" err="1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hadronic</a:t>
            </a:r>
            <a:r>
              <a:rPr lang="en-US" sz="1800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shower</a:t>
            </a:r>
            <a:endParaRPr lang="en-US" sz="1800" dirty="0"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868363" lvl="1" indent="-282575">
              <a:spcBef>
                <a:spcPct val="50000"/>
              </a:spcBef>
              <a:buClr>
                <a:schemeClr val="tx1"/>
              </a:buClr>
              <a:buSzPct val="80000"/>
              <a:buFont typeface="Wingdings 2" pitchFamily="18" charset="2"/>
              <a:buBlip>
                <a:blip r:embed="rId2"/>
              </a:buBlip>
              <a:defRPr/>
            </a:pPr>
            <a:r>
              <a:rPr lang="en-US" sz="2000" b="1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lang="en-US" sz="2000" b="1" baseline="-250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τ</a:t>
            </a:r>
            <a:r>
              <a:rPr lang="en-US" sz="2000" b="1" baseline="30000" dirty="0" err="1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CC</a:t>
            </a:r>
            <a:r>
              <a:rPr lang="en-US" sz="2000" b="1" baseline="-25000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>
                <a:latin typeface="+mn-lt"/>
                <a:ea typeface="+mn-ea"/>
                <a:cs typeface="+mn-cs"/>
              </a:rPr>
              <a:t>interaction </a:t>
            </a:r>
            <a:r>
              <a:rPr lang="en-US" sz="2000" b="1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b="1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τ</a:t>
            </a:r>
            <a:r>
              <a:rPr lang="en-US" sz="2000" b="1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sz="2000" b="1" dirty="0" err="1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hadronic</a:t>
            </a:r>
            <a:r>
              <a:rPr lang="en-US" sz="2000" b="1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shower &amp; </a:t>
            </a:r>
            <a:r>
              <a:rPr lang="en-US" sz="2000" b="1" dirty="0" err="1">
                <a:latin typeface="Times New Roman"/>
                <a:ea typeface="+mn-ea"/>
                <a:cs typeface="Times New Roman"/>
              </a:rPr>
              <a:t>τ</a:t>
            </a:r>
            <a:r>
              <a:rPr lang="en-US" sz="2000" b="1" dirty="0" err="1">
                <a:latin typeface="Times New Roman"/>
                <a:ea typeface="+mn-ea"/>
                <a:cs typeface="Times New Roman"/>
                <a:sym typeface="Wingdings" pitchFamily="2" charset="2"/>
              </a:rPr>
              <a:t>→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ea typeface="+mn-ea"/>
                <a:cs typeface="Times New Roman"/>
                <a:sym typeface="Wingdings" pitchFamily="2" charset="2"/>
              </a:rPr>
              <a:t>e</a:t>
            </a:r>
            <a:r>
              <a:rPr lang="en-US" sz="2000" b="1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νν</a:t>
            </a:r>
            <a:endParaRPr lang="en-US" sz="2000" b="1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68363" lvl="1" indent="-282575">
              <a:spcBef>
                <a:spcPct val="50000"/>
              </a:spcBef>
              <a:buClr>
                <a:schemeClr val="tx1"/>
              </a:buClr>
              <a:buSzPct val="80000"/>
              <a:buFont typeface="Wingdings 2" pitchFamily="18" charset="2"/>
              <a:buBlip>
                <a:blip r:embed="rId2"/>
              </a:buBlip>
              <a:defRPr/>
            </a:pPr>
            <a:r>
              <a:rPr lang="en-US" sz="18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lang="en-US" sz="1800" baseline="-250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lang="en-US" sz="1800" baseline="-25000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>
                <a:latin typeface="+mn-lt"/>
                <a:ea typeface="+mn-ea"/>
                <a:cs typeface="+mn-cs"/>
              </a:rPr>
              <a:t>beam : </a:t>
            </a:r>
            <a:r>
              <a:rPr lang="en-US" sz="18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lang="en-US" sz="1800" baseline="-250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lang="en-US" sz="1800" baseline="30000" dirty="0" err="1">
                <a:latin typeface="+mn-lt"/>
                <a:ea typeface="+mn-ea"/>
                <a:cs typeface="Times New Roman"/>
                <a:sym typeface="Wingdings" pitchFamily="2" charset="2"/>
              </a:rPr>
              <a:t>NC</a:t>
            </a:r>
            <a:r>
              <a:rPr lang="en-US" sz="1800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>
                <a:latin typeface="+mn-lt"/>
                <a:ea typeface="+mn-ea"/>
                <a:cs typeface="+mn-cs"/>
              </a:rPr>
              <a:t>interaction </a:t>
            </a:r>
            <a:r>
              <a:rPr lang="en-US" sz="1800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800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lang="en-US" sz="1800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sz="1800" dirty="0" err="1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hadronic</a:t>
            </a:r>
            <a:r>
              <a:rPr lang="en-US" sz="1800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shower with </a:t>
            </a:r>
            <a:r>
              <a:rPr lang="en-US" sz="1800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π</a:t>
            </a:r>
            <a:r>
              <a:rPr lang="en-US" sz="1800" baseline="30000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0</a:t>
            </a:r>
            <a:r>
              <a:rPr lang="en-US" sz="1800" dirty="0">
                <a:latin typeface="+mn-lt"/>
                <a:ea typeface="+mn-ea"/>
                <a:cs typeface="Times New Roman"/>
                <a:sym typeface="Wingdings" pitchFamily="2" charset="2"/>
              </a:rPr>
              <a:t> &amp; </a:t>
            </a:r>
            <a:r>
              <a:rPr lang="en-US" sz="1800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π</a:t>
            </a:r>
            <a:r>
              <a:rPr lang="en-US" sz="1800" baseline="30000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0</a:t>
            </a:r>
            <a:r>
              <a:rPr lang="en-US" sz="1800" b="1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1800" b="1" dirty="0">
                <a:latin typeface="Times New Roman"/>
                <a:ea typeface="+mn-ea"/>
                <a:cs typeface="Times New Roman"/>
                <a:sym typeface="Wingdings" pitchFamily="2" charset="2"/>
              </a:rPr>
              <a:t>→</a:t>
            </a:r>
            <a:r>
              <a:rPr lang="en-US" sz="18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γγ</a:t>
            </a:r>
            <a:endParaRPr lang="en-US" sz="1800" baseline="30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68363" lvl="1" indent="-282575">
              <a:spcBef>
                <a:spcPct val="50000"/>
              </a:spcBef>
              <a:buClr>
                <a:schemeClr val="tx1"/>
              </a:buClr>
              <a:buSzPct val="80000"/>
              <a:buFont typeface="Wingdings 2" pitchFamily="18" charset="2"/>
              <a:buBlip>
                <a:blip r:embed="rId2"/>
              </a:buBlip>
              <a:defRPr/>
            </a:pPr>
            <a:r>
              <a:rPr lang="en-US" sz="18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lang="en-US" sz="1800" baseline="-250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lang="en-US" sz="1800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beam : </a:t>
            </a:r>
            <a:r>
              <a:rPr lang="en-US" sz="18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lang="en-US" sz="1800" baseline="-250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lang="en-US" sz="1800" baseline="30000" dirty="0" err="1">
                <a:latin typeface="+mn-lt"/>
                <a:ea typeface="+mn-ea"/>
                <a:cs typeface="Times New Roman"/>
                <a:sym typeface="Wingdings" pitchFamily="2" charset="2"/>
              </a:rPr>
              <a:t>CC</a:t>
            </a:r>
            <a:r>
              <a:rPr lang="en-US" sz="1800" dirty="0">
                <a:latin typeface="+mn-lt"/>
                <a:ea typeface="+mn-ea"/>
                <a:cs typeface="Times New Roman"/>
                <a:sym typeface="Wingdings" pitchFamily="2" charset="2"/>
              </a:rPr>
              <a:t> </a:t>
            </a:r>
            <a:r>
              <a:rPr lang="en-US" sz="1800" dirty="0">
                <a:latin typeface="+mn-lt"/>
                <a:ea typeface="+mn-ea"/>
                <a:cs typeface="+mn-cs"/>
              </a:rPr>
              <a:t>interaction </a:t>
            </a:r>
            <a:r>
              <a:rPr lang="en-US" sz="1800" dirty="0">
                <a:latin typeface="+mn-lt"/>
                <a:ea typeface="+mn-ea"/>
                <a:cs typeface="Times New Roman"/>
                <a:sym typeface="Wingdings" pitchFamily="2" charset="2"/>
              </a:rPr>
              <a:t> </a:t>
            </a:r>
            <a:r>
              <a:rPr lang="en-US" sz="1800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lang="en-US" sz="1800" dirty="0">
                <a:latin typeface="+mn-lt"/>
                <a:ea typeface="+mn-ea"/>
                <a:cs typeface="Times New Roman"/>
                <a:sym typeface="Wingdings" pitchFamily="2" charset="2"/>
              </a:rPr>
              <a:t> missed  </a:t>
            </a:r>
            <a:r>
              <a:rPr lang="en-US" sz="18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lang="en-US" sz="1800" baseline="-25000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lang="en-US" sz="1800" baseline="30000" dirty="0" err="1">
                <a:latin typeface="+mn-lt"/>
                <a:ea typeface="+mn-ea"/>
                <a:cs typeface="Times New Roman"/>
                <a:sym typeface="Wingdings" pitchFamily="2" charset="2"/>
              </a:rPr>
              <a:t>NC</a:t>
            </a:r>
            <a:r>
              <a:rPr lang="en-US" sz="1800" dirty="0"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>
                <a:latin typeface="+mn-lt"/>
                <a:ea typeface="+mn-ea"/>
                <a:cs typeface="+mn-cs"/>
              </a:rPr>
              <a:t>interaction </a:t>
            </a:r>
          </a:p>
          <a:p>
            <a:pPr marL="868363" lvl="1" indent="-282575">
              <a:spcBef>
                <a:spcPct val="50000"/>
              </a:spcBef>
              <a:buClr>
                <a:schemeClr val="tx1"/>
              </a:buClr>
              <a:buSzPct val="80000"/>
              <a:buFont typeface="Wingdings 2" pitchFamily="18" charset="2"/>
              <a:buNone/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29/05/2012</a:t>
            </a:r>
            <a:endParaRPr lang="en-US" dirty="0"/>
          </a:p>
        </p:txBody>
      </p:sp>
      <p:pic>
        <p:nvPicPr>
          <p:cNvPr id="9" name="Image 12" descr="Image1.png"/>
          <p:cNvPicPr>
            <a:picLocks noChangeAspect="1"/>
          </p:cNvPicPr>
          <p:nvPr/>
        </p:nvPicPr>
        <p:blipFill>
          <a:blip r:embed="rId3"/>
          <a:srcRect l="15697"/>
          <a:stretch>
            <a:fillRect/>
          </a:stretch>
        </p:blipFill>
        <p:spPr bwMode="auto">
          <a:xfrm>
            <a:off x="4427984" y="3645024"/>
            <a:ext cx="432048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868144" y="6125294"/>
            <a:ext cx="3167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FR" sz="1800" dirty="0"/>
              <a:t>Electron </a:t>
            </a:r>
            <a:r>
              <a:rPr lang="fr-FR" sz="1800" dirty="0" err="1"/>
              <a:t>energy</a:t>
            </a:r>
            <a:r>
              <a:rPr lang="fr-FR" sz="1800" dirty="0"/>
              <a:t> = 7.4 </a:t>
            </a:r>
            <a:r>
              <a:rPr lang="fr-FR" sz="1800" dirty="0" err="1"/>
              <a:t>GeV</a:t>
            </a:r>
            <a:endParaRPr lang="fr-FR" sz="1800" dirty="0"/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743870"/>
              </p:ext>
            </p:extLst>
          </p:nvPr>
        </p:nvGraphicFramePr>
        <p:xfrm>
          <a:off x="107504" y="4293096"/>
          <a:ext cx="4248472" cy="1807278"/>
        </p:xfrm>
        <a:graphic>
          <a:graphicData uri="http://schemas.openxmlformats.org/drawingml/2006/table">
            <a:tbl>
              <a:tblPr/>
              <a:tblGrid>
                <a:gridCol w="1708624"/>
                <a:gridCol w="1270584"/>
                <a:gridCol w="1269264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OPERA target mass hypothesis = 1.25kt</a:t>
                      </a:r>
                      <a:endParaRPr kumimoji="0" lang="fi-F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2008-2009 : 5.3e19 pot</a:t>
                      </a:r>
                      <a:endParaRPr kumimoji="0" lang="fi-FI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5 years : 22.5e19 pot</a:t>
                      </a:r>
                      <a:endParaRPr kumimoji="0" lang="fi-FI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DejaVu Sans" charset="0"/>
                        </a:rPr>
                        <a:t></a:t>
                      </a:r>
                      <a:r>
                        <a:rPr kumimoji="0" lang="en-US" sz="2000" b="0" i="0" u="none" strike="noStrike" cap="none" normalizeH="0" baseline="-1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 (prompt)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1.6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6.7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tandard Symbols L" charset="0"/>
                          <a:ea typeface="ＭＳ Ｐゴシック" charset="0"/>
                          <a:cs typeface="DejaVu Sans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ea typeface="ＭＳ Ｐゴシック" charset="0"/>
                          <a:cs typeface="Symbol" charset="2"/>
                        </a:rPr>
                        <a:t>t®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)+NC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ea typeface="ＭＳ Ｐゴシック" charset="0"/>
                          <a:cs typeface="Symbol" charset="2"/>
                        </a:rPr>
                        <a:t>p</a:t>
                      </a:r>
                      <a:r>
                        <a:rPr kumimoji="0" lang="en-US" sz="2000" b="0" i="0" u="none" strike="noStrike" cap="none" normalizeH="0" baseline="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  <a:endParaRPr kumimoji="0" lang="en-US" sz="2000" b="0" i="0" u="none" strike="noStrike" cap="none" normalizeH="0" baseline="33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.6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2.6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 sin</a:t>
                      </a:r>
                      <a:r>
                        <a:rPr kumimoji="0" lang="fi-FI" sz="1800" b="0" i="0" u="none" strike="noStrike" cap="none" normalizeH="0" baseline="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</a:t>
                      </a: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</a:t>
                      </a: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ea typeface="ＭＳ Ｐゴシック" charset="0"/>
                          <a:cs typeface="Symbol" charset="2"/>
                        </a:rPr>
                        <a:t>q</a:t>
                      </a:r>
                      <a:r>
                        <a:rPr kumimoji="0" lang="fi-FI" sz="1800" b="0" i="0" u="none" strike="noStrike" cap="none" normalizeH="0" baseline="-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13 </a:t>
                      </a: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= 0.11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0.7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3.1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5496" y="6093296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 smtClean="0"/>
              <a:t>Efficiencies taken from : M. Komatsu, P. Migliozzi, F. Terranova, J. Phys. G G29 (2003) 443</a:t>
            </a:r>
            <a:endParaRPr lang="en-GB" sz="1100" i="1" dirty="0"/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 rot="18217896">
            <a:off x="2272615" y="5256237"/>
            <a:ext cx="1663153" cy="55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Preliminary</a:t>
            </a:r>
            <a:br>
              <a:rPr lang="en-GB" sz="1600" dirty="0" smtClean="0">
                <a:solidFill>
                  <a:srgbClr val="FF0000"/>
                </a:solidFill>
              </a:rPr>
            </a:br>
            <a:r>
              <a:rPr lang="en-GB" sz="1600" dirty="0" smtClean="0">
                <a:solidFill>
                  <a:srgbClr val="FF0000"/>
                </a:solidFill>
              </a:rPr>
              <a:t> estimation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858C1-1A14-4ADF-8F97-54B823895BB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899592" y="241484"/>
            <a:ext cx="7474995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l-GR" sz="2800" b="1" dirty="0">
                <a:solidFill>
                  <a:schemeClr val="bg1"/>
                </a:solidFill>
                <a:cs typeface="Times New Roman"/>
              </a:rPr>
              <a:t>ν</a:t>
            </a:r>
            <a:r>
              <a:rPr lang="fr-FR" sz="2800" b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lang="fr-FR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Calibri" pitchFamily="34" charset="0"/>
                <a:cs typeface="Times New Roman"/>
              </a:rPr>
              <a:t>study</a:t>
            </a: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cs typeface="Times New Roman"/>
              </a:rPr>
              <a:t> : </a:t>
            </a:r>
            <a:r>
              <a:rPr lang="fr-FR" sz="2800" b="1" dirty="0" err="1">
                <a:solidFill>
                  <a:schemeClr val="bg1"/>
                </a:solidFill>
                <a:latin typeface="Calibri" pitchFamily="34" charset="0"/>
                <a:cs typeface="Times New Roman"/>
              </a:rPr>
              <a:t>electromagnetic</a:t>
            </a: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cs typeface="Times New Roman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Calibri" pitchFamily="34" charset="0"/>
                <a:cs typeface="Times New Roman"/>
              </a:rPr>
              <a:t>shower</a:t>
            </a: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cs typeface="Times New Roman"/>
              </a:rPr>
              <a:t> reconstruction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611188" y="829161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2000" dirty="0"/>
              <a:t> An energy estimation of electromagnetic showers is available by using OPERA bricks as a calorimeter </a:t>
            </a:r>
            <a:r>
              <a:rPr lang="en-US" sz="2000" dirty="0" smtClean="0"/>
              <a:t>and the following improvements are under finalization :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-288032" y="1988840"/>
            <a:ext cx="6084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0" hangingPunct="0">
              <a:buFont typeface="Arial" pitchFamily="34" charset="0"/>
              <a:buChar char="•"/>
            </a:pPr>
            <a:r>
              <a:rPr lang="en-US" sz="1800" dirty="0" smtClean="0"/>
              <a:t> A recalibration with a full MC simulation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1800" dirty="0" smtClean="0"/>
              <a:t> A recalibration with OPERA bricks exposed to an electron beam at  CERN (4GeV &amp; 2 </a:t>
            </a:r>
            <a:r>
              <a:rPr lang="en-US" sz="1800" dirty="0" err="1" smtClean="0"/>
              <a:t>GeV</a:t>
            </a:r>
            <a:r>
              <a:rPr lang="en-US" sz="1800" dirty="0" smtClean="0"/>
              <a:t>, 100mrd angle)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1800" dirty="0" smtClean="0"/>
              <a:t> An updated systematic errors estimation 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1800" dirty="0" smtClean="0"/>
              <a:t> An updated efficiency estimation with the full MC simulation</a:t>
            </a:r>
            <a:endParaRPr lang="en-GB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436510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/>
              <a:t> Developments in progress about energy estimation 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000" smtClean="0"/>
              <a:t> Due </a:t>
            </a:r>
            <a:r>
              <a:rPr lang="en-US" sz="2000" dirty="0" smtClean="0"/>
              <a:t>to relative small size of bricks, an extended shower reconstruction with one adjacent or downstream brick to achieve a better estimation of the energy is on going</a:t>
            </a:r>
          </a:p>
          <a:p>
            <a:pPr lvl="1" eaLnBrk="0" hangingPunct="0">
              <a:buFont typeface="Arial" pitchFamily="34" charset="0"/>
              <a:buChar char="•"/>
            </a:pPr>
            <a:endParaRPr lang="it-IT" sz="2000" dirty="0" smtClean="0"/>
          </a:p>
          <a:p>
            <a:pPr eaLnBrk="0" hangingPunct="0">
              <a:buFont typeface="Arial" pitchFamily="34" charset="0"/>
              <a:buChar char="•"/>
            </a:pPr>
            <a:endParaRPr lang="en-US" sz="2000" dirty="0" smtClean="0"/>
          </a:p>
          <a:p>
            <a:endParaRPr lang="en-GB" dirty="0"/>
          </a:p>
        </p:txBody>
      </p:sp>
      <p:pic>
        <p:nvPicPr>
          <p:cNvPr id="12" name="Image 11" descr="electronID_efficiency_energy_lowbinning_nue5k_eProb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772816"/>
            <a:ext cx="3456384" cy="2483734"/>
          </a:xfrm>
          <a:prstGeom prst="rect">
            <a:avLst/>
          </a:prstGeom>
        </p:spPr>
      </p:pic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6444208" y="3140968"/>
            <a:ext cx="1663153" cy="55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Preliminary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72E4-2A45-47A2-9738-56AB0EE4C0C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79388" y="836613"/>
            <a:ext cx="88566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• The OPERA detector has been taking physics data successfully since 2008</a:t>
            </a:r>
            <a:r>
              <a:rPr lang="en-US" sz="2000" dirty="0" smtClean="0"/>
              <a:t>.</a:t>
            </a:r>
            <a:endParaRPr lang="en-US" sz="2000" dirty="0"/>
          </a:p>
          <a:p>
            <a:pPr eaLnBrk="0" hangingPunct="0"/>
            <a:r>
              <a:rPr lang="en-US" sz="2000" dirty="0"/>
              <a:t>• The electronic detector response is well understood and the agreement between data and simulation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quite</a:t>
            </a:r>
            <a:r>
              <a:rPr lang="fr-FR" sz="2000" dirty="0"/>
              <a:t> good</a:t>
            </a:r>
            <a:r>
              <a:rPr lang="fr-FR" sz="2000" dirty="0" smtClean="0"/>
              <a:t>.</a:t>
            </a:r>
            <a:endParaRPr lang="fr-FR" sz="2000" dirty="0"/>
          </a:p>
          <a:p>
            <a:pPr eaLnBrk="0" hangingPunct="0"/>
            <a:r>
              <a:rPr lang="en-US" sz="2000" dirty="0"/>
              <a:t>• 2008 and 2009 data analysis is finished and </a:t>
            </a:r>
            <a:r>
              <a:rPr lang="en-US" sz="2000" b="1" dirty="0">
                <a:solidFill>
                  <a:srgbClr val="FFFF00"/>
                </a:solidFill>
              </a:rPr>
              <a:t>one </a:t>
            </a:r>
            <a:r>
              <a:rPr lang="el-G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b="1" dirty="0">
                <a:solidFill>
                  <a:srgbClr val="FFFF00"/>
                </a:solidFill>
              </a:rPr>
              <a:t> candidate has been observed </a:t>
            </a:r>
            <a:r>
              <a:rPr lang="en-US" sz="2000" dirty="0"/>
              <a:t>and </a:t>
            </a:r>
            <a:r>
              <a:rPr lang="en-US" sz="2000" dirty="0" smtClean="0"/>
              <a:t>19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cs typeface="Arial" pitchFamily="34" charset="0"/>
              </a:rPr>
              <a:t>candidates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/>
          </a:p>
          <a:p>
            <a:pPr eaLnBrk="0" hangingPunct="0"/>
            <a:r>
              <a:rPr lang="en-US" sz="2000" dirty="0"/>
              <a:t>• We have already collected data to increase the statistics by a factor of 2.7: the vertex location is being performed on the 2010 data and on the </a:t>
            </a:r>
            <a:r>
              <a:rPr lang="fr-FR" sz="2000" dirty="0"/>
              <a:t>2011 data</a:t>
            </a:r>
            <a:r>
              <a:rPr lang="fr-FR" sz="2000" dirty="0" smtClean="0"/>
              <a:t>.</a:t>
            </a:r>
            <a:endParaRPr lang="fr-FR" sz="2000" dirty="0"/>
          </a:p>
          <a:p>
            <a:pPr eaLnBrk="0" hangingPunct="0"/>
            <a:r>
              <a:rPr lang="en-US" sz="2000" dirty="0"/>
              <a:t>•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dirty="0"/>
              <a:t> search goes on </a:t>
            </a:r>
            <a:r>
              <a:rPr lang="en-US" sz="2000" dirty="0" smtClean="0"/>
              <a:t>and OPERA will present an update of all its studies at the Neutrino 2012 conference.</a:t>
            </a:r>
            <a:endParaRPr lang="en-US" sz="2000" dirty="0"/>
          </a:p>
          <a:p>
            <a:pPr eaLnBrk="0" hangingPunct="0"/>
            <a:r>
              <a:rPr lang="en-US" sz="2000" dirty="0"/>
              <a:t>• </a:t>
            </a:r>
            <a:r>
              <a:rPr lang="en-US" sz="2000" dirty="0" smtClean="0"/>
              <a:t>Knowing recent results about </a:t>
            </a:r>
            <a:r>
              <a:rPr lang="el-GR" sz="2000" dirty="0" smtClean="0">
                <a:latin typeface="Times New Roman"/>
                <a:cs typeface="Times New Roman"/>
              </a:rPr>
              <a:t>θ</a:t>
            </a:r>
            <a:r>
              <a:rPr lang="fr-FR" sz="2000" baseline="-25000" dirty="0" smtClean="0">
                <a:latin typeface="Times New Roman"/>
                <a:cs typeface="Times New Roman"/>
              </a:rPr>
              <a:t>13</a:t>
            </a:r>
            <a:r>
              <a:rPr lang="en-US" sz="2000" dirty="0" smtClean="0"/>
              <a:t>, a </a:t>
            </a:r>
            <a:r>
              <a:rPr lang="en-US" sz="2000" dirty="0"/>
              <a:t>specific search for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/>
              <a:t> candidates is on-going, since OPERA could contribute to the </a:t>
            </a:r>
            <a:r>
              <a:rPr lang="en-US" sz="2000" dirty="0" err="1"/>
              <a:t>numu-nue</a:t>
            </a:r>
            <a:r>
              <a:rPr lang="en-US" sz="2000" dirty="0"/>
              <a:t> oscillation </a:t>
            </a:r>
            <a:r>
              <a:rPr lang="en-US" sz="2000" dirty="0" smtClean="0"/>
              <a:t>study at high </a:t>
            </a:r>
            <a:r>
              <a:rPr lang="en-US" sz="2000" dirty="0" smtClean="0">
                <a:latin typeface="Times New Roman"/>
                <a:cs typeface="Times New Roman"/>
              </a:rPr>
              <a:t>∆m</a:t>
            </a:r>
            <a:r>
              <a:rPr lang="en-US" sz="2000" baseline="30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3563888" y="152400"/>
            <a:ext cx="1608133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800" b="1" dirty="0" err="1">
                <a:solidFill>
                  <a:schemeClr val="bg1"/>
                </a:solidFill>
                <a:latin typeface="Calibri" pitchFamily="34" charset="0"/>
                <a:cs typeface="Times New Roman"/>
              </a:rPr>
              <a:t>Summary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3200" dirty="0" smtClean="0">
                <a:latin typeface="Calibri" pitchFamily="34" charset="0"/>
              </a:rPr>
              <a:t>Goal &amp; </a:t>
            </a:r>
            <a:r>
              <a:rPr lang="fr-FR" sz="3200" dirty="0" err="1" smtClean="0">
                <a:latin typeface="Calibri" pitchFamily="34" charset="0"/>
              </a:rPr>
              <a:t>principle</a:t>
            </a:r>
            <a:r>
              <a:rPr lang="fr-FR" sz="3200" dirty="0" smtClean="0">
                <a:latin typeface="Calibri" pitchFamily="34" charset="0"/>
              </a:rPr>
              <a:t> of the OPERA </a:t>
            </a:r>
            <a:r>
              <a:rPr lang="fr-FR" sz="3200" dirty="0" err="1" smtClean="0">
                <a:latin typeface="Calibri" pitchFamily="34" charset="0"/>
              </a:rPr>
              <a:t>experiment</a:t>
            </a:r>
            <a:endParaRPr lang="fr-FR" sz="3200" dirty="0" smtClean="0">
              <a:latin typeface="Calibri" pitchFamily="34" charset="0"/>
            </a:endParaRPr>
          </a:p>
          <a:p>
            <a:pPr eaLnBrk="1" hangingPunct="1"/>
            <a:r>
              <a:rPr lang="fr-FR" sz="3200" dirty="0" smtClean="0">
                <a:latin typeface="Calibri" pitchFamily="34" charset="0"/>
              </a:rPr>
              <a:t>Description of </a:t>
            </a:r>
            <a:r>
              <a:rPr lang="fr-FR" sz="3200" dirty="0" smtClean="0">
                <a:latin typeface="Calibri" pitchFamily="34" charset="0"/>
              </a:rPr>
              <a:t>the OPERA </a:t>
            </a:r>
            <a:r>
              <a:rPr lang="fr-FR" sz="3200" dirty="0" smtClean="0">
                <a:latin typeface="Calibri" pitchFamily="34" charset="0"/>
              </a:rPr>
              <a:t>detector</a:t>
            </a:r>
          </a:p>
          <a:p>
            <a:pPr eaLnBrk="1" hangingPunct="1"/>
            <a:r>
              <a:rPr lang="fr-FR" sz="3200" dirty="0" err="1" smtClean="0">
                <a:latin typeface="Calibri" pitchFamily="34" charset="0"/>
              </a:rPr>
              <a:t>Status</a:t>
            </a:r>
            <a:r>
              <a:rPr lang="fr-FR" sz="3200" dirty="0" smtClean="0">
                <a:latin typeface="Calibri" pitchFamily="34" charset="0"/>
              </a:rPr>
              <a:t> of OPERA</a:t>
            </a:r>
          </a:p>
          <a:p>
            <a:pPr eaLnBrk="1" hangingPunct="1"/>
            <a:r>
              <a:rPr lang="fr-FR" sz="3200" dirty="0" smtClean="0">
                <a:latin typeface="Calibri" pitchFamily="34" charset="0"/>
              </a:rPr>
              <a:t>Oscillation </a:t>
            </a:r>
            <a:r>
              <a:rPr lang="fr-FR" sz="3200" dirty="0" err="1" smtClean="0">
                <a:latin typeface="Calibri" pitchFamily="34" charset="0"/>
              </a:rPr>
              <a:t>results</a:t>
            </a:r>
            <a:endParaRPr lang="fr-FR" sz="3200" dirty="0" smtClean="0"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43213" y="6416675"/>
            <a:ext cx="3176587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DBA0B-D5ED-4464-8066-3257EFBD82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Backup </a:t>
            </a:r>
            <a:r>
              <a:rPr lang="fr-FR" dirty="0" err="1" smtClean="0"/>
              <a:t>slides</a:t>
            </a:r>
            <a:endParaRPr lang="fr-FR" dirty="0"/>
          </a:p>
        </p:txBody>
      </p:sp>
      <p:sp>
        <p:nvSpPr>
          <p:cNvPr id="24579" name="Espace réservé du texte 4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 eaLnBrk="1" hangingPunct="1"/>
            <a:endParaRPr 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7424B-0FFA-4286-9ABB-17F74739974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/>
        <p:txBody>
          <a:bodyPr lIns="82945" tIns="41473" rIns="82945" bIns="41473"/>
          <a:lstStyle/>
          <a:p>
            <a:r>
              <a:rPr lang="fi-FI" smtClean="0"/>
              <a:t>"Results from OPERA" S. Dusini INFN-PD</a:t>
            </a: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idx="12"/>
          </p:nvPr>
        </p:nvSpPr>
        <p:spPr/>
        <p:txBody>
          <a:bodyPr tIns="41473" bIns="41473"/>
          <a:lstStyle/>
          <a:p>
            <a:fld id="{8AA701BD-BFF2-914A-A12C-9B88026BC5F9}" type="slidenum">
              <a:rPr lang="fi-FI"/>
              <a:pPr/>
              <a:t>21</a:t>
            </a:fld>
            <a:endParaRPr lang="fi-FI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424934" y="5596958"/>
            <a:ext cx="4080806" cy="1063825"/>
          </a:xfrm>
          <a:ln/>
        </p:spPr>
        <p:txBody>
          <a:bodyPr lIns="82945" tIns="41473" rIns="82945" bIns="41473"/>
          <a:lstStyle/>
          <a:p>
            <a:pPr>
              <a:lnSpc>
                <a:spcPct val="109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fi-FI" dirty="0" err="1">
                <a:latin typeface="Symbol" charset="2"/>
                <a:cs typeface="Symbol" charset="2"/>
              </a:rPr>
              <a:t>n</a:t>
            </a:r>
            <a:r>
              <a:rPr lang="fi-FI" dirty="0" err="1"/>
              <a:t>-TOF</a:t>
            </a:r>
            <a:endParaRPr lang="fi-FI" dirty="0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8976" y="116632"/>
            <a:ext cx="8870314" cy="24760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863600" indent="-287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>
                <a:srgbClr val="FF0000"/>
              </a:buClr>
              <a:buSzPct val="45000"/>
              <a:buFont typeface="Wingdings" charset="0"/>
              <a:buChar char=""/>
            </a:pPr>
            <a:r>
              <a:rPr lang="en-US" dirty="0">
                <a:cs typeface="ＭＳ Ｐゴシック" charset="0"/>
              </a:rPr>
              <a:t>Basic </a:t>
            </a:r>
            <a:r>
              <a:rPr lang="en-US" dirty="0" smtClean="0">
                <a:cs typeface="ＭＳ Ｐゴシック" charset="0"/>
              </a:rPr>
              <a:t>ingredients:</a:t>
            </a:r>
            <a:endParaRPr lang="en-US" dirty="0">
              <a:cs typeface="ＭＳ Ｐゴシック" charset="0"/>
            </a:endParaRPr>
          </a:p>
          <a:p>
            <a:pPr>
              <a:buClr>
                <a:srgbClr val="FF0000"/>
              </a:buClr>
              <a:buSzPct val="45000"/>
              <a:buFont typeface="Wingdings" charset="0"/>
              <a:buNone/>
            </a:pPr>
            <a:endParaRPr lang="en-US" dirty="0">
              <a:cs typeface="ＭＳ Ｐゴシック" charset="0"/>
            </a:endParaRPr>
          </a:p>
          <a:p>
            <a:pPr lvl="1">
              <a:buClr>
                <a:srgbClr val="FF0000"/>
              </a:buClr>
              <a:buSzPct val="75000"/>
              <a:buFont typeface="Symbol" charset="0"/>
              <a:buChar char=""/>
            </a:pPr>
            <a:r>
              <a:rPr lang="en-US" sz="1800" dirty="0">
                <a:cs typeface="ＭＳ Ｐゴシック" charset="0"/>
              </a:rPr>
              <a:t>CNGS-OPERA synchronization at ~1ns (</a:t>
            </a:r>
            <a:r>
              <a:rPr lang="en-US" sz="1800" dirty="0">
                <a:solidFill>
                  <a:srgbClr val="FF0000"/>
                </a:solidFill>
                <a:cs typeface="ＭＳ Ｐゴシック" charset="0"/>
              </a:rPr>
              <a:t>GPS common view mode</a:t>
            </a:r>
            <a:r>
              <a:rPr lang="en-US" sz="1800" dirty="0">
                <a:cs typeface="ＭＳ Ｐゴシック" charset="0"/>
              </a:rPr>
              <a:t>)</a:t>
            </a:r>
          </a:p>
          <a:p>
            <a:pPr lvl="1">
              <a:buClr>
                <a:srgbClr val="FF0000"/>
              </a:buClr>
              <a:buSzPct val="75000"/>
              <a:buFont typeface="Symbol" charset="0"/>
              <a:buChar char=""/>
            </a:pPr>
            <a:r>
              <a:rPr lang="en-US" sz="1800" u="sng" dirty="0">
                <a:solidFill>
                  <a:srgbClr val="FF0000"/>
                </a:solidFill>
                <a:cs typeface="ＭＳ Ｐゴシック" charset="0"/>
              </a:rPr>
              <a:t>Calibrations of the timing chains</a:t>
            </a:r>
            <a:r>
              <a:rPr lang="en-US" sz="1800" dirty="0">
                <a:cs typeface="ＭＳ Ｐゴシック" charset="0"/>
              </a:rPr>
              <a:t> at CERN and OPERA</a:t>
            </a:r>
          </a:p>
          <a:p>
            <a:pPr lvl="1">
              <a:lnSpc>
                <a:spcPct val="109000"/>
              </a:lnSpc>
              <a:buClr>
                <a:srgbClr val="FF0000"/>
              </a:buClr>
              <a:buSzPct val="75000"/>
              <a:buFont typeface="Symbol" charset="0"/>
              <a:buChar char=""/>
            </a:pPr>
            <a:r>
              <a:rPr lang="en-US" sz="1800" dirty="0">
                <a:latin typeface="Symbol" charset="2"/>
                <a:cs typeface="Symbol" charset="2"/>
              </a:rPr>
              <a:t>n</a:t>
            </a:r>
            <a:r>
              <a:rPr lang="en-US" sz="1800" dirty="0">
                <a:cs typeface="ＭＳ Ｐゴシック" charset="0"/>
              </a:rPr>
              <a:t> time distribution at CERN through </a:t>
            </a:r>
            <a:r>
              <a:rPr lang="en-US" sz="1800" dirty="0">
                <a:solidFill>
                  <a:srgbClr val="FF0000"/>
                </a:solidFill>
                <a:cs typeface="ＭＳ Ｐゴシック" charset="0"/>
              </a:rPr>
              <a:t>proton waveforms with BCT</a:t>
            </a:r>
          </a:p>
          <a:p>
            <a:pPr lvl="1">
              <a:buClr>
                <a:srgbClr val="FF0000"/>
              </a:buClr>
              <a:buSzPct val="75000"/>
              <a:buFont typeface="Symbol" charset="0"/>
              <a:buChar char=""/>
            </a:pPr>
            <a:r>
              <a:rPr lang="en-US" sz="1800" dirty="0">
                <a:cs typeface="ＭＳ Ｐゴシック" charset="0"/>
              </a:rPr>
              <a:t>High </a:t>
            </a:r>
            <a:r>
              <a:rPr lang="en-US" sz="1800" dirty="0">
                <a:latin typeface="Standard Symbols L" charset="0"/>
                <a:cs typeface="ＭＳ Ｐゴシック" charset="0"/>
              </a:rPr>
              <a:t>n</a:t>
            </a:r>
            <a:r>
              <a:rPr lang="en-US" sz="1800" dirty="0">
                <a:cs typeface="ＭＳ Ｐゴシック" charset="0"/>
              </a:rPr>
              <a:t> energy - </a:t>
            </a:r>
            <a:r>
              <a:rPr lang="en-US" sz="1800" dirty="0">
                <a:solidFill>
                  <a:srgbClr val="FF0000"/>
                </a:solidFill>
                <a:cs typeface="ＭＳ Ｐゴシック" charset="0"/>
              </a:rPr>
              <a:t>high statistics</a:t>
            </a:r>
            <a:r>
              <a:rPr lang="en-US" sz="1800" dirty="0">
                <a:cs typeface="ＭＳ Ｐゴシック" charset="0"/>
              </a:rPr>
              <a:t> (</a:t>
            </a:r>
            <a:r>
              <a:rPr lang="en-US" sz="1800" i="1" dirty="0">
                <a:cs typeface="ＭＳ Ｐゴシック" charset="0"/>
              </a:rPr>
              <a:t>~ </a:t>
            </a:r>
            <a:r>
              <a:rPr lang="en-US" sz="1800" dirty="0">
                <a:cs typeface="ＭＳ Ｐゴシック" charset="0"/>
              </a:rPr>
              <a:t>15k events) or beam with fine time structure</a:t>
            </a:r>
          </a:p>
          <a:p>
            <a:pPr lvl="1">
              <a:buClr>
                <a:srgbClr val="FF0000"/>
              </a:buClr>
              <a:buSzPct val="75000"/>
              <a:buFont typeface="Symbol" charset="0"/>
              <a:buChar char=""/>
            </a:pPr>
            <a:r>
              <a:rPr lang="en-US" sz="1800" dirty="0">
                <a:solidFill>
                  <a:srgbClr val="FF0000"/>
                </a:solidFill>
                <a:cs typeface="ＭＳ Ｐゴシック" charset="0"/>
              </a:rPr>
              <a:t>Geodesy</a:t>
            </a:r>
            <a:r>
              <a:rPr lang="en-US" sz="1800" dirty="0">
                <a:cs typeface="ＭＳ Ｐゴシック" charset="0"/>
              </a:rPr>
              <a:t>:  L= </a:t>
            </a:r>
            <a:r>
              <a:rPr lang="it-IT" sz="1800" b="1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731278.0 ± 0.2 m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lang="it-IT" sz="1500" dirty="0">
                <a:cs typeface="Arial" charset="0"/>
              </a:rPr>
              <a:t>(</a:t>
            </a:r>
            <a:r>
              <a:rPr lang="it-IT" sz="1500" dirty="0" err="1">
                <a:cs typeface="Arial" charset="0"/>
              </a:rPr>
              <a:t>error</a:t>
            </a:r>
            <a:r>
              <a:rPr lang="it-IT" sz="1500" dirty="0">
                <a:cs typeface="Arial" charset="0"/>
              </a:rPr>
              <a:t> </a:t>
            </a:r>
            <a:r>
              <a:rPr lang="it-IT" sz="1500" dirty="0" err="1">
                <a:cs typeface="Arial" charset="0"/>
              </a:rPr>
              <a:t>dominated</a:t>
            </a:r>
            <a:r>
              <a:rPr lang="it-IT" sz="1500" dirty="0">
                <a:cs typeface="Arial" charset="0"/>
              </a:rPr>
              <a:t> by </a:t>
            </a:r>
            <a:r>
              <a:rPr lang="it-IT" sz="1500" dirty="0" err="1">
                <a:cs typeface="Arial" charset="0"/>
              </a:rPr>
              <a:t>extrapolation</a:t>
            </a:r>
            <a:r>
              <a:rPr lang="it-IT" sz="1500" dirty="0">
                <a:cs typeface="Arial" charset="0"/>
              </a:rPr>
              <a:t> to underground)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05" y="2671798"/>
            <a:ext cx="5796386" cy="415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1" y="3109420"/>
            <a:ext cx="1768877" cy="202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236296" y="188640"/>
            <a:ext cx="1657962" cy="31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fi-FI" sz="1400" dirty="0">
                <a:solidFill>
                  <a:srgbClr val="0000FF"/>
                </a:solidFill>
              </a:rPr>
              <a:t>arXiv:1109.4897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AE352-F7FC-4432-9235-E04B86B62D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8496944" cy="3960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GB" sz="2600" b="1" dirty="0" smtClean="0">
                <a:solidFill>
                  <a:srgbClr val="FF0000"/>
                </a:solidFill>
                <a:latin typeface="Standard Symbols L" charset="0"/>
              </a:rPr>
              <a:t>-</a:t>
            </a:r>
            <a:r>
              <a:rPr lang="en-GB" sz="2600" b="1" dirty="0" smtClean="0">
                <a:solidFill>
                  <a:srgbClr val="FF0000"/>
                </a:solidFill>
              </a:rPr>
              <a:t>TOF:</a:t>
            </a:r>
            <a:r>
              <a:rPr lang="en-GB" sz="2600" b="1" dirty="0" smtClean="0"/>
              <a:t> </a:t>
            </a:r>
          </a:p>
          <a:p>
            <a:pPr>
              <a:lnSpc>
                <a:spcPct val="110000"/>
              </a:lnSpc>
            </a:pPr>
            <a:endParaRPr lang="en-GB" sz="2600" dirty="0" smtClean="0"/>
          </a:p>
          <a:p>
            <a:pPr>
              <a:lnSpc>
                <a:spcPct val="110000"/>
              </a:lnSpc>
              <a:buSzPct val="45000"/>
              <a:buFont typeface="Wingdings" charset="0"/>
              <a:buChar char=""/>
            </a:pPr>
            <a:r>
              <a:rPr lang="en-GB" sz="2600" dirty="0" smtClean="0"/>
              <a:t> An experimental setup and analysis method has been used to estimate the neutrino time of flight CERN-LNGS</a:t>
            </a:r>
          </a:p>
          <a:p>
            <a:pPr>
              <a:lnSpc>
                <a:spcPct val="110000"/>
              </a:lnSpc>
              <a:buSzPct val="45000"/>
              <a:buFont typeface="Wingdings" charset="0"/>
              <a:buChar char=""/>
            </a:pPr>
            <a:r>
              <a:rPr lang="en-GB" sz="2600" dirty="0" smtClean="0"/>
              <a:t> BUT, two </a:t>
            </a:r>
            <a:r>
              <a:rPr lang="en-GB" sz="2600" dirty="0" smtClean="0">
                <a:solidFill>
                  <a:srgbClr val="0000FF"/>
                </a:solidFill>
              </a:rPr>
              <a:t>issues that could </a:t>
            </a:r>
            <a:r>
              <a:rPr lang="en-GB" sz="2600" u="sng" dirty="0" smtClean="0">
                <a:solidFill>
                  <a:srgbClr val="FF0000"/>
                </a:solidFill>
              </a:rPr>
              <a:t>significantly</a:t>
            </a:r>
            <a:r>
              <a:rPr lang="en-GB" sz="2600" dirty="0" smtClean="0">
                <a:solidFill>
                  <a:srgbClr val="0000FF"/>
                </a:solidFill>
              </a:rPr>
              <a:t> affect the reported TOF anomaly</a:t>
            </a:r>
            <a:r>
              <a:rPr lang="en-GB" sz="2600" dirty="0" smtClean="0"/>
              <a:t> have been identified</a:t>
            </a:r>
            <a:r>
              <a:rPr lang="en-GB" sz="2600" dirty="0" smtClean="0">
                <a:solidFill>
                  <a:srgbClr val="0000FF"/>
                </a:solidFill>
              </a:rPr>
              <a:t> recently</a:t>
            </a:r>
          </a:p>
          <a:p>
            <a:pPr>
              <a:lnSpc>
                <a:spcPct val="110000"/>
              </a:lnSpc>
              <a:buSzPct val="45000"/>
              <a:buFont typeface="Wingdings" charset="0"/>
              <a:buChar char=""/>
            </a:pPr>
            <a:r>
              <a:rPr lang="en-GB" sz="2600" dirty="0" smtClean="0"/>
              <a:t> The </a:t>
            </a:r>
            <a:r>
              <a:rPr lang="en-GB" sz="2600" dirty="0" smtClean="0">
                <a:solidFill>
                  <a:srgbClr val="0000FF"/>
                </a:solidFill>
              </a:rPr>
              <a:t>new bunched beam</a:t>
            </a:r>
            <a:r>
              <a:rPr lang="en-GB" sz="2600" dirty="0" smtClean="0"/>
              <a:t> analysis will provide a clarified picture and possibly a limit on the departure of neutrino </a:t>
            </a:r>
            <a:r>
              <a:rPr lang="fr-FR" sz="2600" dirty="0" smtClean="0">
                <a:latin typeface="Times New Roman"/>
                <a:cs typeface="Times New Roman"/>
              </a:rPr>
              <a:t> </a:t>
            </a:r>
            <a:r>
              <a:rPr lang="en-GB" sz="2600" dirty="0" smtClean="0"/>
              <a:t>velocity from the speed of light.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dirty="0" smtClean="0">
                <a:latin typeface="Calibri" pitchFamily="34" charset="0"/>
              </a:rPr>
              <a:t>Goal &amp; </a:t>
            </a:r>
            <a:r>
              <a:rPr lang="fr-FR" sz="3200" dirty="0" err="1" smtClean="0">
                <a:latin typeface="Calibri" pitchFamily="34" charset="0"/>
              </a:rPr>
              <a:t>principle</a:t>
            </a:r>
            <a:r>
              <a:rPr lang="fr-FR" sz="3200" dirty="0" smtClean="0">
                <a:latin typeface="Calibri" pitchFamily="34" charset="0"/>
              </a:rPr>
              <a:t> of the OPERA </a:t>
            </a:r>
            <a:r>
              <a:rPr lang="fr-FR" sz="3200" dirty="0" err="1" smtClean="0">
                <a:latin typeface="Calibri" pitchFamily="34" charset="0"/>
              </a:rPr>
              <a:t>experiment</a:t>
            </a:r>
            <a:endParaRPr lang="fr-FR" sz="32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Description of 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the OPERA 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detector</a:t>
            </a:r>
          </a:p>
          <a:p>
            <a:pPr eaLnBrk="1" hangingPunct="1">
              <a:defRPr/>
            </a:pP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Status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OPERA</a:t>
            </a:r>
          </a:p>
          <a:p>
            <a:pPr eaLnBrk="1" hangingPunct="1">
              <a:defRPr/>
            </a:pP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Oscillation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results</a:t>
            </a:r>
            <a:endParaRPr lang="fr-FR" sz="32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43213" y="6416675"/>
            <a:ext cx="3176587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101FF-BB5A-4C19-969E-16013F389F8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875" y="6519863"/>
            <a:ext cx="3311525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it-IT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8313" y="404813"/>
            <a:ext cx="80645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ea typeface="ＭＳ Ｐゴシック" pitchFamily="-108" charset="-128"/>
                <a:cs typeface="+mn-cs"/>
              </a:rPr>
              <a:t>Super- </a:t>
            </a:r>
            <a:r>
              <a:rPr lang="en-US" sz="2000" dirty="0" err="1">
                <a:ea typeface="ＭＳ Ｐゴシック" pitchFamily="-108" charset="-128"/>
                <a:cs typeface="+mn-cs"/>
              </a:rPr>
              <a:t>Kamiokande</a:t>
            </a:r>
            <a:r>
              <a:rPr lang="en-US" sz="2000" dirty="0">
                <a:ea typeface="ＭＳ Ｐゴシック" pitchFamily="-108" charset="-128"/>
                <a:cs typeface="+mn-cs"/>
              </a:rPr>
              <a:t> </a:t>
            </a:r>
            <a:r>
              <a:rPr lang="en-US" sz="2000" dirty="0">
                <a:ea typeface="ＭＳ Ｐゴシック" pitchFamily="-108" charset="-128"/>
                <a:cs typeface="+mn-cs"/>
                <a:sym typeface="Wingdings" pitchFamily="2" charset="2"/>
              </a:rPr>
              <a:t> </a:t>
            </a:r>
            <a:r>
              <a:rPr lang="en-US" sz="2000" dirty="0">
                <a:ea typeface="ＭＳ Ｐゴシック" pitchFamily="-108" charset="-128"/>
                <a:cs typeface="+mn-cs"/>
              </a:rPr>
              <a:t>oscillations with atmospheric neutrinos</a:t>
            </a:r>
          </a:p>
          <a:p>
            <a:pPr eaLnBrk="0" hangingPunct="0">
              <a:buFont typeface="Wingdings"/>
              <a:buChar char="à"/>
              <a:defRPr/>
            </a:pPr>
            <a:r>
              <a:rPr lang="en-US" sz="2000" dirty="0">
                <a:ea typeface="ＭＳ Ｐゴシック" pitchFamily="-108" charset="-128"/>
                <a:cs typeface="+mn-cs"/>
              </a:rPr>
              <a:t> </a:t>
            </a:r>
            <a:r>
              <a:rPr lang="en-US" sz="2000" dirty="0" smtClean="0">
                <a:ea typeface="ＭＳ Ｐゴシック" pitchFamily="-108" charset="-128"/>
                <a:cs typeface="+mn-cs"/>
              </a:rPr>
              <a:t>Oscillation phenomenon confirmed </a:t>
            </a:r>
            <a:r>
              <a:rPr lang="en-US" sz="2000" dirty="0">
                <a:ea typeface="ＭＳ Ｐゴシック" pitchFamily="-108" charset="-128"/>
                <a:cs typeface="+mn-cs"/>
              </a:rPr>
              <a:t>with solar neutrinos </a:t>
            </a:r>
          </a:p>
          <a:p>
            <a:pPr eaLnBrk="0" hangingPunct="0">
              <a:buFont typeface="Wingdings"/>
              <a:buChar char="à"/>
              <a:defRPr/>
            </a:pPr>
            <a:r>
              <a:rPr lang="en-US" sz="2000" dirty="0" smtClean="0">
                <a:ea typeface="ＭＳ Ｐゴシック" pitchFamily="-108" charset="-128"/>
                <a:cs typeface="+mn-cs"/>
                <a:sym typeface="Wingdings" pitchFamily="2" charset="2"/>
              </a:rPr>
              <a:t>Hints for appearance with recent T2K/MINOS results</a:t>
            </a:r>
          </a:p>
          <a:p>
            <a:pPr eaLnBrk="0" hangingPunct="0">
              <a:buFont typeface="Wingdings"/>
              <a:buChar char="è"/>
              <a:defRPr/>
            </a:pPr>
            <a:r>
              <a:rPr lang="en-US" sz="2000" dirty="0" smtClean="0">
                <a:ea typeface="ＭＳ Ｐゴシック" pitchFamily="-108" charset="-128"/>
                <a:cs typeface="+mn-cs"/>
              </a:rPr>
              <a:t>The </a:t>
            </a:r>
            <a:r>
              <a:rPr lang="en-US" sz="2000" dirty="0">
                <a:ea typeface="ＭＳ Ｐゴシック" pitchFamily="-108" charset="-128"/>
                <a:cs typeface="+mn-cs"/>
              </a:rPr>
              <a:t>direct observation of the oscillation appearance with accelerator beams </a:t>
            </a:r>
            <a:r>
              <a:rPr lang="en-US" sz="2000" dirty="0" smtClean="0">
                <a:ea typeface="ＭＳ Ｐゴシック" pitchFamily="-108" charset="-128"/>
                <a:cs typeface="+mn-cs"/>
              </a:rPr>
              <a:t>needs to be proven in the atmospheric sector </a:t>
            </a:r>
            <a:endParaRPr lang="en-US" sz="1200" dirty="0">
              <a:ea typeface="ＭＳ Ｐゴシック" pitchFamily="-108" charset="-128"/>
              <a:cs typeface="+mn-cs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sz="2000" dirty="0">
                <a:ea typeface="ＭＳ Ｐゴシック" pitchFamily="-108" charset="-128"/>
                <a:cs typeface="+mn-cs"/>
              </a:rPr>
              <a:t>The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pitchFamily="-108" charset="-128"/>
                <a:cs typeface="+mn-cs"/>
              </a:rPr>
              <a:t>PMNS</a:t>
            </a:r>
            <a:r>
              <a:rPr lang="en-US" sz="2000" dirty="0">
                <a:ea typeface="ＭＳ Ｐゴシック" pitchFamily="-108" charset="-128"/>
                <a:cs typeface="+mn-cs"/>
              </a:rPr>
              <a:t> 3-flavor oscillation formalism predicts:</a:t>
            </a:r>
          </a:p>
          <a:p>
            <a:pPr eaLnBrk="0" hangingPunct="0">
              <a:defRPr/>
            </a:pPr>
            <a:endParaRPr lang="en-US" dirty="0">
              <a:ea typeface="ＭＳ Ｐゴシック" pitchFamily="-108" charset="-128"/>
              <a:cs typeface="+mn-cs"/>
            </a:endParaRPr>
          </a:p>
          <a:p>
            <a:pPr eaLnBrk="0" hangingPunct="0">
              <a:defRPr/>
            </a:pPr>
            <a:r>
              <a:rPr lang="en-US" sz="2000" dirty="0">
                <a:ea typeface="ＭＳ Ｐゴシック" pitchFamily="-108" charset="-128"/>
                <a:cs typeface="+mn-cs"/>
              </a:rPr>
              <a:t>OPERA requires : 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pitchFamily="-108" charset="-128"/>
                <a:cs typeface="+mn-cs"/>
              </a:rPr>
              <a:t>1) long baseline, 2) high neutrino energy, 3) high beam intensity 4) </a:t>
            </a:r>
            <a:r>
              <a:rPr lang="en-US" sz="2000" dirty="0" smtClean="0">
                <a:ea typeface="ＭＳ Ｐゴシック" pitchFamily="-108" charset="-128"/>
                <a:cs typeface="+mn-cs"/>
              </a:rPr>
              <a:t>detection of short </a:t>
            </a:r>
            <a:r>
              <a:rPr lang="en-US" sz="2000" dirty="0">
                <a:ea typeface="ＭＳ Ｐゴシック" pitchFamily="-108" charset="-128"/>
                <a:cs typeface="+mn-cs"/>
              </a:rPr>
              <a:t>lived </a:t>
            </a:r>
            <a:r>
              <a:rPr lang="el-GR" sz="2000" dirty="0">
                <a:latin typeface="Times New Roman"/>
                <a:ea typeface="ＭＳ Ｐゴシック" pitchFamily="-108" charset="-128"/>
                <a:cs typeface="Times New Roman"/>
              </a:rPr>
              <a:t>τ</a:t>
            </a:r>
            <a:r>
              <a:rPr lang="fr-FR" sz="2000" dirty="0">
                <a:ea typeface="ＭＳ Ｐゴシック" pitchFamily="-108" charset="-128"/>
                <a:cs typeface="Arial" pitchFamily="34" charset="0"/>
              </a:rPr>
              <a:t>’s</a:t>
            </a:r>
            <a:r>
              <a:rPr lang="en-US" sz="2000" dirty="0">
                <a:ea typeface="ＭＳ Ｐゴシック" pitchFamily="-108" charset="-128"/>
                <a:cs typeface="+mn-cs"/>
              </a:rPr>
              <a:t> </a:t>
            </a:r>
            <a:endParaRPr lang="it-IT" sz="2000" dirty="0">
              <a:ea typeface="ＭＳ Ｐゴシック" pitchFamily="-108" charset="-128"/>
              <a:cs typeface="+mn-cs"/>
            </a:endParaRPr>
          </a:p>
        </p:txBody>
      </p:sp>
      <p:pic>
        <p:nvPicPr>
          <p:cNvPr id="7172" name="Picture 8" descr="fi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724644"/>
            <a:ext cx="4392613" cy="28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OPERA: first direct detection of neutrino oscillations in appearance mode </a:t>
            </a:r>
            <a:endParaRPr lang="fr-FR" sz="1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90688" y="2387517"/>
            <a:ext cx="5715000" cy="409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ea typeface="ＭＳ Ｐゴシック" pitchFamily="-108" charset="-128"/>
                <a:cs typeface="+mn-cs"/>
              </a:rPr>
              <a:t>P(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ea typeface="ＭＳ Ｐゴシック" pitchFamily="-108" charset="-128"/>
                <a:cs typeface="+mn-cs"/>
                <a:sym typeface="Symbol" pitchFamily="18" charset="2"/>
              </a:rPr>
              <a:t></a:t>
            </a:r>
            <a:r>
              <a:rPr lang="it-IT" sz="2000" baseline="-25000" dirty="0">
                <a:solidFill>
                  <a:srgbClr val="000080"/>
                </a:solidFill>
                <a:latin typeface="Symbol" pitchFamily="18" charset="2"/>
                <a:ea typeface="ＭＳ Ｐゴシック" pitchFamily="-108" charset="-128"/>
                <a:cs typeface="+mn-cs"/>
                <a:sym typeface="Symbol" pitchFamily="18" charset="2"/>
              </a:rPr>
              <a:t>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ea typeface="ＭＳ Ｐゴシック" pitchFamily="-108" charset="-128"/>
                <a:cs typeface="+mn-cs"/>
                <a:sym typeface="Wingdings" pitchFamily="2" charset="2"/>
              </a:rPr>
              <a:t>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ea typeface="ＭＳ Ｐゴシック" pitchFamily="-108" charset="-128"/>
                <a:cs typeface="+mn-cs"/>
                <a:sym typeface="Symbol" pitchFamily="18" charset="2"/>
              </a:rPr>
              <a:t></a:t>
            </a:r>
            <a:r>
              <a:rPr lang="it-IT" sz="2000" baseline="-25000" dirty="0">
                <a:solidFill>
                  <a:srgbClr val="000080"/>
                </a:solidFill>
                <a:latin typeface="Symbol" pitchFamily="18" charset="2"/>
                <a:ea typeface="ＭＳ Ｐゴシック" pitchFamily="-108" charset="-128"/>
                <a:cs typeface="+mn-cs"/>
              </a:rPr>
              <a:t>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ea typeface="ＭＳ Ｐゴシック" pitchFamily="-108" charset="-128"/>
                <a:cs typeface="+mn-cs"/>
              </a:rPr>
              <a:t>) 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~ </a:t>
            </a:r>
            <a:r>
              <a:rPr lang="it-IT" sz="2000" dirty="0">
                <a:solidFill>
                  <a:srgbClr val="EC231E"/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sin</a:t>
            </a:r>
            <a:r>
              <a:rPr lang="it-IT" sz="2000" baseline="30000" dirty="0">
                <a:solidFill>
                  <a:srgbClr val="EC231E"/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EC231E"/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EC231E"/>
                </a:solidFill>
                <a:latin typeface="Symbol" pitchFamily="18" charset="2"/>
                <a:ea typeface="ＭＳ Ｐゴシック" pitchFamily="-108" charset="-128"/>
                <a:cs typeface="Times New Roman" pitchFamily="18" charset="0"/>
                <a:sym typeface="Symbol" pitchFamily="18" charset="2"/>
              </a:rPr>
              <a:t></a:t>
            </a:r>
            <a:r>
              <a:rPr lang="it-IT" sz="2000" baseline="-25000" dirty="0">
                <a:solidFill>
                  <a:srgbClr val="EC231E"/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23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cos</a:t>
            </a:r>
            <a:r>
              <a:rPr lang="it-IT" sz="2000" baseline="30000" dirty="0">
                <a:solidFill>
                  <a:srgbClr val="000080"/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4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ea typeface="ＭＳ Ｐゴシック" pitchFamily="-108" charset="-128"/>
                <a:cs typeface="Times New Roman" pitchFamily="18" charset="0"/>
                <a:sym typeface="Symbol" pitchFamily="18" charset="2"/>
              </a:rPr>
              <a:t></a:t>
            </a:r>
            <a:r>
              <a:rPr lang="it-IT" sz="2000" baseline="-25000" dirty="0">
                <a:solidFill>
                  <a:srgbClr val="000080"/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13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sin</a:t>
            </a:r>
            <a:r>
              <a:rPr lang="it-IT" sz="2000" baseline="30000" dirty="0">
                <a:solidFill>
                  <a:srgbClr val="000080"/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itchFamily="18" charset="2"/>
                <a:ea typeface="ＭＳ Ｐゴシック" pitchFamily="-108" charset="-128"/>
                <a:cs typeface="Times New Roman" pitchFamily="18" charset="0"/>
                <a:sym typeface="Symbol" pitchFamily="18" charset="2"/>
              </a:rPr>
              <a:t></a:t>
            </a:r>
            <a:r>
              <a:rPr lang="it-IT" sz="2000" dirty="0">
                <a:solidFill>
                  <a:srgbClr val="FF0000"/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m</a:t>
            </a:r>
            <a:r>
              <a:rPr lang="it-IT" sz="2000" baseline="30000" dirty="0">
                <a:solidFill>
                  <a:srgbClr val="FF0000"/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2</a:t>
            </a:r>
            <a:r>
              <a:rPr lang="it-IT" sz="2000" baseline="-25000" dirty="0">
                <a:solidFill>
                  <a:srgbClr val="FF0000"/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23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L/4E)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274050" y="6416675"/>
            <a:ext cx="762000" cy="365125"/>
          </a:xfrm>
        </p:spPr>
        <p:txBody>
          <a:bodyPr/>
          <a:lstStyle/>
          <a:p>
            <a:pPr>
              <a:defRPr/>
            </a:pPr>
            <a:fld id="{F5C3D7E9-A2F2-4E92-A0B8-CF6857F855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4648200" y="3621612"/>
            <a:ext cx="4460875" cy="2913385"/>
            <a:chOff x="1371600" y="1030287"/>
            <a:chExt cx="7095703" cy="5446713"/>
          </a:xfrm>
        </p:grpSpPr>
        <p:pic>
          <p:nvPicPr>
            <p:cNvPr id="7182" name="Segnaposto contenuto 4" descr="montLaboratoriofinale_april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1600" y="1030287"/>
              <a:ext cx="6553200" cy="544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255262" y="5562848"/>
              <a:ext cx="1047943" cy="46116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1050" dirty="0">
                  <a:solidFill>
                    <a:srgbClr val="FF3300"/>
                  </a:solidFill>
                  <a:ea typeface="ＭＳ Ｐゴシック" pitchFamily="-108" charset="-128"/>
                  <a:cs typeface="+mn-cs"/>
                </a:rPr>
                <a:t>OPERA</a:t>
              </a:r>
            </a:p>
          </p:txBody>
        </p:sp>
        <p:sp>
          <p:nvSpPr>
            <p:cNvPr id="7184" name="Right Arrow 7"/>
            <p:cNvSpPr>
              <a:spLocks noChangeArrowheads="1"/>
            </p:cNvSpPr>
            <p:nvPr/>
          </p:nvSpPr>
          <p:spPr bwMode="auto">
            <a:xfrm rot="9637165">
              <a:off x="7150969" y="4093815"/>
              <a:ext cx="4572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7185" name="Rectangle 8"/>
            <p:cNvSpPr>
              <a:spLocks noChangeArrowheads="1"/>
            </p:cNvSpPr>
            <p:nvPr/>
          </p:nvSpPr>
          <p:spPr bwMode="auto">
            <a:xfrm rot="-1150978">
              <a:off x="7498126" y="3676305"/>
              <a:ext cx="969177" cy="476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100"/>
                <a:t>CNGS</a:t>
              </a:r>
              <a:endParaRPr lang="en-US" sz="1800"/>
            </a:p>
          </p:txBody>
        </p:sp>
        <p:sp>
          <p:nvSpPr>
            <p:cNvPr id="7186" name="Right Arrow 9"/>
            <p:cNvSpPr>
              <a:spLocks noChangeArrowheads="1"/>
            </p:cNvSpPr>
            <p:nvPr/>
          </p:nvSpPr>
          <p:spPr bwMode="auto">
            <a:xfrm rot="-7785748">
              <a:off x="6453190" y="5338136"/>
              <a:ext cx="4572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</p:grp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724525" y="4005263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+mn-cs"/>
              </a:rPr>
              <a:t>LNGS under 1400m of rock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7740650" y="4076700"/>
            <a:ext cx="0" cy="172878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ZoneTexte 19"/>
          <p:cNvSpPr txBox="1">
            <a:spLocks noChangeArrowheads="1"/>
          </p:cNvSpPr>
          <p:nvPr/>
        </p:nvSpPr>
        <p:spPr bwMode="auto">
          <a:xfrm>
            <a:off x="1763713" y="5805488"/>
            <a:ext cx="1223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600"/>
              <a:t>L = 730 km</a:t>
            </a:r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0" y="908050"/>
            <a:ext cx="5148263" cy="286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185738" indent="-185738" algn="just" defTabSz="457200" eaLnBrk="0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The beam is optimized for </a:t>
            </a:r>
            <a:r>
              <a:rPr lang="en-GB" sz="1600" b="1" dirty="0" err="1">
                <a:solidFill>
                  <a:srgbClr val="FFFFFF"/>
                </a:solidFill>
                <a:latin typeface="LucidaGrande"/>
              </a:rPr>
              <a:t>ν</a:t>
            </a:r>
            <a:r>
              <a:rPr lang="en-GB" sz="1600" b="1" baseline="-33000" dirty="0" err="1">
                <a:solidFill>
                  <a:srgbClr val="FFFFFF"/>
                </a:solidFill>
                <a:latin typeface="LucidaGrande"/>
              </a:rPr>
              <a:t>τ</a:t>
            </a:r>
            <a:r>
              <a:rPr lang="en-GB" sz="1600" b="1" dirty="0">
                <a:solidFill>
                  <a:srgbClr val="FFFFFF"/>
                </a:solidFill>
                <a:latin typeface="LucidaGrande"/>
              </a:rPr>
              <a:t> </a:t>
            </a: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appearance in the atmospheric oscillation region. The present best fit is now:</a:t>
            </a:r>
          </a:p>
          <a:p>
            <a:pPr marL="185738" indent="-185738" algn="just" defTabSz="457200" eaLnBrk="0" hangingPunct="0">
              <a:lnSpc>
                <a:spcPct val="101000"/>
              </a:lnSpc>
              <a:spcBef>
                <a:spcPts val="850"/>
              </a:spcBef>
              <a:spcAft>
                <a:spcPts val="850"/>
              </a:spcAft>
              <a:buClr>
                <a:srgbClr val="FFFFFF"/>
              </a:buClr>
              <a:buSzPct val="45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LucidaGrande"/>
              </a:rPr>
              <a:t>	</a:t>
            </a:r>
            <a:endParaRPr lang="en-GB" sz="1600" b="1" baseline="33000" dirty="0">
              <a:solidFill>
                <a:srgbClr val="FFFFFF"/>
              </a:solidFill>
              <a:latin typeface="GillSans" pitchFamily="34" charset="0"/>
            </a:endParaRPr>
          </a:p>
          <a:p>
            <a:pPr marL="185738" indent="-185738" algn="just" defTabSz="457200" eaLnBrk="0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	</a:t>
            </a:r>
            <a:endParaRPr lang="en-GB" sz="1600" b="1" baseline="-25000" dirty="0">
              <a:solidFill>
                <a:srgbClr val="FFFFFF"/>
              </a:solidFill>
              <a:latin typeface="GillSans" pitchFamily="34" charset="0"/>
            </a:endParaRPr>
          </a:p>
          <a:p>
            <a:pPr marL="185738" indent="-185738" algn="just" defTabSz="457200" eaLnBrk="0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Although the maximum of oscillation probability at 730 km is at about 1.5 </a:t>
            </a:r>
            <a:r>
              <a:rPr lang="en-GB" sz="1600" b="1" dirty="0" err="1">
                <a:solidFill>
                  <a:srgbClr val="FFFFFF"/>
                </a:solidFill>
                <a:latin typeface="GillSans" pitchFamily="34" charset="0"/>
              </a:rPr>
              <a:t>GeV</a:t>
            </a: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, the </a:t>
            </a:r>
            <a:r>
              <a:rPr lang="en-GB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GB" sz="1600" b="1" baseline="-33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GB" sz="1600" b="1" dirty="0">
                <a:solidFill>
                  <a:srgbClr val="FFFFFF"/>
                </a:solidFill>
                <a:latin typeface="LucidaGrande"/>
              </a:rPr>
              <a:t> </a:t>
            </a: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CC cross section and the production threshold of 3.5 </a:t>
            </a:r>
            <a:r>
              <a:rPr lang="en-GB" sz="1600" b="1" dirty="0" err="1">
                <a:solidFill>
                  <a:srgbClr val="FFFFFF"/>
                </a:solidFill>
                <a:latin typeface="GillSans" pitchFamily="34" charset="0"/>
              </a:rPr>
              <a:t>GeV</a:t>
            </a: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 should be taken into account</a:t>
            </a:r>
          </a:p>
        </p:txBody>
      </p:sp>
      <p:graphicFrame>
        <p:nvGraphicFramePr>
          <p:cNvPr id="10294" name="Group 54"/>
          <p:cNvGraphicFramePr>
            <a:graphicFrameLocks noGrp="1"/>
          </p:cNvGraphicFramePr>
          <p:nvPr/>
        </p:nvGraphicFramePr>
        <p:xfrm>
          <a:off x="5292080" y="2636912"/>
          <a:ext cx="3587626" cy="3312368"/>
        </p:xfrm>
        <a:graphic>
          <a:graphicData uri="http://schemas.openxmlformats.org/drawingml/2006/table">
            <a:tbl>
              <a:tblPr/>
              <a:tblGrid>
                <a:gridCol w="1793813"/>
                <a:gridCol w="1793813"/>
              </a:tblGrid>
              <a:tr h="4140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&lt;E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(n</a:t>
                      </a:r>
                      <a:r>
                        <a:rPr kumimoji="0" lang="en-GB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 +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  <a:sym typeface="Symbol" pitchFamily="18" charset="2"/>
                        </a:rPr>
                        <a:t>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)/ n</a:t>
                      </a:r>
                      <a:r>
                        <a:rPr kumimoji="0" 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  <a:sym typeface="Symbol" pitchFamily="18" charset="2"/>
                        </a:rPr>
                        <a:t>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 </a:t>
                      </a:r>
                      <a:r>
                        <a:rPr kumimoji="0" 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 / n</a:t>
                      </a:r>
                      <a:r>
                        <a:rPr kumimoji="0" 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endParaRPr kumimoji="0" lang="en-US" sz="1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448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prompt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negligible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795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p.o.t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22.5x 10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CC + NC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~23600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795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 +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  <a:sym typeface="Symbol" pitchFamily="18" charset="2"/>
                        </a:rPr>
                        <a:t>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448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>
          <a:xfrm>
            <a:off x="4139952" y="6416675"/>
            <a:ext cx="3176587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LAPP Annecy - Blois 2012</a:t>
            </a:r>
            <a:endParaRPr lang="it-IT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152400"/>
            <a:ext cx="8382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cap="all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CNGS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en-GB" sz="1800" b="1" dirty="0" err="1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cap="all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appearance</a:t>
            </a: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800" b="1" cap="all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potential </a:t>
            </a:r>
            <a:endParaRPr lang="en-US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4363" y="981075"/>
            <a:ext cx="29813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A736B-3874-4D0E-8D03-D13DF311E5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6688" y="1773238"/>
          <a:ext cx="2428875" cy="884237"/>
        </p:xfrm>
        <a:graphic>
          <a:graphicData uri="http://schemas.openxmlformats.org/presentationml/2006/ole">
            <p:oleObj spid="_x0000_s1026" name="Équation" r:id="rId4" imgW="1180800" imgH="520560" progId="Equation.3">
              <p:embed/>
            </p:oleObj>
          </a:graphicData>
        </a:graphic>
      </p:graphicFrame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29/05/2012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627784" y="1628800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/>
              <a:t>G. L. Fogli, E. Lisi, A. Marrone, A. Palazzo, A. M. Rotunno, arXiv:1106.6028 [hep-ph]</a:t>
            </a:r>
            <a:endParaRPr lang="fr-FR" sz="1600" b="1" i="1" dirty="0"/>
          </a:p>
        </p:txBody>
      </p:sp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2" y="3698166"/>
            <a:ext cx="4032448" cy="3068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3351" dir="2700000" algn="ctr" rotWithShape="0">
              <a:srgbClr val="000000">
                <a:alpha val="50027"/>
              </a:srgb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5652120" y="6021288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with</a:t>
            </a:r>
            <a:r>
              <a:rPr lang="fr-FR" sz="1200" dirty="0" smtClean="0"/>
              <a:t> the OPERA </a:t>
            </a:r>
            <a:r>
              <a:rPr lang="fr-FR" sz="1200" dirty="0" err="1" smtClean="0"/>
              <a:t>target</a:t>
            </a:r>
            <a:r>
              <a:rPr lang="fr-FR" sz="1200" dirty="0" smtClean="0"/>
              <a:t> mass of 1.25kt </a:t>
            </a:r>
            <a:endParaRPr lang="fr-FR"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/>
          <p:cNvGrpSpPr/>
          <p:nvPr/>
        </p:nvGrpSpPr>
        <p:grpSpPr>
          <a:xfrm>
            <a:off x="3275856" y="2269259"/>
            <a:ext cx="2898850" cy="1265238"/>
            <a:chOff x="3689374" y="713188"/>
            <a:chExt cx="2898850" cy="1265238"/>
          </a:xfrm>
        </p:grpSpPr>
        <p:sp>
          <p:nvSpPr>
            <p:cNvPr id="110607" name="AutoShape 15"/>
            <p:cNvSpPr>
              <a:spLocks noChangeArrowheads="1"/>
            </p:cNvSpPr>
            <p:nvPr/>
          </p:nvSpPr>
          <p:spPr bwMode="auto">
            <a:xfrm>
              <a:off x="3689374" y="713188"/>
              <a:ext cx="2898850" cy="1265238"/>
            </a:xfrm>
            <a:prstGeom prst="roundRect">
              <a:avLst>
                <a:gd name="adj" fmla="val 125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03351" dir="2700000" algn="ctr" rotWithShape="0">
                <a:srgbClr val="000000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ea typeface="ＭＳ Ｐゴシック" pitchFamily="-108" charset="-128"/>
                <a:cs typeface="+mn-cs"/>
              </a:endParaRPr>
            </a:p>
          </p:txBody>
        </p:sp>
        <p:sp>
          <p:nvSpPr>
            <p:cNvPr id="8204" name="Line 16"/>
            <p:cNvSpPr>
              <a:spLocks noChangeShapeType="1"/>
            </p:cNvSpPr>
            <p:nvPr/>
          </p:nvSpPr>
          <p:spPr bwMode="auto">
            <a:xfrm flipV="1">
              <a:off x="4692242" y="1013226"/>
              <a:ext cx="560469" cy="374650"/>
            </a:xfrm>
            <a:prstGeom prst="line">
              <a:avLst/>
            </a:prstGeom>
            <a:noFill/>
            <a:ln w="36720">
              <a:solidFill>
                <a:srgbClr val="0066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5" name="Line 17"/>
            <p:cNvSpPr>
              <a:spLocks noChangeShapeType="1"/>
            </p:cNvSpPr>
            <p:nvPr/>
          </p:nvSpPr>
          <p:spPr bwMode="auto">
            <a:xfrm>
              <a:off x="5252711" y="1014813"/>
              <a:ext cx="1177734" cy="317500"/>
            </a:xfrm>
            <a:prstGeom prst="line">
              <a:avLst/>
            </a:prstGeom>
            <a:noFill/>
            <a:ln w="36720">
              <a:solidFill>
                <a:srgbClr val="0066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6" name="Line 18"/>
            <p:cNvSpPr>
              <a:spLocks noChangeShapeType="1"/>
            </p:cNvSpPr>
            <p:nvPr/>
          </p:nvSpPr>
          <p:spPr bwMode="auto">
            <a:xfrm>
              <a:off x="4692242" y="1386288"/>
              <a:ext cx="1793504" cy="477838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7" name="Text Box 19"/>
            <p:cNvSpPr txBox="1">
              <a:spLocks noChangeArrowheads="1"/>
            </p:cNvSpPr>
            <p:nvPr/>
          </p:nvSpPr>
          <p:spPr bwMode="auto">
            <a:xfrm>
              <a:off x="4137750" y="862413"/>
              <a:ext cx="533568" cy="461963"/>
            </a:xfrm>
            <a:prstGeom prst="rect">
              <a:avLst/>
            </a:prstGeom>
            <a:noFill/>
            <a:ln w="9000">
              <a:noFill/>
              <a:round/>
              <a:headEnd/>
              <a:tailEnd/>
            </a:ln>
          </p:spPr>
          <p:txBody>
            <a:bodyPr lIns="90000" tIns="45000" rIns="90000" bIns="45000">
              <a:spAutoFit/>
            </a:bodyPr>
            <a:lstStyle/>
            <a:p>
              <a:pPr eaLnBrk="0" hangingPunct="0">
                <a:lnSpc>
                  <a:spcPct val="102000"/>
                </a:lnSpc>
                <a:buClr>
                  <a:srgbClr val="FFFFFF"/>
                </a:buClr>
                <a:buSzPct val="45000"/>
                <a:buFont typeface="StarSymbol"/>
                <a:buNone/>
              </a:pPr>
              <a:r>
                <a:rPr lang="en-GB" i="1">
                  <a:solidFill>
                    <a:srgbClr val="000000"/>
                  </a:solidFill>
                  <a:latin typeface="Symbol" pitchFamily="18" charset="2"/>
                </a:rPr>
                <a:t></a:t>
              </a:r>
              <a:r>
                <a:rPr lang="en-GB" i="1" baseline="-33000">
                  <a:solidFill>
                    <a:srgbClr val="000000"/>
                  </a:solidFill>
                  <a:latin typeface="Symbol" pitchFamily="18" charset="2"/>
                </a:rPr>
                <a:t></a:t>
              </a:r>
            </a:p>
          </p:txBody>
        </p:sp>
        <p:sp>
          <p:nvSpPr>
            <p:cNvPr id="8208" name="Text Box 20"/>
            <p:cNvSpPr txBox="1">
              <a:spLocks noChangeArrowheads="1"/>
            </p:cNvSpPr>
            <p:nvPr/>
          </p:nvSpPr>
          <p:spPr bwMode="auto">
            <a:xfrm>
              <a:off x="4759498" y="717951"/>
              <a:ext cx="521611" cy="461962"/>
            </a:xfrm>
            <a:prstGeom prst="rect">
              <a:avLst/>
            </a:prstGeom>
            <a:noFill/>
            <a:ln w="9000">
              <a:noFill/>
              <a:round/>
              <a:headEnd/>
              <a:tailEnd/>
            </a:ln>
          </p:spPr>
          <p:txBody>
            <a:bodyPr lIns="90000" tIns="45000" rIns="90000" bIns="45000">
              <a:spAutoFit/>
            </a:bodyPr>
            <a:lstStyle/>
            <a:p>
              <a:pPr eaLnBrk="0" hangingPunct="0">
                <a:lnSpc>
                  <a:spcPct val="102000"/>
                </a:lnSpc>
                <a:buClr>
                  <a:srgbClr val="FFFFFF"/>
                </a:buClr>
                <a:buSzPct val="45000"/>
                <a:buFont typeface="StarSymbol"/>
                <a:buNone/>
              </a:pPr>
              <a:r>
                <a:rPr lang="en-GB" i="1">
                  <a:solidFill>
                    <a:srgbClr val="0066CC"/>
                  </a:solidFill>
                  <a:latin typeface="Symbol" pitchFamily="18" charset="2"/>
                </a:rPr>
                <a:t></a:t>
              </a:r>
              <a:r>
                <a:rPr lang="en-GB" i="1" baseline="33000">
                  <a:solidFill>
                    <a:srgbClr val="0066CC"/>
                  </a:solidFill>
                  <a:latin typeface="Symbol" pitchFamily="18" charset="2"/>
                </a:rPr>
                <a:t>-</a:t>
              </a:r>
            </a:p>
          </p:txBody>
        </p:sp>
        <p:sp>
          <p:nvSpPr>
            <p:cNvPr id="8210" name="Line 22"/>
            <p:cNvSpPr>
              <a:spLocks noChangeShapeType="1"/>
            </p:cNvSpPr>
            <p:nvPr/>
          </p:nvSpPr>
          <p:spPr bwMode="auto">
            <a:xfrm>
              <a:off x="3891144" y="1386288"/>
              <a:ext cx="860882" cy="1588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11" name="Line 23"/>
            <p:cNvSpPr>
              <a:spLocks noChangeShapeType="1"/>
            </p:cNvSpPr>
            <p:nvPr/>
          </p:nvSpPr>
          <p:spPr bwMode="auto">
            <a:xfrm>
              <a:off x="5252711" y="1014813"/>
              <a:ext cx="1182218" cy="495300"/>
            </a:xfrm>
            <a:prstGeom prst="line">
              <a:avLst/>
            </a:prstGeom>
            <a:noFill/>
            <a:ln w="36720">
              <a:solidFill>
                <a:srgbClr val="0066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12" name="Line 24"/>
            <p:cNvSpPr>
              <a:spLocks noChangeShapeType="1"/>
            </p:cNvSpPr>
            <p:nvPr/>
          </p:nvSpPr>
          <p:spPr bwMode="auto">
            <a:xfrm>
              <a:off x="5252711" y="992588"/>
              <a:ext cx="1182218" cy="49213"/>
            </a:xfrm>
            <a:prstGeom prst="line">
              <a:avLst/>
            </a:prstGeom>
            <a:noFill/>
            <a:ln w="36720">
              <a:solidFill>
                <a:srgbClr val="0066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49225" y="744212"/>
            <a:ext cx="8815263" cy="156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marL="185738" indent="-185738" algn="just" defTabSz="457200" eaLnBrk="0" hangingPunct="0">
              <a:lnSpc>
                <a:spcPct val="9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StarSymbol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</a:rPr>
              <a:t>The </a:t>
            </a: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detector must fulfil the following requests:</a:t>
            </a:r>
          </a:p>
          <a:p>
            <a:pPr marL="185738" indent="-185738" algn="just" defTabSz="457200" eaLnBrk="0" hangingPunct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45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    1.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</a:rPr>
              <a:t>Small </a:t>
            </a:r>
            <a:r>
              <a:rPr lang="el-GR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fr-FR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</a:rPr>
              <a:t>cross section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  <a:sym typeface="Wingdings" pitchFamily="2" charset="2"/>
              </a:rPr>
              <a:t> large </a:t>
            </a:r>
            <a:r>
              <a:rPr lang="en-GB" sz="1600" b="1" dirty="0" err="1" smtClean="0">
                <a:solidFill>
                  <a:srgbClr val="FFFFFF"/>
                </a:solidFill>
                <a:latin typeface="GillSans" pitchFamily="34" charset="0"/>
                <a:sym typeface="Wingdings" pitchFamily="2" charset="2"/>
              </a:rPr>
              <a:t>fiducial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  <a:sym typeface="Wingdings" pitchFamily="2" charset="2"/>
              </a:rPr>
              <a:t> mass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</a:rPr>
              <a:t> (</a:t>
            </a: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lead target)</a:t>
            </a:r>
          </a:p>
          <a:p>
            <a:pPr marL="185738" indent="-185738" algn="just" defTabSz="457200" ea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45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    2.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</a:rPr>
              <a:t>Kink topology detection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  <a:sym typeface="Wingdings" pitchFamily="2" charset="2"/>
              </a:rPr>
              <a:t> m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</a:rPr>
              <a:t>icrometric </a:t>
            </a: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and </a:t>
            </a:r>
            <a:r>
              <a:rPr lang="en-GB" sz="1600" b="1" dirty="0" err="1">
                <a:solidFill>
                  <a:srgbClr val="FFFFFF"/>
                </a:solidFill>
                <a:latin typeface="GillSans" pitchFamily="34" charset="0"/>
              </a:rPr>
              <a:t>milliradian</a:t>
            </a: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 resolution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</a:rPr>
              <a:t>(emulsions</a:t>
            </a: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)</a:t>
            </a:r>
          </a:p>
          <a:p>
            <a:pPr marL="185738" indent="-185738" algn="just" defTabSz="457200" ea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45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    3.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</a:rPr>
              <a:t>Select </a:t>
            </a: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neutrino interactions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  <a:sym typeface="Wingdings" pitchFamily="2" charset="2"/>
              </a:rPr>
              <a:t>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</a:rPr>
              <a:t>electronic detectors (trigger efficiency </a:t>
            </a:r>
            <a:r>
              <a:rPr lang="en-GB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~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  <a:cs typeface="Times New Roman"/>
              </a:rPr>
              <a:t>99%)</a:t>
            </a:r>
          </a:p>
          <a:p>
            <a:pPr marL="185738" indent="-185738" algn="just" defTabSz="457200" ea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45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</a:rPr>
              <a:t>    4. </a:t>
            </a:r>
            <a:r>
              <a:rPr lang="el-GR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lang="fr-FR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lang="fr-FR" sz="1600" b="1" dirty="0" smtClean="0">
                <a:solidFill>
                  <a:srgbClr val="FFFFFF"/>
                </a:solidFill>
                <a:latin typeface="GillSans" pitchFamily="34" charset="0"/>
                <a:cs typeface="Times New Roman"/>
              </a:rPr>
              <a:t>ID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</a:rPr>
              <a:t> </a:t>
            </a: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and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</a:rPr>
              <a:t>charge </a:t>
            </a: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to reduce charm background (precision tracker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4" charset="0"/>
              </a:rPr>
              <a:t>&amp; spectrometer</a:t>
            </a:r>
            <a:r>
              <a:rPr lang="en-GB" sz="1600" b="1" dirty="0">
                <a:solidFill>
                  <a:srgbClr val="FFFFFF"/>
                </a:solidFill>
                <a:latin typeface="GillSans" pitchFamily="34" charset="0"/>
              </a:rPr>
              <a:t>)</a:t>
            </a: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5659930" y="2220686"/>
            <a:ext cx="1288334" cy="434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defTabSz="457200" eaLnBrk="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/>
              <a:buNone/>
              <a:tabLst>
                <a:tab pos="723900" algn="l"/>
              </a:tabLst>
            </a:pPr>
            <a:r>
              <a:rPr lang="en-GB" i="1" dirty="0" smtClean="0">
                <a:solidFill>
                  <a:srgbClr val="0066CC"/>
                </a:solidFill>
              </a:rPr>
              <a:t>3h</a:t>
            </a:r>
            <a:endParaRPr lang="en-GB" i="1" baseline="33000" dirty="0">
              <a:solidFill>
                <a:srgbClr val="0066CC"/>
              </a:solidFill>
              <a:latin typeface="Symbol" pitchFamily="18" charset="2"/>
            </a:endParaRPr>
          </a:p>
        </p:txBody>
      </p:sp>
      <p:sp>
        <p:nvSpPr>
          <p:cNvPr id="8213" name="Text Box 25"/>
          <p:cNvSpPr txBox="1">
            <a:spLocks noChangeArrowheads="1"/>
          </p:cNvSpPr>
          <p:nvPr/>
        </p:nvSpPr>
        <p:spPr bwMode="auto">
          <a:xfrm>
            <a:off x="6444208" y="2373883"/>
            <a:ext cx="20288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defTabSz="457200" eaLnBrk="0"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/>
              <a:buNone/>
              <a:tabLst>
                <a:tab pos="723900" algn="l"/>
                <a:tab pos="1447800" algn="l"/>
              </a:tabLst>
            </a:pPr>
            <a:r>
              <a:rPr lang="en-GB" sz="2200" dirty="0">
                <a:solidFill>
                  <a:srgbClr val="FFFFFF"/>
                </a:solidFill>
                <a:latin typeface="Symbol" pitchFamily="18" charset="2"/>
              </a:rPr>
              <a:t>  </a:t>
            </a:r>
            <a:r>
              <a:rPr lang="en-GB" sz="2200" dirty="0">
                <a:solidFill>
                  <a:srgbClr val="FFFFFF"/>
                </a:solidFill>
              </a:rPr>
              <a:t>e  (17.9%)</a:t>
            </a:r>
          </a:p>
          <a:p>
            <a:pPr defTabSz="457200" eaLnBrk="0"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/>
              <a:buNone/>
              <a:tabLst>
                <a:tab pos="723900" algn="l"/>
                <a:tab pos="1447800" algn="l"/>
              </a:tabLst>
            </a:pPr>
            <a:r>
              <a:rPr lang="en-GB" sz="2200" dirty="0">
                <a:solidFill>
                  <a:srgbClr val="FFFFFF"/>
                </a:solidFill>
                <a:latin typeface="Symbol" pitchFamily="18" charset="2"/>
              </a:rPr>
              <a:t>    </a:t>
            </a:r>
            <a:r>
              <a:rPr lang="en-GB" sz="2200" dirty="0">
                <a:solidFill>
                  <a:srgbClr val="FFFFFF"/>
                </a:solidFill>
              </a:rPr>
              <a:t>(17.4%)</a:t>
            </a:r>
          </a:p>
          <a:p>
            <a:pPr defTabSz="457200" eaLnBrk="0"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/>
              <a:buNone/>
              <a:tabLst>
                <a:tab pos="723900" algn="l"/>
                <a:tab pos="1447800" algn="l"/>
              </a:tabLst>
            </a:pPr>
            <a:r>
              <a:rPr lang="en-GB" sz="2200" dirty="0">
                <a:solidFill>
                  <a:srgbClr val="FFFFFF"/>
                </a:solidFill>
                <a:latin typeface="Symbol" pitchFamily="18" charset="2"/>
              </a:rPr>
              <a:t>  </a:t>
            </a:r>
            <a:r>
              <a:rPr lang="en-GB" sz="2200" dirty="0">
                <a:solidFill>
                  <a:srgbClr val="FFFFFF"/>
                </a:solidFill>
              </a:rPr>
              <a:t>h  (49.2%)</a:t>
            </a:r>
          </a:p>
        </p:txBody>
      </p:sp>
      <p:sp>
        <p:nvSpPr>
          <p:cNvPr id="8214" name="Text Box 27"/>
          <p:cNvSpPr txBox="1">
            <a:spLocks noChangeArrowheads="1"/>
          </p:cNvSpPr>
          <p:nvPr/>
        </p:nvSpPr>
        <p:spPr bwMode="auto">
          <a:xfrm>
            <a:off x="6437511" y="3375572"/>
            <a:ext cx="2106965" cy="4134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defTabSz="457200" eaLnBrk="0"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/>
              <a:buNone/>
              <a:tabLst>
                <a:tab pos="723900" algn="l"/>
                <a:tab pos="1447800" algn="l"/>
              </a:tabLst>
            </a:pPr>
            <a:r>
              <a:rPr lang="en-GB" sz="2200" dirty="0">
                <a:solidFill>
                  <a:srgbClr val="FFFFFF"/>
                </a:solidFill>
                <a:latin typeface="Symbol" pitchFamily="18" charset="2"/>
              </a:rPr>
              <a:t>  </a:t>
            </a:r>
            <a:r>
              <a:rPr lang="en-GB" sz="2200" dirty="0">
                <a:solidFill>
                  <a:srgbClr val="FFFFFF"/>
                </a:solidFill>
              </a:rPr>
              <a:t>3h </a:t>
            </a:r>
            <a:r>
              <a:rPr lang="en-GB" sz="2200" dirty="0" smtClean="0">
                <a:solidFill>
                  <a:srgbClr val="FFFFFF"/>
                </a:solidFill>
              </a:rPr>
              <a:t>(</a:t>
            </a:r>
            <a:r>
              <a:rPr lang="en-GB" sz="2200" dirty="0">
                <a:solidFill>
                  <a:srgbClr val="FFFFFF"/>
                </a:solidFill>
              </a:rPr>
              <a:t>15.2%)</a:t>
            </a:r>
          </a:p>
        </p:txBody>
      </p:sp>
      <p:pic>
        <p:nvPicPr>
          <p:cNvPr id="110620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8735" y="3467637"/>
            <a:ext cx="2880319" cy="62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3351" dir="2700000" algn="ctr" rotWithShape="0">
              <a:srgbClr val="000000">
                <a:alpha val="50027"/>
              </a:srgbClr>
            </a:outerShdw>
          </a:effectLst>
        </p:spPr>
      </p:pic>
      <p:grpSp>
        <p:nvGrpSpPr>
          <p:cNvPr id="59" name="Groupe 58"/>
          <p:cNvGrpSpPr/>
          <p:nvPr/>
        </p:nvGrpSpPr>
        <p:grpSpPr>
          <a:xfrm>
            <a:off x="63601" y="2382053"/>
            <a:ext cx="3344823" cy="1301608"/>
            <a:chOff x="63601" y="2243501"/>
            <a:chExt cx="3344823" cy="1301608"/>
          </a:xfrm>
        </p:grpSpPr>
        <p:grpSp>
          <p:nvGrpSpPr>
            <p:cNvPr id="32" name="Groupe 31"/>
            <p:cNvGrpSpPr/>
            <p:nvPr/>
          </p:nvGrpSpPr>
          <p:grpSpPr>
            <a:xfrm>
              <a:off x="63601" y="2243501"/>
              <a:ext cx="3344823" cy="1296144"/>
              <a:chOff x="63601" y="705575"/>
              <a:chExt cx="3455911" cy="1265237"/>
            </a:xfrm>
          </p:grpSpPr>
          <p:sp>
            <p:nvSpPr>
              <p:cNvPr id="110597" name="AutoShape 5"/>
              <p:cNvSpPr>
                <a:spLocks noChangeArrowheads="1"/>
              </p:cNvSpPr>
              <p:nvPr/>
            </p:nvSpPr>
            <p:spPr bwMode="auto">
              <a:xfrm>
                <a:off x="63601" y="705575"/>
                <a:ext cx="3170141" cy="1265237"/>
              </a:xfrm>
              <a:prstGeom prst="roundRect">
                <a:avLst>
                  <a:gd name="adj" fmla="val 125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03351" dir="2700000" algn="ctr" rotWithShape="0">
                  <a:srgbClr val="000000">
                    <a:alpha val="5002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GB">
                  <a:ea typeface="ＭＳ Ｐゴシック" pitchFamily="-108" charset="-128"/>
                  <a:cs typeface="+mn-cs"/>
                </a:endParaRPr>
              </a:p>
            </p:txBody>
          </p:sp>
          <p:sp>
            <p:nvSpPr>
              <p:cNvPr id="8196" name="Line 8"/>
              <p:cNvSpPr>
                <a:spLocks noChangeShapeType="1"/>
              </p:cNvSpPr>
              <p:nvPr/>
            </p:nvSpPr>
            <p:spPr bwMode="auto">
              <a:xfrm flipV="1">
                <a:off x="1128814" y="1024662"/>
                <a:ext cx="595312" cy="374650"/>
              </a:xfrm>
              <a:prstGeom prst="line">
                <a:avLst/>
              </a:prstGeom>
              <a:noFill/>
              <a:ln w="36720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7" name="Line 9"/>
              <p:cNvSpPr>
                <a:spLocks noChangeShapeType="1"/>
              </p:cNvSpPr>
              <p:nvPr/>
            </p:nvSpPr>
            <p:spPr bwMode="auto">
              <a:xfrm>
                <a:off x="1724126" y="1027837"/>
                <a:ext cx="1250950" cy="317500"/>
              </a:xfrm>
              <a:prstGeom prst="line">
                <a:avLst/>
              </a:prstGeom>
              <a:noFill/>
              <a:ln w="36720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8" name="Line 10"/>
              <p:cNvSpPr>
                <a:spLocks noChangeShapeType="1"/>
              </p:cNvSpPr>
              <p:nvPr/>
            </p:nvSpPr>
            <p:spPr bwMode="auto">
              <a:xfrm>
                <a:off x="1128814" y="1399312"/>
                <a:ext cx="1905000" cy="477838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9" name="Text Box 11"/>
              <p:cNvSpPr txBox="1">
                <a:spLocks noChangeArrowheads="1"/>
              </p:cNvSpPr>
              <p:nvPr/>
            </p:nvSpPr>
            <p:spPr bwMode="auto">
              <a:xfrm>
                <a:off x="539851" y="873850"/>
                <a:ext cx="566738" cy="461962"/>
              </a:xfrm>
              <a:prstGeom prst="rect">
                <a:avLst/>
              </a:prstGeom>
              <a:noFill/>
              <a:ln w="9000">
                <a:noFill/>
                <a:round/>
                <a:headEnd/>
                <a:tailEnd/>
              </a:ln>
            </p:spPr>
            <p:txBody>
              <a:bodyPr lIns="90000" tIns="45000" rIns="90000" bIns="45000">
                <a:spAutoFit/>
              </a:bodyPr>
              <a:lstStyle/>
              <a:p>
                <a:pPr eaLnBrk="0" hangingPunct="0">
                  <a:lnSpc>
                    <a:spcPct val="102000"/>
                  </a:lnSpc>
                  <a:buClr>
                    <a:srgbClr val="FFFFFF"/>
                  </a:buClr>
                  <a:buSzPct val="45000"/>
                  <a:buFont typeface="StarSymbol"/>
                  <a:buNone/>
                </a:pPr>
                <a:r>
                  <a:rPr lang="en-GB" i="1">
                    <a:solidFill>
                      <a:srgbClr val="000000"/>
                    </a:solidFill>
                    <a:latin typeface="Symbol" pitchFamily="18" charset="2"/>
                  </a:rPr>
                  <a:t></a:t>
                </a:r>
                <a:r>
                  <a:rPr lang="en-GB" i="1" baseline="-33000">
                    <a:solidFill>
                      <a:srgbClr val="000000"/>
                    </a:solidFill>
                    <a:latin typeface="Symbol" pitchFamily="18" charset="2"/>
                  </a:rPr>
                  <a:t></a:t>
                </a:r>
              </a:p>
            </p:txBody>
          </p:sp>
          <p:sp>
            <p:nvSpPr>
              <p:cNvPr id="8200" name="Text Box 12"/>
              <p:cNvSpPr txBox="1">
                <a:spLocks noChangeArrowheads="1"/>
              </p:cNvSpPr>
              <p:nvPr/>
            </p:nvSpPr>
            <p:spPr bwMode="auto">
              <a:xfrm>
                <a:off x="1200251" y="730975"/>
                <a:ext cx="554038" cy="461962"/>
              </a:xfrm>
              <a:prstGeom prst="rect">
                <a:avLst/>
              </a:prstGeom>
              <a:noFill/>
              <a:ln w="9000">
                <a:noFill/>
                <a:round/>
                <a:headEnd/>
                <a:tailEnd/>
              </a:ln>
            </p:spPr>
            <p:txBody>
              <a:bodyPr lIns="90000" tIns="45000" rIns="90000" bIns="45000">
                <a:spAutoFit/>
              </a:bodyPr>
              <a:lstStyle/>
              <a:p>
                <a:pPr eaLnBrk="0" hangingPunct="0">
                  <a:lnSpc>
                    <a:spcPct val="102000"/>
                  </a:lnSpc>
                  <a:buClr>
                    <a:srgbClr val="FFFFFF"/>
                  </a:buClr>
                  <a:buSzPct val="45000"/>
                  <a:buFont typeface="StarSymbol"/>
                  <a:buNone/>
                </a:pPr>
                <a:r>
                  <a:rPr lang="en-GB" i="1">
                    <a:solidFill>
                      <a:srgbClr val="0066CC"/>
                    </a:solidFill>
                    <a:latin typeface="Symbol" pitchFamily="18" charset="2"/>
                  </a:rPr>
                  <a:t></a:t>
                </a:r>
                <a:r>
                  <a:rPr lang="en-GB" i="1" baseline="33000">
                    <a:solidFill>
                      <a:srgbClr val="0066CC"/>
                    </a:solidFill>
                    <a:latin typeface="Symbol" pitchFamily="18" charset="2"/>
                  </a:rPr>
                  <a:t>-</a:t>
                </a:r>
              </a:p>
            </p:txBody>
          </p:sp>
          <p:sp>
            <p:nvSpPr>
              <p:cNvPr id="8201" name="Text Box 13"/>
              <p:cNvSpPr txBox="1">
                <a:spLocks noChangeArrowheads="1"/>
              </p:cNvSpPr>
              <p:nvPr/>
            </p:nvSpPr>
            <p:spPr bwMode="auto">
              <a:xfrm>
                <a:off x="2117749" y="836712"/>
                <a:ext cx="1401763" cy="3771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5000" rIns="90000" bIns="45000">
                <a:spAutoFit/>
              </a:bodyPr>
              <a:lstStyle/>
              <a:p>
                <a:pPr defTabSz="457200" eaLnBrk="0" hangingPunct="0">
                  <a:lnSpc>
                    <a:spcPct val="93000"/>
                  </a:lnSpc>
                  <a:buClr>
                    <a:srgbClr val="FFFFFF"/>
                  </a:buClr>
                  <a:buSzPct val="45000"/>
                  <a:buFont typeface="StarSymbol"/>
                  <a:buNone/>
                  <a:tabLst>
                    <a:tab pos="723900" algn="l"/>
                  </a:tabLst>
                </a:pPr>
                <a:r>
                  <a:rPr lang="en-GB" sz="2000" i="1" dirty="0">
                    <a:solidFill>
                      <a:srgbClr val="0066CC"/>
                    </a:solidFill>
                  </a:rPr>
                  <a:t>e</a:t>
                </a:r>
                <a:r>
                  <a:rPr lang="en-GB" sz="2000" i="1" baseline="33000" dirty="0">
                    <a:solidFill>
                      <a:srgbClr val="0066CC"/>
                    </a:solidFill>
                  </a:rPr>
                  <a:t>-</a:t>
                </a:r>
                <a:r>
                  <a:rPr lang="en-GB" sz="2000" i="1" dirty="0">
                    <a:solidFill>
                      <a:srgbClr val="0066CC"/>
                    </a:solidFill>
                  </a:rPr>
                  <a:t>, </a:t>
                </a:r>
                <a:r>
                  <a:rPr lang="en-GB" sz="2000" i="1" dirty="0">
                    <a:solidFill>
                      <a:srgbClr val="0066CC"/>
                    </a:solidFill>
                    <a:latin typeface="Symbol" pitchFamily="18" charset="2"/>
                  </a:rPr>
                  <a:t></a:t>
                </a:r>
                <a:r>
                  <a:rPr lang="en-GB" sz="2000" i="1" baseline="33000" dirty="0">
                    <a:solidFill>
                      <a:srgbClr val="0066CC"/>
                    </a:solidFill>
                    <a:latin typeface="Symbol" pitchFamily="18" charset="2"/>
                  </a:rPr>
                  <a:t>-</a:t>
                </a:r>
                <a:r>
                  <a:rPr lang="en-GB" sz="2000" i="1" dirty="0">
                    <a:solidFill>
                      <a:srgbClr val="0066CC"/>
                    </a:solidFill>
                  </a:rPr>
                  <a:t>, h</a:t>
                </a:r>
                <a:r>
                  <a:rPr lang="en-GB" sz="2000" i="1" baseline="33000" dirty="0">
                    <a:solidFill>
                      <a:srgbClr val="0066CC"/>
                    </a:solidFill>
                    <a:latin typeface="Symbol" pitchFamily="18" charset="2"/>
                  </a:rPr>
                  <a:t>-</a:t>
                </a:r>
              </a:p>
            </p:txBody>
          </p:sp>
          <p:sp>
            <p:nvSpPr>
              <p:cNvPr id="8202" name="Line 14"/>
              <p:cNvSpPr>
                <a:spLocks noChangeShapeType="1"/>
              </p:cNvSpPr>
              <p:nvPr/>
            </p:nvSpPr>
            <p:spPr bwMode="auto">
              <a:xfrm>
                <a:off x="277914" y="1399312"/>
                <a:ext cx="914400" cy="1588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110621" name="Picture 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867" y="3112863"/>
              <a:ext cx="1512267" cy="4322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2700338" y="6416675"/>
            <a:ext cx="3319462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it-IT"/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457200" y="152400"/>
            <a:ext cx="83820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cap="all" dirty="0">
                <a:solidFill>
                  <a:schemeClr val="bg1"/>
                </a:solidFill>
                <a:latin typeface="Calibri" pitchFamily="34" charset="0"/>
              </a:rPr>
              <a:t>Detection principle</a:t>
            </a:r>
            <a:endParaRPr lang="en-US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250825" y="6174325"/>
            <a:ext cx="8605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 </a:t>
            </a:r>
            <a:r>
              <a:rPr lang="en-US" dirty="0">
                <a:solidFill>
                  <a:schemeClr val="accent1"/>
                </a:solidFill>
              </a:rPr>
              <a:t>OPERA: hybrid detector (emulsions + electronic detectors)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166A6-CD7E-4B47-A340-D3FC53BA3E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9" name="Espace réservé de la date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pic>
        <p:nvPicPr>
          <p:cNvPr id="54" name="Image 53" descr="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3056"/>
            <a:ext cx="9144000" cy="230418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835696" y="4077072"/>
            <a:ext cx="5003800" cy="2001838"/>
            <a:chOff x="0" y="4365625"/>
            <a:chExt cx="5003800" cy="2001838"/>
          </a:xfrm>
        </p:grpSpPr>
        <p:sp>
          <p:nvSpPr>
            <p:cNvPr id="56" name="Text Box 9"/>
            <p:cNvSpPr txBox="1">
              <a:spLocks noChangeArrowheads="1"/>
            </p:cNvSpPr>
            <p:nvPr/>
          </p:nvSpPr>
          <p:spPr bwMode="auto">
            <a:xfrm>
              <a:off x="0" y="4492625"/>
              <a:ext cx="1674813" cy="609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57200" eaLnBrk="0" hangingPunct="0">
                <a:lnSpc>
                  <a:spcPct val="93000"/>
                </a:lnSpc>
                <a:buClr>
                  <a:srgbClr val="FFFFFF"/>
                </a:buClr>
                <a:buSzPct val="45000"/>
                <a:buFont typeface="StarSymbol"/>
                <a:buNone/>
                <a:tabLst>
                  <a:tab pos="723900" algn="l"/>
                  <a:tab pos="1447800" algn="l"/>
                </a:tabLst>
              </a:pPr>
              <a:r>
                <a:rPr lang="en-GB" sz="1800">
                  <a:solidFill>
                    <a:srgbClr val="FFFFFF"/>
                  </a:solidFill>
                  <a:latin typeface="Calibri" pitchFamily="34" charset="0"/>
                </a:rPr>
                <a:t>Long </a:t>
              </a:r>
            </a:p>
            <a:p>
              <a:pPr defTabSz="457200" eaLnBrk="0" hangingPunct="0">
                <a:lnSpc>
                  <a:spcPct val="93000"/>
                </a:lnSpc>
                <a:buClr>
                  <a:srgbClr val="FFFFFF"/>
                </a:buClr>
                <a:buSzPct val="45000"/>
                <a:buFont typeface="StarSymbol"/>
                <a:buNone/>
                <a:tabLst>
                  <a:tab pos="723900" algn="l"/>
                  <a:tab pos="1447800" algn="l"/>
                </a:tabLst>
              </a:pPr>
              <a:r>
                <a:rPr lang="en-GB" sz="1800">
                  <a:solidFill>
                    <a:srgbClr val="FFFFFF"/>
                  </a:solidFill>
                  <a:latin typeface="Calibri" pitchFamily="34" charset="0"/>
                </a:rPr>
                <a:t>decay</a:t>
              </a: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0" y="5495925"/>
              <a:ext cx="1604963" cy="609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57200" eaLnBrk="0" hangingPunct="0">
                <a:lnSpc>
                  <a:spcPct val="93000"/>
                </a:lnSpc>
                <a:buClr>
                  <a:srgbClr val="FFFFFF"/>
                </a:buClr>
                <a:buSzPct val="45000"/>
                <a:buFont typeface="StarSymbol"/>
                <a:buNone/>
                <a:tabLst>
                  <a:tab pos="723900" algn="l"/>
                  <a:tab pos="1447800" algn="l"/>
                </a:tabLst>
              </a:pPr>
              <a:r>
                <a:rPr lang="en-GB" sz="1800">
                  <a:solidFill>
                    <a:srgbClr val="FFFFFF"/>
                  </a:solidFill>
                  <a:latin typeface="Calibri" pitchFamily="34" charset="0"/>
                </a:rPr>
                <a:t>Short </a:t>
              </a:r>
            </a:p>
            <a:p>
              <a:pPr defTabSz="457200" eaLnBrk="0" hangingPunct="0">
                <a:lnSpc>
                  <a:spcPct val="93000"/>
                </a:lnSpc>
                <a:buClr>
                  <a:srgbClr val="FFFFFF"/>
                </a:buClr>
                <a:buSzPct val="45000"/>
                <a:buFont typeface="StarSymbol"/>
                <a:buNone/>
                <a:tabLst>
                  <a:tab pos="723900" algn="l"/>
                  <a:tab pos="1447800" algn="l"/>
                </a:tabLst>
              </a:pPr>
              <a:r>
                <a:rPr lang="en-GB" sz="1800">
                  <a:solidFill>
                    <a:srgbClr val="FFFFFF"/>
                  </a:solidFill>
                  <a:latin typeface="Calibri" pitchFamily="34" charset="0"/>
                </a:rPr>
                <a:t>decay</a:t>
              </a:r>
            </a:p>
          </p:txBody>
        </p:sp>
        <p:pic>
          <p:nvPicPr>
            <p:cNvPr id="5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1188" y="4365625"/>
              <a:ext cx="4392612" cy="20018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Goal &amp;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principle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the OPERA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experiment</a:t>
            </a:r>
            <a:endParaRPr lang="fr-FR" sz="32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fr-FR" sz="3200" dirty="0" smtClean="0">
                <a:latin typeface="Calibri" pitchFamily="34" charset="0"/>
              </a:rPr>
              <a:t>Description of the OPERA detector</a:t>
            </a:r>
          </a:p>
          <a:p>
            <a:pPr eaLnBrk="1" hangingPunct="1">
              <a:defRPr/>
            </a:pP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Status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OPERA</a:t>
            </a:r>
          </a:p>
          <a:p>
            <a:pPr eaLnBrk="1" hangingPunct="1">
              <a:defRPr/>
            </a:pP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Oscillation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results</a:t>
            </a:r>
            <a:endParaRPr lang="fr-FR" sz="32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7313" y="6416675"/>
            <a:ext cx="3392487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5E363-967A-4F05-AF5E-40DAA1D89C4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493094"/>
            <a:ext cx="8847138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3351" dir="2700000" algn="ctr" rotWithShape="0">
              <a:srgbClr val="000000">
                <a:alpha val="50027"/>
              </a:srgbClr>
            </a:outerShdw>
          </a:effectLst>
        </p:spPr>
      </p:pic>
      <p:sp>
        <p:nvSpPr>
          <p:cNvPr id="7170" name="Rectangle 24"/>
          <p:cNvSpPr>
            <a:spLocks noChangeArrowheads="1"/>
          </p:cNvSpPr>
          <p:nvPr/>
        </p:nvSpPr>
        <p:spPr bwMode="auto">
          <a:xfrm>
            <a:off x="179512" y="152400"/>
            <a:ext cx="5544616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IMPLEMENTATION OF THE PRINCIPLE</a:t>
            </a:r>
          </a:p>
        </p:txBody>
      </p:sp>
      <p:sp>
        <p:nvSpPr>
          <p:cNvPr id="717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C18EE-FACA-411F-B5FB-C256BC48A5A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11"/>
          </p:nvPr>
        </p:nvSpPr>
        <p:spPr>
          <a:xfrm>
            <a:off x="2771775" y="6416675"/>
            <a:ext cx="3248025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373346" y="1916832"/>
            <a:ext cx="2952105" cy="52322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ea typeface="ＭＳ Ｐゴシック" pitchFamily="-108" charset="-128"/>
                <a:cs typeface="+mn-cs"/>
              </a:rPr>
              <a:t>22 RPC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ea typeface="ＭＳ Ｐゴシック" pitchFamily="-108" charset="-128"/>
                <a:cs typeface="+mn-cs"/>
              </a:rPr>
              <a:t>+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ea typeface="ＭＳ Ｐゴシック" pitchFamily="-108" charset="-128"/>
                <a:cs typeface="+mn-cs"/>
              </a:rPr>
              <a:t>6 Drift Tubes planes</a:t>
            </a:r>
          </a:p>
          <a:p>
            <a:pPr eaLnBrk="0" hangingPunct="0"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ea typeface="ＭＳ Ｐゴシック" pitchFamily="-108" charset="-128"/>
                <a:cs typeface="+mn-cs"/>
              </a:rPr>
              <a:t>magnetic field (1.5 T)</a:t>
            </a:r>
            <a:endParaRPr lang="fr-FR" sz="1400" dirty="0">
              <a:solidFill>
                <a:schemeClr val="accent4">
                  <a:lumMod val="75000"/>
                </a:schemeClr>
              </a:solidFill>
              <a:ea typeface="ＭＳ Ｐゴシック" pitchFamily="-108" charset="-128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b="46389"/>
          <a:stretch>
            <a:fillRect/>
          </a:stretch>
        </p:blipFill>
        <p:spPr bwMode="auto">
          <a:xfrm>
            <a:off x="2267744" y="1484784"/>
            <a:ext cx="3168650" cy="38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5003800" y="2565722"/>
            <a:ext cx="2376488" cy="3311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843213" y="2565722"/>
            <a:ext cx="1944687" cy="33115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508625" y="6021710"/>
            <a:ext cx="1511300" cy="360362"/>
          </a:xfrm>
          <a:prstGeom prst="rect">
            <a:avLst/>
          </a:prstGeom>
          <a:noFill/>
          <a:ln>
            <a:solidFill>
              <a:srgbClr val="EC2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843213" y="6055047"/>
            <a:ext cx="2160587" cy="431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95288" y="5300985"/>
            <a:ext cx="792162" cy="6477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912813" y="5935985"/>
            <a:ext cx="1295400" cy="5762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4925" y="1924359"/>
            <a:ext cx="2233613" cy="522287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>
                <a:solidFill>
                  <a:srgbClr val="002060"/>
                </a:solidFill>
              </a:rPr>
              <a:t>Extract 25-50 bricks per day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pic>
        <p:nvPicPr>
          <p:cNvPr id="20" name="Image 19" descr="Imag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316" y="1844824"/>
            <a:ext cx="3736684" cy="1288173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</p:pic>
      <p:grpSp>
        <p:nvGrpSpPr>
          <p:cNvPr id="22" name="Groupe 21"/>
          <p:cNvGrpSpPr/>
          <p:nvPr/>
        </p:nvGrpSpPr>
        <p:grpSpPr>
          <a:xfrm>
            <a:off x="6027164" y="67463"/>
            <a:ext cx="3201979" cy="1771302"/>
            <a:chOff x="4700554" y="1449065"/>
            <a:chExt cx="4626974" cy="2637104"/>
          </a:xfrm>
        </p:grpSpPr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5124451" y="2108200"/>
              <a:ext cx="743693" cy="168672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1050" y="1449065"/>
              <a:ext cx="2241550" cy="2339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H="1">
              <a:off x="8012113" y="1571625"/>
              <a:ext cx="174625" cy="132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8008605" y="2058293"/>
              <a:ext cx="1318923" cy="476194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 defTabSz="457200" hangingPunct="0">
                <a:lnSpc>
                  <a:spcPct val="93000"/>
                </a:lnSpc>
                <a:buClr>
                  <a:srgbClr val="FFFFFF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1600" dirty="0">
                  <a:solidFill>
                    <a:srgbClr val="FFFFFF"/>
                  </a:solidFill>
                </a:rPr>
                <a:t>10.3 cm</a:t>
              </a:r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H="1">
              <a:off x="6938963" y="3082925"/>
              <a:ext cx="960437" cy="76041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7343774" y="3465514"/>
              <a:ext cx="1318923" cy="4761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 defTabSz="457200" hangingPunct="0">
                <a:lnSpc>
                  <a:spcPct val="93000"/>
                </a:lnSpc>
                <a:buClr>
                  <a:srgbClr val="FFFFFF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1600" dirty="0">
                  <a:solidFill>
                    <a:srgbClr val="FFFFFF"/>
                  </a:solidFill>
                </a:rPr>
                <a:t>12.8 cm</a:t>
              </a:r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5935663" y="3402013"/>
              <a:ext cx="968375" cy="4413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4700554" y="3609975"/>
              <a:ext cx="2213052" cy="4761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 defTabSz="457200" hangingPunct="0">
                <a:lnSpc>
                  <a:spcPct val="93000"/>
                </a:lnSpc>
                <a:buClr>
                  <a:srgbClr val="FFFFFF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lang="en-GB" sz="1600" dirty="0">
                  <a:solidFill>
                    <a:srgbClr val="FFFFFF"/>
                  </a:solidFill>
                </a:rPr>
                <a:t>7.5 cm = 10 X</a:t>
              </a:r>
              <a:r>
                <a:rPr lang="en-GB" sz="1600" baseline="-330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5114876" y="1522268"/>
              <a:ext cx="321220" cy="4455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 hangingPunct="0">
                <a:lnSpc>
                  <a:spcPct val="102000"/>
                </a:lnSpc>
                <a:buClr>
                  <a:srgbClr val="FFFFFF"/>
                </a:buClr>
                <a:buSzPct val="45000"/>
                <a:buFont typeface="StarSymbol" charset="0"/>
                <a:buNone/>
              </a:pPr>
              <a:r>
                <a:rPr lang="el-GR"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ν</a:t>
              </a:r>
              <a:endParaRPr lang="en-GB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 flipV="1">
              <a:off x="7664450" y="1603375"/>
              <a:ext cx="1379538" cy="503238"/>
            </a:xfrm>
            <a:prstGeom prst="line">
              <a:avLst/>
            </a:prstGeom>
            <a:noFill/>
            <a:ln w="36720">
              <a:solidFill>
                <a:srgbClr val="FF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 flipV="1">
              <a:off x="7726363" y="1993900"/>
              <a:ext cx="1217612" cy="238125"/>
            </a:xfrm>
            <a:prstGeom prst="line">
              <a:avLst/>
            </a:prstGeom>
            <a:noFill/>
            <a:ln w="36720">
              <a:solidFill>
                <a:srgbClr val="FF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7226300" y="2870200"/>
              <a:ext cx="515938" cy="515938"/>
            </a:xfrm>
            <a:prstGeom prst="line">
              <a:avLst/>
            </a:prstGeom>
            <a:noFill/>
            <a:ln w="36720">
              <a:solidFill>
                <a:srgbClr val="FF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7570788" y="2447925"/>
              <a:ext cx="811212" cy="15875"/>
            </a:xfrm>
            <a:prstGeom prst="line">
              <a:avLst/>
            </a:prstGeom>
            <a:noFill/>
            <a:ln w="36720">
              <a:solidFill>
                <a:srgbClr val="FF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5148064" y="2132856"/>
              <a:ext cx="1681163" cy="3095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V="1">
              <a:off x="6821488" y="1604963"/>
              <a:ext cx="2222500" cy="814387"/>
            </a:xfrm>
            <a:prstGeom prst="line">
              <a:avLst/>
            </a:prstGeom>
            <a:noFill/>
            <a:ln w="9525">
              <a:solidFill>
                <a:srgbClr val="FF33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V="1">
              <a:off x="6805613" y="1995488"/>
              <a:ext cx="2139950" cy="423862"/>
            </a:xfrm>
            <a:prstGeom prst="line">
              <a:avLst/>
            </a:prstGeom>
            <a:noFill/>
            <a:ln w="9525">
              <a:solidFill>
                <a:srgbClr val="FF33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6805613" y="2433638"/>
              <a:ext cx="1577975" cy="31750"/>
            </a:xfrm>
            <a:prstGeom prst="line">
              <a:avLst/>
            </a:prstGeom>
            <a:noFill/>
            <a:ln w="9525">
              <a:solidFill>
                <a:srgbClr val="FF33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>
              <a:off x="6821488" y="2447925"/>
              <a:ext cx="920750" cy="936625"/>
            </a:xfrm>
            <a:prstGeom prst="line">
              <a:avLst/>
            </a:prstGeom>
            <a:noFill/>
            <a:ln w="9525">
              <a:solidFill>
                <a:srgbClr val="FF33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940152" y="3861048"/>
            <a:ext cx="2952750" cy="73977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</a:rPr>
              <a:t>27 </a:t>
            </a:r>
            <a:r>
              <a:rPr lang="fr-FR" sz="1400">
                <a:solidFill>
                  <a:srgbClr val="FF0000"/>
                </a:solidFill>
              </a:rPr>
              <a:t>brick walls alternated with</a:t>
            </a:r>
          </a:p>
          <a:p>
            <a:pPr eaLnBrk="0" hangingPunct="0"/>
            <a:r>
              <a:rPr lang="fr-FR" sz="1400">
                <a:solidFill>
                  <a:srgbClr val="FF0000"/>
                </a:solidFill>
              </a:rPr>
              <a:t>scintillator planes</a:t>
            </a:r>
          </a:p>
          <a:p>
            <a:pPr eaLnBrk="0" hangingPunct="0"/>
            <a:r>
              <a:rPr lang="en-US" sz="1400">
                <a:solidFill>
                  <a:srgbClr val="FF0000"/>
                </a:solidFill>
              </a:rPr>
              <a:t>mip : detection efficiency of ~ 99%.</a:t>
            </a:r>
            <a:endParaRPr lang="fr-FR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38637" y="4771394"/>
            <a:ext cx="467544" cy="172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891DC-9F78-40CC-9445-CD1CF41E65B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2771775" y="6416675"/>
            <a:ext cx="3248025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F. Brunet - LAPP Annecy - Blois 2012</a:t>
            </a:r>
            <a:endParaRPr lang="en-US" dirty="0"/>
          </a:p>
        </p:txBody>
      </p:sp>
      <p:grpSp>
        <p:nvGrpSpPr>
          <p:cNvPr id="12292" name="Group 47"/>
          <p:cNvGrpSpPr>
            <a:grpSpLocks/>
          </p:cNvGrpSpPr>
          <p:nvPr/>
        </p:nvGrpSpPr>
        <p:grpSpPr bwMode="auto">
          <a:xfrm>
            <a:off x="5003800" y="692150"/>
            <a:ext cx="3600450" cy="3744913"/>
            <a:chOff x="5480970" y="914400"/>
            <a:chExt cx="3748087" cy="4197752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80970" y="1346448"/>
              <a:ext cx="3748087" cy="376570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3" name="テキスト ボックス 83"/>
            <p:cNvSpPr txBox="1">
              <a:spLocks noChangeArrowheads="1"/>
            </p:cNvSpPr>
            <p:nvPr/>
          </p:nvSpPr>
          <p:spPr bwMode="auto">
            <a:xfrm>
              <a:off x="5715639" y="914400"/>
              <a:ext cx="3123406" cy="400380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kumimoji="1" lang="en-US" altLang="ja-JP" sz="2000" dirty="0">
                  <a:solidFill>
                    <a:srgbClr val="000000"/>
                  </a:solidFill>
                  <a:latin typeface="Calibri" pitchFamily="34" charset="0"/>
                  <a:ea typeface="ＭＳ Ｐゴシック" pitchFamily="-108" charset="-128"/>
                  <a:cs typeface="+mn-cs"/>
                </a:rPr>
                <a:t>Hybrid target structure.</a:t>
              </a:r>
              <a:endParaRPr kumimoji="1" lang="ja-JP" alt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-108" charset="-128"/>
                <a:cs typeface="+mn-cs"/>
              </a:endParaRPr>
            </a:p>
          </p:txBody>
        </p:sp>
        <p:sp>
          <p:nvSpPr>
            <p:cNvPr id="12310" name="テキスト ボックス 84"/>
            <p:cNvSpPr txBox="1">
              <a:spLocks noChangeArrowheads="1"/>
            </p:cNvSpPr>
            <p:nvPr/>
          </p:nvSpPr>
          <p:spPr bwMode="auto">
            <a:xfrm>
              <a:off x="6629400" y="3962400"/>
              <a:ext cx="838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1" lang="en-US" altLang="ja-JP">
                  <a:latin typeface="Calibri" pitchFamily="34" charset="0"/>
                </a:rPr>
                <a:t>(CS)</a:t>
              </a:r>
              <a:endParaRPr kumimoji="1" lang="ja-JP" altLang="en-US">
                <a:latin typeface="Calibri" pitchFamily="34" charset="0"/>
              </a:endParaRPr>
            </a:p>
          </p:txBody>
        </p:sp>
      </p:grpSp>
      <p:sp>
        <p:nvSpPr>
          <p:cNvPr id="12293" name="Rectangle 14"/>
          <p:cNvSpPr>
            <a:spLocks noChangeArrowheads="1"/>
          </p:cNvSpPr>
          <p:nvPr/>
        </p:nvSpPr>
        <p:spPr bwMode="auto">
          <a:xfrm>
            <a:off x="107950" y="764704"/>
            <a:ext cx="46085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AutoNum type="arabicPeriod"/>
            </a:pPr>
            <a:r>
              <a:rPr lang="en-US" sz="1800" dirty="0"/>
              <a:t>Trigger on event “on time” with CNGS and selection of the brick using electronic detectors </a:t>
            </a:r>
            <a:r>
              <a:rPr lang="fr-FR" sz="1800" dirty="0"/>
              <a:t>information</a:t>
            </a:r>
          </a:p>
          <a:p>
            <a:pPr marL="342900" indent="-342900" eaLnBrk="0" hangingPunct="0">
              <a:buFontTx/>
              <a:buAutoNum type="arabicPeriod"/>
            </a:pPr>
            <a:endParaRPr lang="fr-FR" sz="1800" dirty="0"/>
          </a:p>
          <a:p>
            <a:pPr marL="342900" indent="-342900" eaLnBrk="0" hangingPunct="0">
              <a:buFontTx/>
              <a:buAutoNum type="arabicPeriod"/>
            </a:pPr>
            <a:r>
              <a:rPr lang="en-US" sz="1800" dirty="0"/>
              <a:t>Brick extracted by BMS</a:t>
            </a:r>
            <a:endParaRPr lang="fr-FR" sz="1800" dirty="0"/>
          </a:p>
          <a:p>
            <a:pPr marL="342900" indent="-342900" eaLnBrk="0" hangingPunct="0">
              <a:buFontTx/>
              <a:buAutoNum type="arabicPeriod"/>
            </a:pPr>
            <a:endParaRPr lang="fr-FR" sz="1800" dirty="0"/>
          </a:p>
          <a:p>
            <a:pPr marL="342900" indent="-342900" eaLnBrk="0" hangingPunct="0">
              <a:buFontTx/>
              <a:buAutoNum type="arabicPeriod" startAt="3"/>
            </a:pPr>
            <a:r>
              <a:rPr lang="en-US" sz="1800" dirty="0"/>
              <a:t>Electronic tracks validated with CS</a:t>
            </a:r>
          </a:p>
          <a:p>
            <a:pPr marL="342900" indent="-342900" eaLnBrk="0" hangingPunct="0"/>
            <a:endParaRPr lang="en-US" sz="1800" dirty="0"/>
          </a:p>
          <a:p>
            <a:pPr marL="342900" indent="-342900" eaLnBrk="0" hangingPunct="0">
              <a:buFontTx/>
              <a:buAutoNum type="arabicPeriod" startAt="3"/>
            </a:pPr>
            <a:r>
              <a:rPr lang="en-US" sz="1800" dirty="0"/>
              <a:t>Brick is sent to one of 12 </a:t>
            </a:r>
            <a:r>
              <a:rPr lang="fr-FR" sz="1800" dirty="0"/>
              <a:t>scanning </a:t>
            </a:r>
            <a:r>
              <a:rPr lang="fr-FR" sz="1800" dirty="0" err="1"/>
              <a:t>labs</a:t>
            </a:r>
            <a:r>
              <a:rPr lang="fr-FR" sz="1800" dirty="0"/>
              <a:t> in Europe and </a:t>
            </a:r>
            <a:r>
              <a:rPr lang="fr-FR" sz="1800" dirty="0" err="1"/>
              <a:t>Japan</a:t>
            </a:r>
            <a:r>
              <a:rPr lang="fr-FR" sz="1800" dirty="0"/>
              <a:t>.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43317" y="116632"/>
            <a:ext cx="8737328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OPERA : A HYBRID DETECTOR (ELECTRONIC + EMULSIONS)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948488" y="4926215"/>
            <a:ext cx="2016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u="sng" dirty="0"/>
              <a:t>Scanning</a:t>
            </a:r>
            <a:r>
              <a:rPr lang="en-US" sz="2000" dirty="0"/>
              <a:t> : </a:t>
            </a:r>
            <a:r>
              <a:rPr lang="en-US" sz="1800" dirty="0"/>
              <a:t>D</a:t>
            </a:r>
            <a:r>
              <a:rPr lang="en-US" sz="1800" dirty="0" smtClean="0"/>
              <a:t>etermine </a:t>
            </a:r>
            <a:r>
              <a:rPr lang="en-US" sz="1800" dirty="0"/>
              <a:t>the topology of the event to possibly find a kink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250825" y="4770798"/>
            <a:ext cx="6624638" cy="1728788"/>
            <a:chOff x="250825" y="4653136"/>
            <a:chExt cx="6624638" cy="1728788"/>
          </a:xfrm>
        </p:grpSpPr>
        <p:grpSp>
          <p:nvGrpSpPr>
            <p:cNvPr id="3" name="Groupe 25"/>
            <p:cNvGrpSpPr>
              <a:grpSpLocks/>
            </p:cNvGrpSpPr>
            <p:nvPr/>
          </p:nvGrpSpPr>
          <p:grpSpPr bwMode="auto">
            <a:xfrm>
              <a:off x="250825" y="4653136"/>
              <a:ext cx="6624638" cy="1728788"/>
              <a:chOff x="2339752" y="4797152"/>
              <a:chExt cx="6624736" cy="172819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339752" y="4797152"/>
                <a:ext cx="6624736" cy="1728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fr-FR"/>
              </a:p>
            </p:txBody>
          </p:sp>
          <p:pic>
            <p:nvPicPr>
              <p:cNvPr id="12304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l="12096" t="69891" r="6258"/>
              <a:stretch>
                <a:fillRect/>
              </a:stretch>
            </p:blipFill>
            <p:spPr bwMode="auto">
              <a:xfrm>
                <a:off x="6999780" y="5013176"/>
                <a:ext cx="1944216" cy="1412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5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l="12096" t="39201" r="6258" b="27039"/>
              <a:stretch>
                <a:fillRect/>
              </a:stretch>
            </p:blipFill>
            <p:spPr bwMode="auto">
              <a:xfrm>
                <a:off x="5508104" y="4920676"/>
                <a:ext cx="1944216" cy="1584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6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l="12096" t="22321" r="12305" b="56197"/>
              <a:stretch>
                <a:fillRect/>
              </a:stretch>
            </p:blipFill>
            <p:spPr bwMode="auto">
              <a:xfrm>
                <a:off x="3923928" y="5273103"/>
                <a:ext cx="1800200" cy="1008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7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l="15120" r="9280" b="74609"/>
              <a:stretch>
                <a:fillRect/>
              </a:stretch>
            </p:blipFill>
            <p:spPr bwMode="auto">
              <a:xfrm>
                <a:off x="2339752" y="5157192"/>
                <a:ext cx="1800200" cy="1191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68313" y="4724400"/>
              <a:ext cx="13636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800">
                  <a:solidFill>
                    <a:schemeClr val="bg1"/>
                  </a:solidFill>
                </a:rPr>
                <a:t>microtracks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195513" y="4724400"/>
              <a:ext cx="13001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800" dirty="0" err="1">
                  <a:solidFill>
                    <a:schemeClr val="bg1"/>
                  </a:solidFill>
                </a:rPr>
                <a:t>basetracks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916363" y="4724400"/>
              <a:ext cx="8001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800">
                  <a:solidFill>
                    <a:schemeClr val="bg1"/>
                  </a:solidFill>
                </a:rPr>
                <a:t>tracks</a:t>
              </a: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364163" y="4716463"/>
              <a:ext cx="97948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800">
                  <a:solidFill>
                    <a:schemeClr val="bg1"/>
                  </a:solidFill>
                </a:rPr>
                <a:t>vertices</a:t>
              </a:r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29/05/2012</a:t>
            </a:r>
            <a:endParaRPr lang="en-US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1808518" cy="142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55576" y="5229200"/>
            <a:ext cx="72008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962066" y="5386095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1475656" y="5589240"/>
            <a:ext cx="1766829" cy="6480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1437019" y="5229200"/>
            <a:ext cx="1805466" cy="1440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1475656" y="5301208"/>
            <a:ext cx="1509821" cy="848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1475656" y="5589240"/>
            <a:ext cx="1478797" cy="4320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38637" y="5589240"/>
            <a:ext cx="619080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GillSans" pitchFamily="34" charset="0"/>
              </a:rPr>
              <a:t>45</a:t>
            </a:r>
            <a:r>
              <a:rPr lang="el-GR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μ</a:t>
            </a:r>
            <a:r>
              <a:rPr lang="fr-FR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m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611560" y="5229200"/>
            <a:ext cx="0" cy="1008112"/>
          </a:xfrm>
          <a:prstGeom prst="straightConnector1">
            <a:avLst/>
          </a:prstGeom>
          <a:ln w="127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 rot="5400000">
            <a:off x="3326720" y="5564134"/>
            <a:ext cx="68961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300</a:t>
            </a:r>
            <a:r>
              <a:rPr lang="el-GR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μ</a:t>
            </a:r>
            <a:r>
              <a:rPr lang="fr-FR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m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3504759" y="5445224"/>
            <a:ext cx="0" cy="504056"/>
          </a:xfrm>
          <a:prstGeom prst="straightConnector1">
            <a:avLst/>
          </a:prstGeom>
          <a:ln w="127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 rot="5400000">
            <a:off x="4702887" y="5564134"/>
            <a:ext cx="67358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4.2 cm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4919161" y="5301208"/>
            <a:ext cx="12879" cy="864096"/>
          </a:xfrm>
          <a:prstGeom prst="straightConnector1">
            <a:avLst/>
          </a:prstGeom>
          <a:ln w="127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 rot="5400000">
            <a:off x="6227934" y="5471232"/>
            <a:ext cx="67358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5.2 cm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6444208" y="5208306"/>
            <a:ext cx="0" cy="1029006"/>
          </a:xfrm>
          <a:prstGeom prst="straightConnector1">
            <a:avLst/>
          </a:prstGeom>
          <a:ln w="127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28097</TotalTime>
  <Words>1670</Words>
  <Application>Microsoft Office PowerPoint</Application>
  <PresentationFormat>Affichage à l'écran (4:3)</PresentationFormat>
  <Paragraphs>281</Paragraphs>
  <Slides>22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Apex</vt:lpstr>
      <vt:lpstr>Équation</vt:lpstr>
      <vt:lpstr>Diapositive 1</vt:lpstr>
      <vt:lpstr>Outline</vt:lpstr>
      <vt:lpstr>Outline</vt:lpstr>
      <vt:lpstr>Diapositive 4</vt:lpstr>
      <vt:lpstr>Diapositive 5</vt:lpstr>
      <vt:lpstr>Diapositive 6</vt:lpstr>
      <vt:lpstr>Outline</vt:lpstr>
      <vt:lpstr>Diapositive 8</vt:lpstr>
      <vt:lpstr>Diapositive 9</vt:lpstr>
      <vt:lpstr>Diapositive 10</vt:lpstr>
      <vt:lpstr>Outline</vt:lpstr>
      <vt:lpstr>Diapositive 12</vt:lpstr>
      <vt:lpstr>Outline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Backup slides</vt:lpstr>
      <vt:lpstr>n-TOF</vt:lpstr>
      <vt:lpstr>Diapositive 22</vt:lpstr>
    </vt:vector>
  </TitlesOfParts>
  <Company>Antonio Ereditato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Ereditato</dc:creator>
  <cp:lastModifiedBy>brunet</cp:lastModifiedBy>
  <cp:revision>1211</cp:revision>
  <cp:lastPrinted>2010-05-30T12:08:51Z</cp:lastPrinted>
  <dcterms:created xsi:type="dcterms:W3CDTF">2010-06-04T12:15:17Z</dcterms:created>
  <dcterms:modified xsi:type="dcterms:W3CDTF">2012-05-28T23:19:01Z</dcterms:modified>
</cp:coreProperties>
</file>