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9" r:id="rId3"/>
    <p:sldId id="257" r:id="rId4"/>
    <p:sldId id="258" r:id="rId5"/>
    <p:sldId id="260" r:id="rId6"/>
    <p:sldId id="261" r:id="rId7"/>
    <p:sldId id="270" r:id="rId8"/>
    <p:sldId id="262" r:id="rId9"/>
    <p:sldId id="263" r:id="rId10"/>
    <p:sldId id="264" r:id="rId11"/>
    <p:sldId id="265" r:id="rId12"/>
    <p:sldId id="266" r:id="rId13"/>
    <p:sldId id="267" r:id="rId14"/>
    <p:sldId id="268" r:id="rId15"/>
    <p:sldId id="272"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 Id="rId4" Type="http://schemas.openxmlformats.org/officeDocument/2006/relationships/image" Target="../media/image37.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image" Target="../media/image3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5" Type="http://schemas.openxmlformats.org/officeDocument/2006/relationships/image" Target="../media/image14.wmf"/><Relationship Id="rId4"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5" Type="http://schemas.openxmlformats.org/officeDocument/2006/relationships/image" Target="../media/image19.wmf"/><Relationship Id="rId4"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4" Type="http://schemas.openxmlformats.org/officeDocument/2006/relationships/image" Target="../media/image23.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 Id="rId5" Type="http://schemas.openxmlformats.org/officeDocument/2006/relationships/image" Target="../media/image28.wmf"/><Relationship Id="rId4" Type="http://schemas.openxmlformats.org/officeDocument/2006/relationships/image" Target="../media/image27.w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8C87AE3-9411-4E8A-8218-C6203312A11F}" type="datetimeFigureOut">
              <a:rPr lang="en-US" smtClean="0"/>
              <a:pPr/>
              <a:t>5/30/2012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004DFEB-C126-484A-8C5F-7F19F5E758F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8C87AE3-9411-4E8A-8218-C6203312A11F}" type="datetimeFigureOut">
              <a:rPr lang="en-US" smtClean="0"/>
              <a:pPr/>
              <a:t>5/30/2012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004DFEB-C126-484A-8C5F-7F19F5E758F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8C87AE3-9411-4E8A-8218-C6203312A11F}" type="datetimeFigureOut">
              <a:rPr lang="en-US" smtClean="0"/>
              <a:pPr/>
              <a:t>5/30/2012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004DFEB-C126-484A-8C5F-7F19F5E758F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8C87AE3-9411-4E8A-8218-C6203312A11F}" type="datetimeFigureOut">
              <a:rPr lang="en-US" smtClean="0"/>
              <a:pPr/>
              <a:t>5/30/2012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004DFEB-C126-484A-8C5F-7F19F5E758F6}"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8C87AE3-9411-4E8A-8218-C6203312A11F}" type="datetimeFigureOut">
              <a:rPr lang="en-US" smtClean="0"/>
              <a:pPr/>
              <a:t>5/30/2012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004DFEB-C126-484A-8C5F-7F19F5E758F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8C87AE3-9411-4E8A-8218-C6203312A11F}" type="datetimeFigureOut">
              <a:rPr lang="en-US" smtClean="0"/>
              <a:pPr/>
              <a:t>5/30/2012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004DFEB-C126-484A-8C5F-7F19F5E758F6}"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8C87AE3-9411-4E8A-8218-C6203312A11F}" type="datetimeFigureOut">
              <a:rPr lang="en-US" smtClean="0"/>
              <a:pPr/>
              <a:t>5/30/2012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004DFEB-C126-484A-8C5F-7F19F5E758F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8C87AE3-9411-4E8A-8218-C6203312A11F}" type="datetimeFigureOut">
              <a:rPr lang="en-US" smtClean="0"/>
              <a:pPr/>
              <a:t>5/30/2012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004DFEB-C126-484A-8C5F-7F19F5E758F6}"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8C87AE3-9411-4E8A-8218-C6203312A11F}" type="datetimeFigureOut">
              <a:rPr lang="en-US" smtClean="0"/>
              <a:pPr/>
              <a:t>5/30/2012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004DFEB-C126-484A-8C5F-7F19F5E758F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8C87AE3-9411-4E8A-8218-C6203312A11F}" type="datetimeFigureOut">
              <a:rPr lang="en-US" smtClean="0"/>
              <a:pPr/>
              <a:t>5/30/2012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004DFEB-C126-484A-8C5F-7F19F5E758F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8C87AE3-9411-4E8A-8218-C6203312A11F}" type="datetimeFigureOut">
              <a:rPr lang="en-US" smtClean="0"/>
              <a:pPr/>
              <a:t>5/30/2012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004DFEB-C126-484A-8C5F-7F19F5E758F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8C87AE3-9411-4E8A-8218-C6203312A11F}" type="datetimeFigureOut">
              <a:rPr lang="en-US" smtClean="0"/>
              <a:pPr/>
              <a:t>5/30/2012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004DFEB-C126-484A-8C5F-7F19F5E758F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oleObject" Target="../embeddings/oleObject30.bin"/><Relationship Id="rId4" Type="http://schemas.openxmlformats.org/officeDocument/2006/relationships/oleObject" Target="../embeddings/oleObject29.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oleObject" Target="../embeddings/oleObject32.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36.bin"/><Relationship Id="rId5" Type="http://schemas.openxmlformats.org/officeDocument/2006/relationships/oleObject" Target="../embeddings/oleObject35.bin"/><Relationship Id="rId4" Type="http://schemas.openxmlformats.org/officeDocument/2006/relationships/oleObject" Target="../embeddings/oleObject34.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oleObject" Target="../embeddings/oleObject38.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4.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6.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8.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9.bin"/><Relationship Id="rId7"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2.bin"/><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4.bin"/><Relationship Id="rId7"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7.bin"/><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22.bin"/><Relationship Id="rId5" Type="http://schemas.openxmlformats.org/officeDocument/2006/relationships/oleObject" Target="../embeddings/oleObject21.bin"/><Relationship Id="rId4" Type="http://schemas.openxmlformats.org/officeDocument/2006/relationships/oleObject" Target="../embeddings/oleObject20.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3.bin"/><Relationship Id="rId7"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26.bin"/><Relationship Id="rId5" Type="http://schemas.openxmlformats.org/officeDocument/2006/relationships/oleObject" Target="../embeddings/oleObject25.bin"/><Relationship Id="rId4" Type="http://schemas.openxmlformats.org/officeDocument/2006/relationships/oleObject" Target="../embeddings/oleObject2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8001000" cy="2686050"/>
          </a:xfrm>
          <a:solidFill>
            <a:srgbClr val="00B0F0"/>
          </a:solidFill>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Nonzero       and Neutrino Masses from Modified </a:t>
            </a:r>
            <a:r>
              <a:rPr lang="en-US" dirty="0" err="1" smtClean="0"/>
              <a:t>Tribimaximal</a:t>
            </a:r>
            <a:r>
              <a:rPr lang="en-US" dirty="0" smtClean="0"/>
              <a:t> Neutrino Mixing Matrix </a:t>
            </a:r>
            <a:endParaRPr lang="en-US" dirty="0"/>
          </a:p>
        </p:txBody>
      </p:sp>
      <p:sp>
        <p:nvSpPr>
          <p:cNvPr id="3" name="Subtitle 2"/>
          <p:cNvSpPr>
            <a:spLocks noGrp="1"/>
          </p:cNvSpPr>
          <p:nvPr>
            <p:ph type="subTitle" idx="1"/>
          </p:nvPr>
        </p:nvSpPr>
        <p:spPr>
          <a:xfrm>
            <a:off x="2286000" y="3276600"/>
            <a:ext cx="6172200" cy="1828800"/>
          </a:xfrm>
          <a:solidFill>
            <a:srgbClr val="0070C0"/>
          </a:solidFill>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Asan</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Damanik</a:t>
            </a: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Faculty of Science and Technology</a:t>
            </a:r>
          </a:p>
          <a:p>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Sanata</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Dharma University</a:t>
            </a:r>
          </a:p>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Yogyakarta, Indonesia</a:t>
            </a:r>
          </a:p>
          <a:p>
            <a:r>
              <a:rPr lang="en-US" sz="19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e-mail: d.asan@lycos.com</a:t>
            </a:r>
          </a:p>
        </p:txBody>
      </p:sp>
      <p:graphicFrame>
        <p:nvGraphicFramePr>
          <p:cNvPr id="4" name="Object 3"/>
          <p:cNvGraphicFramePr>
            <a:graphicFrameLocks noChangeAspect="1"/>
          </p:cNvGraphicFramePr>
          <p:nvPr/>
        </p:nvGraphicFramePr>
        <p:xfrm>
          <a:off x="3962400" y="228600"/>
          <a:ext cx="762000" cy="857250"/>
        </p:xfrm>
        <a:graphic>
          <a:graphicData uri="http://schemas.openxmlformats.org/presentationml/2006/ole">
            <p:oleObj spid="_x0000_s1026" name="Equation" r:id="rId3" imgW="203040" imgH="228600" progId="Equation.3">
              <p:embed/>
            </p:oleObj>
          </a:graphicData>
        </a:graphic>
      </p:graphicFrame>
      <p:sp>
        <p:nvSpPr>
          <p:cNvPr id="5" name="TextBox 4"/>
          <p:cNvSpPr txBox="1"/>
          <p:nvPr/>
        </p:nvSpPr>
        <p:spPr>
          <a:xfrm>
            <a:off x="685800" y="5715000"/>
            <a:ext cx="8077200" cy="646331"/>
          </a:xfrm>
          <a:prstGeom prst="rect">
            <a:avLst/>
          </a:prstGeom>
          <a:noFill/>
        </p:spPr>
        <p:txBody>
          <a:bodyPr wrap="square" rtlCol="0">
            <a:spAutoFit/>
          </a:bodyPr>
          <a:lstStyle/>
          <a:p>
            <a:r>
              <a:rPr lang="en-US" dirty="0" smtClean="0"/>
              <a:t>Presented at 24</a:t>
            </a:r>
            <a:r>
              <a:rPr lang="en-US" baseline="30000" dirty="0" smtClean="0"/>
              <a:t>th</a:t>
            </a:r>
            <a:r>
              <a:rPr lang="en-US" dirty="0" smtClean="0"/>
              <a:t> </a:t>
            </a:r>
            <a:r>
              <a:rPr lang="en-US" dirty="0" err="1" smtClean="0"/>
              <a:t>Rencontres</a:t>
            </a:r>
            <a:r>
              <a:rPr lang="en-US" dirty="0" smtClean="0"/>
              <a:t> de Blois, Chateaux, France, 27 May – 1 June 2012</a:t>
            </a:r>
            <a:endParaRPr lang="en-US" dirty="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and</a:t>
            </a:r>
          </a:p>
          <a:p>
            <a:r>
              <a:rPr lang="en-US" dirty="0" smtClean="0"/>
              <a:t>                                                                 (18)</a:t>
            </a:r>
          </a:p>
          <a:p>
            <a:endParaRPr lang="en-US" dirty="0" smtClean="0"/>
          </a:p>
          <a:p>
            <a:r>
              <a:rPr lang="en-US" dirty="0" smtClean="0"/>
              <a:t>this value give:</a:t>
            </a:r>
          </a:p>
          <a:p>
            <a:r>
              <a:rPr lang="en-US" dirty="0" smtClean="0"/>
              <a:t>                                                                 (19)</a:t>
            </a:r>
          </a:p>
          <a:p>
            <a:r>
              <a:rPr lang="en-US" dirty="0" smtClean="0"/>
              <a:t>which implies that:</a:t>
            </a:r>
          </a:p>
          <a:p>
            <a:r>
              <a:rPr lang="en-US" dirty="0" smtClean="0"/>
              <a:t>                                                                 (20)</a:t>
            </a:r>
          </a:p>
          <a:p>
            <a:r>
              <a:rPr lang="en-US" dirty="0" smtClean="0"/>
              <a:t>which in agreement with the experimental data.</a:t>
            </a:r>
          </a:p>
          <a:p>
            <a:endParaRPr lang="en-US" dirty="0" smtClean="0"/>
          </a:p>
          <a:p>
            <a:endParaRPr lang="en-US" dirty="0"/>
          </a:p>
        </p:txBody>
      </p:sp>
      <p:graphicFrame>
        <p:nvGraphicFramePr>
          <p:cNvPr id="4" name="Object 3"/>
          <p:cNvGraphicFramePr>
            <a:graphicFrameLocks noChangeAspect="1"/>
          </p:cNvGraphicFramePr>
          <p:nvPr/>
        </p:nvGraphicFramePr>
        <p:xfrm>
          <a:off x="2057400" y="1981200"/>
          <a:ext cx="5144837" cy="546100"/>
        </p:xfrm>
        <a:graphic>
          <a:graphicData uri="http://schemas.openxmlformats.org/presentationml/2006/ole">
            <p:oleObj spid="_x0000_s22530" name="Equation" r:id="rId3" imgW="2273040" imgH="241200" progId="Equation.3">
              <p:embed/>
            </p:oleObj>
          </a:graphicData>
        </a:graphic>
      </p:graphicFrame>
      <p:graphicFrame>
        <p:nvGraphicFramePr>
          <p:cNvPr id="5" name="Object 4"/>
          <p:cNvGraphicFramePr>
            <a:graphicFrameLocks noChangeAspect="1"/>
          </p:cNvGraphicFramePr>
          <p:nvPr/>
        </p:nvGraphicFramePr>
        <p:xfrm>
          <a:off x="3962400" y="3352800"/>
          <a:ext cx="2455445" cy="501650"/>
        </p:xfrm>
        <a:graphic>
          <a:graphicData uri="http://schemas.openxmlformats.org/presentationml/2006/ole">
            <p:oleObj spid="_x0000_s22531" name="Equation" r:id="rId4" imgW="1180800" imgH="241200" progId="Equation.3">
              <p:embed/>
            </p:oleObj>
          </a:graphicData>
        </a:graphic>
      </p:graphicFrame>
      <p:graphicFrame>
        <p:nvGraphicFramePr>
          <p:cNvPr id="6" name="Object 5"/>
          <p:cNvGraphicFramePr>
            <a:graphicFrameLocks noChangeAspect="1"/>
          </p:cNvGraphicFramePr>
          <p:nvPr/>
        </p:nvGraphicFramePr>
        <p:xfrm>
          <a:off x="4267200" y="4114800"/>
          <a:ext cx="1768642" cy="622300"/>
        </p:xfrm>
        <a:graphic>
          <a:graphicData uri="http://schemas.openxmlformats.org/presentationml/2006/ole">
            <p:oleObj spid="_x0000_s22532" name="Equation" r:id="rId5" imgW="685800" imgH="24120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48072"/>
          </a:xfrm>
        </p:spPr>
        <p:txBody>
          <a:bodyPr>
            <a:normAutofit lnSpcReduction="10000"/>
          </a:bodyPr>
          <a:lstStyle/>
          <a:p>
            <a:r>
              <a:rPr lang="en-US" dirty="0" smtClean="0"/>
              <a:t>We construct a neutrino mass matrix as follow:</a:t>
            </a:r>
          </a:p>
          <a:p>
            <a:r>
              <a:rPr lang="en-US" dirty="0" smtClean="0"/>
              <a:t>                                                                (21)</a:t>
            </a:r>
          </a:p>
          <a:p>
            <a:endParaRPr lang="en-US" dirty="0" smtClean="0"/>
          </a:p>
          <a:p>
            <a:r>
              <a:rPr lang="en-US" dirty="0" smtClean="0"/>
              <a:t>After perform some calculations, we then have the neutrino mass matrix pattern as follow:</a:t>
            </a:r>
          </a:p>
          <a:p>
            <a:endParaRPr lang="en-US" dirty="0" smtClean="0"/>
          </a:p>
          <a:p>
            <a:r>
              <a:rPr lang="en-US" dirty="0" smtClean="0"/>
              <a:t>                                                              (22)</a:t>
            </a:r>
          </a:p>
          <a:p>
            <a:endParaRPr lang="en-US" dirty="0" smtClean="0"/>
          </a:p>
          <a:p>
            <a:r>
              <a:rPr lang="en-US" dirty="0" smtClean="0"/>
              <a:t>To simplify the problem we impose texture zero into (22) as follow:</a:t>
            </a:r>
          </a:p>
          <a:p>
            <a:endParaRPr lang="en-US" dirty="0"/>
          </a:p>
        </p:txBody>
      </p:sp>
      <p:sp>
        <p:nvSpPr>
          <p:cNvPr id="3" name="Title 2"/>
          <p:cNvSpPr>
            <a:spLocks noGrp="1"/>
          </p:cNvSpPr>
          <p:nvPr>
            <p:ph type="title"/>
          </p:nvPr>
        </p:nvSpPr>
        <p:spPr/>
        <p:txBody>
          <a:bodyPr>
            <a:noAutofit/>
          </a:bodyPr>
          <a:lstStyle/>
          <a:p>
            <a:r>
              <a:rPr lang="en-US" sz="3200" dirty="0" smtClean="0"/>
              <a:t>Neutrino Masses from the Modified </a:t>
            </a:r>
            <a:r>
              <a:rPr lang="en-US" sz="3200" dirty="0" err="1" smtClean="0"/>
              <a:t>Tribimaximal</a:t>
            </a:r>
            <a:r>
              <a:rPr lang="en-US" sz="3200" dirty="0" smtClean="0"/>
              <a:t> Mixing Matrix</a:t>
            </a:r>
            <a:endParaRPr lang="en-US" sz="3200" dirty="0"/>
          </a:p>
        </p:txBody>
      </p:sp>
      <p:graphicFrame>
        <p:nvGraphicFramePr>
          <p:cNvPr id="4" name="Object 3"/>
          <p:cNvGraphicFramePr>
            <a:graphicFrameLocks noChangeAspect="1"/>
          </p:cNvGraphicFramePr>
          <p:nvPr/>
        </p:nvGraphicFramePr>
        <p:xfrm>
          <a:off x="2819400" y="2286000"/>
          <a:ext cx="3305342" cy="730250"/>
        </p:xfrm>
        <a:graphic>
          <a:graphicData uri="http://schemas.openxmlformats.org/presentationml/2006/ole">
            <p:oleObj spid="_x0000_s23554" name="Equation" r:id="rId3" imgW="1091880" imgH="241200" progId="Equation.3">
              <p:embed/>
            </p:oleObj>
          </a:graphicData>
        </a:graphic>
      </p:graphicFrame>
      <p:graphicFrame>
        <p:nvGraphicFramePr>
          <p:cNvPr id="5" name="Object 4"/>
          <p:cNvGraphicFramePr>
            <a:graphicFrameLocks noChangeAspect="1"/>
          </p:cNvGraphicFramePr>
          <p:nvPr/>
        </p:nvGraphicFramePr>
        <p:xfrm>
          <a:off x="3505200" y="4038600"/>
          <a:ext cx="2590800" cy="1560052"/>
        </p:xfrm>
        <a:graphic>
          <a:graphicData uri="http://schemas.openxmlformats.org/presentationml/2006/ole">
            <p:oleObj spid="_x0000_s23555" name="Equation" r:id="rId4" imgW="1180800" imgH="711000" progId="Equation.3">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943600"/>
          </a:xfrm>
        </p:spPr>
        <p:txBody>
          <a:bodyPr>
            <a:normAutofit/>
          </a:bodyPr>
          <a:lstStyle/>
          <a:p>
            <a:endParaRPr lang="en-US" dirty="0" smtClean="0"/>
          </a:p>
          <a:p>
            <a:endParaRPr lang="en-US" dirty="0" smtClean="0"/>
          </a:p>
          <a:p>
            <a:r>
              <a:rPr lang="en-US" dirty="0" smtClean="0"/>
              <a:t>This is the only texture zero can gives correctly the neutrino mass spectrum that is </a:t>
            </a:r>
            <a:r>
              <a:rPr lang="en-US" dirty="0" smtClean="0">
                <a:solidFill>
                  <a:srgbClr val="FF0000"/>
                </a:solidFill>
              </a:rPr>
              <a:t>normal hierarchy</a:t>
            </a:r>
            <a:r>
              <a:rPr lang="en-US" dirty="0" smtClean="0"/>
              <a:t>:</a:t>
            </a:r>
          </a:p>
          <a:p>
            <a:r>
              <a:rPr lang="en-US" dirty="0" smtClean="0"/>
              <a:t>  </a:t>
            </a:r>
          </a:p>
          <a:p>
            <a:r>
              <a:rPr lang="en-US" dirty="0" smtClean="0"/>
              <a:t>                                                         (23)    </a:t>
            </a:r>
          </a:p>
          <a:p>
            <a:r>
              <a:rPr lang="en-US" dirty="0" smtClean="0"/>
              <a:t>If we use the solar neutrino squared-mass difference         to fit the values of neutrino mass, then we have the neutrino mass that cannot give correctly the atmospheric neutrino squared-mass difference          or conversely</a:t>
            </a:r>
            <a:endParaRPr lang="en-US" dirty="0"/>
          </a:p>
        </p:txBody>
      </p:sp>
      <p:graphicFrame>
        <p:nvGraphicFramePr>
          <p:cNvPr id="4" name="Object 3"/>
          <p:cNvGraphicFramePr>
            <a:graphicFrameLocks noChangeAspect="1"/>
          </p:cNvGraphicFramePr>
          <p:nvPr/>
        </p:nvGraphicFramePr>
        <p:xfrm>
          <a:off x="2819400" y="685800"/>
          <a:ext cx="3143250" cy="571500"/>
        </p:xfrm>
        <a:graphic>
          <a:graphicData uri="http://schemas.openxmlformats.org/presentationml/2006/ole">
            <p:oleObj spid="_x0000_s24578" name="Equation" r:id="rId3" imgW="1257120" imgH="228600" progId="Equation.3">
              <p:embed/>
            </p:oleObj>
          </a:graphicData>
        </a:graphic>
      </p:graphicFrame>
      <p:graphicFrame>
        <p:nvGraphicFramePr>
          <p:cNvPr id="5" name="Object 4"/>
          <p:cNvGraphicFramePr>
            <a:graphicFrameLocks noChangeAspect="1"/>
          </p:cNvGraphicFramePr>
          <p:nvPr/>
        </p:nvGraphicFramePr>
        <p:xfrm>
          <a:off x="2667000" y="2870200"/>
          <a:ext cx="2895600" cy="762000"/>
        </p:xfrm>
        <a:graphic>
          <a:graphicData uri="http://schemas.openxmlformats.org/presentationml/2006/ole">
            <p:oleObj spid="_x0000_s24579" name="Equation" r:id="rId4" imgW="965160" imgH="253800" progId="Equation.3">
              <p:embed/>
            </p:oleObj>
          </a:graphicData>
        </a:graphic>
      </p:graphicFrame>
      <p:graphicFrame>
        <p:nvGraphicFramePr>
          <p:cNvPr id="6" name="Object 5"/>
          <p:cNvGraphicFramePr>
            <a:graphicFrameLocks noChangeAspect="1"/>
          </p:cNvGraphicFramePr>
          <p:nvPr/>
        </p:nvGraphicFramePr>
        <p:xfrm>
          <a:off x="2667000" y="3962400"/>
          <a:ext cx="762000" cy="527539"/>
        </p:xfrm>
        <a:graphic>
          <a:graphicData uri="http://schemas.openxmlformats.org/presentationml/2006/ole">
            <p:oleObj spid="_x0000_s24580" name="Equation" r:id="rId5" imgW="330120" imgH="228600" progId="Equation.3">
              <p:embed/>
            </p:oleObj>
          </a:graphicData>
        </a:graphic>
      </p:graphicFrame>
      <p:graphicFrame>
        <p:nvGraphicFramePr>
          <p:cNvPr id="7" name="Object 6"/>
          <p:cNvGraphicFramePr>
            <a:graphicFrameLocks noChangeAspect="1"/>
          </p:cNvGraphicFramePr>
          <p:nvPr/>
        </p:nvGraphicFramePr>
        <p:xfrm>
          <a:off x="6705600" y="5181600"/>
          <a:ext cx="792162" cy="555625"/>
        </p:xfrm>
        <a:graphic>
          <a:graphicData uri="http://schemas.openxmlformats.org/presentationml/2006/ole">
            <p:oleObj spid="_x0000_s24581" name="Equation" r:id="rId6" imgW="342720" imgH="241200" progId="Equation.3">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257800"/>
          </a:xfrm>
        </p:spPr>
        <p:txBody>
          <a:bodyPr>
            <a:normAutofit fontScale="92500"/>
          </a:bodyPr>
          <a:lstStyle/>
          <a:p>
            <a:r>
              <a:rPr lang="en-US" dirty="0" smtClean="0"/>
              <a:t>By introducing a simple perturbation neutrino mass matrix into TBM we can have a modified neutrino mixing matrix that can gives nonzero mixing angle      </a:t>
            </a:r>
          </a:p>
          <a:p>
            <a:r>
              <a:rPr lang="en-US" dirty="0" smtClean="0"/>
              <a:t>The predicted value of                 which is in agreement with the present experimental values.</a:t>
            </a:r>
          </a:p>
          <a:p>
            <a:r>
              <a:rPr lang="en-US" dirty="0" smtClean="0"/>
              <a:t>Imposing texture zero into neutrino mass matrix and if we use the squared-mass difference of solar neutrino, then we cannot have the correct value of squared-mass difference for atmospheric neutrino, or conversely.    </a:t>
            </a:r>
          </a:p>
          <a:p>
            <a:r>
              <a:rPr lang="en-US" dirty="0" smtClean="0"/>
              <a:t>The hierarchy of neutrino mass is normal hierarchy in this scenario.     </a:t>
            </a:r>
            <a:endParaRPr lang="en-US" dirty="0"/>
          </a:p>
        </p:txBody>
      </p:sp>
      <p:sp>
        <p:nvSpPr>
          <p:cNvPr id="3" name="Title 2"/>
          <p:cNvSpPr>
            <a:spLocks noGrp="1"/>
          </p:cNvSpPr>
          <p:nvPr>
            <p:ph type="title"/>
          </p:nvPr>
        </p:nvSpPr>
        <p:spPr/>
        <p:txBody>
          <a:bodyPr/>
          <a:lstStyle/>
          <a:p>
            <a:r>
              <a:rPr lang="en-US" dirty="0" smtClean="0"/>
              <a:t>Conclusion</a:t>
            </a:r>
            <a:endParaRPr lang="en-US" dirty="0"/>
          </a:p>
        </p:txBody>
      </p:sp>
      <p:graphicFrame>
        <p:nvGraphicFramePr>
          <p:cNvPr id="4" name="Object 3"/>
          <p:cNvGraphicFramePr>
            <a:graphicFrameLocks noChangeAspect="1"/>
          </p:cNvGraphicFramePr>
          <p:nvPr/>
        </p:nvGraphicFramePr>
        <p:xfrm>
          <a:off x="2971800" y="2209800"/>
          <a:ext cx="558800" cy="628650"/>
        </p:xfrm>
        <a:graphic>
          <a:graphicData uri="http://schemas.openxmlformats.org/presentationml/2006/ole">
            <p:oleObj spid="_x0000_s25602" name="Equation" r:id="rId3" imgW="203040" imgH="228600" progId="Equation.3">
              <p:embed/>
            </p:oleObj>
          </a:graphicData>
        </a:graphic>
      </p:graphicFrame>
      <p:graphicFrame>
        <p:nvGraphicFramePr>
          <p:cNvPr id="5" name="Object 4"/>
          <p:cNvGraphicFramePr>
            <a:graphicFrameLocks noChangeAspect="1"/>
          </p:cNvGraphicFramePr>
          <p:nvPr/>
        </p:nvGraphicFramePr>
        <p:xfrm>
          <a:off x="4495800" y="2743200"/>
          <a:ext cx="1515979" cy="533400"/>
        </p:xfrm>
        <a:graphic>
          <a:graphicData uri="http://schemas.openxmlformats.org/presentationml/2006/ole">
            <p:oleObj spid="_x0000_s25603" name="Equation" r:id="rId4" imgW="685800" imgH="241200" progId="Equation.3">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257800"/>
          </a:xfrm>
        </p:spPr>
        <p:txBody>
          <a:bodyPr>
            <a:normAutofit fontScale="77500" lnSpcReduction="20000"/>
          </a:bodyPr>
          <a:lstStyle/>
          <a:p>
            <a:r>
              <a:rPr lang="en-US" dirty="0" smtClean="0"/>
              <a:t>[1] H. </a:t>
            </a:r>
            <a:r>
              <a:rPr lang="en-US" dirty="0" err="1" smtClean="0"/>
              <a:t>Ishimori</a:t>
            </a:r>
            <a:r>
              <a:rPr lang="en-US" dirty="0" smtClean="0"/>
              <a:t> and E. Ma, arXiv:1205.0075v1 [</a:t>
            </a:r>
            <a:r>
              <a:rPr lang="en-US" dirty="0" err="1" smtClean="0"/>
              <a:t>hep</a:t>
            </a:r>
            <a:r>
              <a:rPr lang="en-US" dirty="0" smtClean="0"/>
              <a:t>-ph].</a:t>
            </a:r>
          </a:p>
          <a:p>
            <a:r>
              <a:rPr lang="fr-FR" dirty="0" smtClean="0"/>
              <a:t>[2] MINOS </a:t>
            </a:r>
            <a:r>
              <a:rPr lang="fr-FR" dirty="0" err="1" smtClean="0"/>
              <a:t>Collab</a:t>
            </a:r>
            <a:r>
              <a:rPr lang="fr-FR" dirty="0" smtClean="0"/>
              <a:t>. (P. </a:t>
            </a:r>
            <a:r>
              <a:rPr lang="fr-FR" dirty="0" err="1" smtClean="0"/>
              <a:t>Adamson</a:t>
            </a:r>
            <a:r>
              <a:rPr lang="fr-FR" dirty="0" smtClean="0"/>
              <a:t> et. al., Phys. </a:t>
            </a:r>
            <a:r>
              <a:rPr lang="fr-FR" dirty="0" err="1" smtClean="0"/>
              <a:t>Rev</a:t>
            </a:r>
            <a:r>
              <a:rPr lang="fr-FR" dirty="0" smtClean="0"/>
              <a:t>. </a:t>
            </a:r>
            <a:r>
              <a:rPr lang="fr-FR" dirty="0" err="1" smtClean="0"/>
              <a:t>Lett</a:t>
            </a:r>
            <a:r>
              <a:rPr lang="fr-FR" dirty="0" smtClean="0"/>
              <a:t>. 107, 	181802 (2011),</a:t>
            </a:r>
            <a:r>
              <a:rPr lang="en-US" dirty="0" smtClean="0"/>
              <a:t>[arXiv:1108.0015].</a:t>
            </a:r>
          </a:p>
          <a:p>
            <a:r>
              <a:rPr lang="en-US" dirty="0" smtClean="0"/>
              <a:t>[3] CHOOZ </a:t>
            </a:r>
            <a:r>
              <a:rPr lang="en-US" dirty="0" err="1" smtClean="0"/>
              <a:t>Collab</a:t>
            </a:r>
            <a:r>
              <a:rPr lang="en-US" dirty="0" smtClean="0"/>
              <a:t>. (M. </a:t>
            </a:r>
            <a:r>
              <a:rPr lang="en-US" dirty="0" err="1" smtClean="0"/>
              <a:t>Apollonio</a:t>
            </a:r>
            <a:r>
              <a:rPr lang="en-US" dirty="0" smtClean="0"/>
              <a:t> al.),Phys. </a:t>
            </a:r>
            <a:r>
              <a:rPr lang="en-US" dirty="0" err="1" smtClean="0"/>
              <a:t>Lett</a:t>
            </a:r>
            <a:r>
              <a:rPr lang="en-US" dirty="0" smtClean="0"/>
              <a:t>. B466, 415 	(1999).</a:t>
            </a:r>
          </a:p>
          <a:p>
            <a:r>
              <a:rPr lang="fr-FR" dirty="0" smtClean="0"/>
              <a:t>[4] T2K </a:t>
            </a:r>
            <a:r>
              <a:rPr lang="fr-FR" dirty="0" err="1" smtClean="0"/>
              <a:t>Collab</a:t>
            </a:r>
            <a:r>
              <a:rPr lang="fr-FR" dirty="0" smtClean="0"/>
              <a:t>. (K. Abe et al.), </a:t>
            </a:r>
            <a:r>
              <a:rPr lang="fr-FR" dirty="0" err="1" smtClean="0"/>
              <a:t>arXiv</a:t>
            </a:r>
            <a:r>
              <a:rPr lang="fr-FR" dirty="0" smtClean="0"/>
              <a:t>:1106.2822 [hep-ph].</a:t>
            </a:r>
          </a:p>
          <a:p>
            <a:r>
              <a:rPr lang="en-US" dirty="0" smtClean="0"/>
              <a:t>[5] F. P. An et al., arXiv:1203.1669v2 [</a:t>
            </a:r>
            <a:r>
              <a:rPr lang="en-US" dirty="0" err="1" smtClean="0"/>
              <a:t>hep</a:t>
            </a:r>
            <a:r>
              <a:rPr lang="en-US" dirty="0" smtClean="0"/>
              <a:t>-ex].</a:t>
            </a:r>
          </a:p>
          <a:p>
            <a:r>
              <a:rPr lang="it-IT" dirty="0" smtClean="0"/>
              <a:t>[6] RENO Collab. (J. K. Ahn et al.), arXiv: 1204.0626v2 	[hep-ex].</a:t>
            </a:r>
          </a:p>
          <a:p>
            <a:r>
              <a:rPr lang="en-US" dirty="0" smtClean="0"/>
              <a:t>[7] X-G. He and A. Zee, arXiv:1106.4359v4 [</a:t>
            </a:r>
            <a:r>
              <a:rPr lang="en-US" dirty="0" err="1" smtClean="0"/>
              <a:t>hep</a:t>
            </a:r>
            <a:r>
              <a:rPr lang="en-US" dirty="0" smtClean="0"/>
              <a:t>-ph].</a:t>
            </a:r>
          </a:p>
          <a:p>
            <a:r>
              <a:rPr lang="en-US" dirty="0" smtClean="0"/>
              <a:t>[8] A. </a:t>
            </a:r>
            <a:r>
              <a:rPr lang="en-US" dirty="0" err="1" smtClean="0"/>
              <a:t>Damanik</a:t>
            </a:r>
            <a:r>
              <a:rPr lang="en-US" dirty="0" smtClean="0"/>
              <a:t>, arXiv:1201.2747v4 [</a:t>
            </a:r>
            <a:r>
              <a:rPr lang="en-US" dirty="0" err="1" smtClean="0"/>
              <a:t>hep</a:t>
            </a:r>
            <a:r>
              <a:rPr lang="en-US" dirty="0" smtClean="0"/>
              <a:t>-ph].</a:t>
            </a:r>
          </a:p>
          <a:p>
            <a:r>
              <a:rPr lang="en-US" dirty="0" smtClean="0"/>
              <a:t>[9] P. F. Harrison, D. H. Perkins, and W. G. Scott, Phys. </a:t>
            </a:r>
            <a:r>
              <a:rPr lang="en-US" dirty="0" err="1" smtClean="0"/>
              <a:t>Lett</a:t>
            </a:r>
            <a:r>
              <a:rPr lang="en-US" dirty="0" smtClean="0"/>
              <a:t>. 	B458, 79 (1999).</a:t>
            </a:r>
          </a:p>
          <a:p>
            <a:r>
              <a:rPr lang="en-US" dirty="0" smtClean="0"/>
              <a:t>[10] P. F. Harrison, D. H. Perkins, and W. G. Scott, Phys. 	</a:t>
            </a:r>
            <a:r>
              <a:rPr lang="en-US" dirty="0" err="1" smtClean="0"/>
              <a:t>Lett</a:t>
            </a:r>
            <a:r>
              <a:rPr lang="en-US" dirty="0" smtClean="0"/>
              <a:t>. B530, 167 (2002).</a:t>
            </a:r>
            <a:endParaRPr lang="en-US" dirty="0"/>
          </a:p>
        </p:txBody>
      </p:sp>
      <p:sp>
        <p:nvSpPr>
          <p:cNvPr id="3" name="Title 2"/>
          <p:cNvSpPr>
            <a:spLocks noGrp="1"/>
          </p:cNvSpPr>
          <p:nvPr>
            <p:ph type="title"/>
          </p:nvPr>
        </p:nvSpPr>
        <p:spPr/>
        <p:txBody>
          <a:bodyPr/>
          <a:lstStyle/>
          <a:p>
            <a:r>
              <a:rPr lang="en-US" dirty="0" smtClean="0"/>
              <a:t>References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[11] Z-z. Xing, Phys. </a:t>
            </a:r>
            <a:r>
              <a:rPr lang="en-US" dirty="0" err="1" smtClean="0"/>
              <a:t>Lett</a:t>
            </a:r>
            <a:r>
              <a:rPr lang="en-US" dirty="0" smtClean="0"/>
              <a:t>. B533, 85 (2002).</a:t>
            </a:r>
          </a:p>
          <a:p>
            <a:r>
              <a:rPr lang="en-US" dirty="0" smtClean="0"/>
              <a:t>[12] P. F. Harrison and W. G. Scott, Phys. </a:t>
            </a:r>
            <a:r>
              <a:rPr lang="en-US" dirty="0" err="1" smtClean="0"/>
              <a:t>Lett</a:t>
            </a:r>
            <a:r>
              <a:rPr lang="en-US" dirty="0" smtClean="0"/>
              <a:t>. B535, 	163 	(2002).</a:t>
            </a:r>
          </a:p>
          <a:p>
            <a:r>
              <a:rPr lang="en-US" dirty="0" smtClean="0"/>
              <a:t>[13] P. F. Harrison and W. G. Scott, Phys. </a:t>
            </a:r>
            <a:r>
              <a:rPr lang="en-US" dirty="0" err="1" smtClean="0"/>
              <a:t>Lett</a:t>
            </a:r>
            <a:r>
              <a:rPr lang="en-US" dirty="0" smtClean="0"/>
              <a:t>. B557, 	76 (2003).</a:t>
            </a:r>
          </a:p>
          <a:p>
            <a:r>
              <a:rPr lang="en-US" dirty="0" smtClean="0"/>
              <a:t>[14] X.-G. He and A. Zee, Phys. </a:t>
            </a:r>
            <a:r>
              <a:rPr lang="en-US" dirty="0" err="1" smtClean="0"/>
              <a:t>Lett</a:t>
            </a:r>
            <a:r>
              <a:rPr lang="en-US" dirty="0" smtClean="0"/>
              <a:t>. B560, 87 (2003).</a:t>
            </a:r>
          </a:p>
          <a:p>
            <a:r>
              <a:rPr lang="en-US" dirty="0" smtClean="0"/>
              <a:t>[15] M. Gonzales-</a:t>
            </a:r>
            <a:r>
              <a:rPr lang="en-US" dirty="0" err="1" smtClean="0"/>
              <a:t>Carcia</a:t>
            </a:r>
            <a:r>
              <a:rPr lang="en-US" dirty="0" smtClean="0"/>
              <a:t>, M. </a:t>
            </a:r>
            <a:r>
              <a:rPr lang="en-US" dirty="0" err="1" smtClean="0"/>
              <a:t>Maltoni</a:t>
            </a:r>
            <a:r>
              <a:rPr lang="en-US" dirty="0" smtClean="0"/>
              <a:t> and J. </a:t>
            </a:r>
            <a:r>
              <a:rPr lang="en-US" dirty="0" err="1" smtClean="0"/>
              <a:t>Salvado</a:t>
            </a:r>
            <a:r>
              <a:rPr lang="en-US" dirty="0" smtClean="0"/>
              <a:t>, 	arXiv:1001.4524 [</a:t>
            </a:r>
            <a:r>
              <a:rPr lang="en-US" dirty="0" err="1" smtClean="0"/>
              <a:t>hep</a:t>
            </a:r>
            <a:r>
              <a:rPr lang="en-US" dirty="0" smtClean="0"/>
              <a:t>-ph].</a:t>
            </a:r>
          </a:p>
          <a:p>
            <a:r>
              <a:rPr lang="it-IT" dirty="0" smtClean="0"/>
              <a:t>[16] G. Fogli et al., J. Phys. Con. Ser. 203, 012103 	(2010).</a:t>
            </a:r>
          </a:p>
          <a:p>
            <a:r>
              <a:rPr lang="en-US" dirty="0" smtClean="0"/>
              <a:t>[17] A. </a:t>
            </a:r>
            <a:r>
              <a:rPr lang="en-US" dirty="0" err="1" smtClean="0"/>
              <a:t>Damanik</a:t>
            </a:r>
            <a:r>
              <a:rPr lang="en-US" dirty="0" smtClean="0"/>
              <a:t>, M. </a:t>
            </a:r>
            <a:r>
              <a:rPr lang="en-US" dirty="0" err="1" smtClean="0"/>
              <a:t>Satriawan</a:t>
            </a:r>
            <a:r>
              <a:rPr lang="en-US" dirty="0" smtClean="0"/>
              <a:t>, Muslim, and P. 	</a:t>
            </a:r>
            <a:r>
              <a:rPr lang="en-US" dirty="0" err="1" smtClean="0"/>
              <a:t>Anggraita</a:t>
            </a:r>
            <a:r>
              <a:rPr lang="en-US" dirty="0" smtClean="0"/>
              <a:t>, 	arXiv:0705.3290v4 [</a:t>
            </a:r>
            <a:r>
              <a:rPr lang="en-US" dirty="0" err="1" smtClean="0"/>
              <a:t>hep</a:t>
            </a:r>
            <a:r>
              <a:rPr lang="en-US" dirty="0" smtClean="0"/>
              <a:t>-ph].</a:t>
            </a:r>
          </a:p>
          <a:p>
            <a:r>
              <a:rPr lang="en-US" dirty="0" smtClean="0"/>
              <a:t>[18] H. </a:t>
            </a:r>
            <a:r>
              <a:rPr lang="en-US" dirty="0" err="1" smtClean="0"/>
              <a:t>fritzsch</a:t>
            </a:r>
            <a:r>
              <a:rPr lang="en-US" dirty="0" smtClean="0"/>
              <a:t>, Z-z. Xing, and S. Zhou, JHEP 1109, 	083 	(2011), arXiv:1108.4534 [</a:t>
            </a:r>
            <a:r>
              <a:rPr lang="en-US" dirty="0" err="1" smtClean="0"/>
              <a:t>hep</a:t>
            </a:r>
            <a:r>
              <a:rPr lang="en-US" dirty="0" smtClean="0"/>
              <a:t>-ph].</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800" dirty="0" smtClean="0"/>
              <a:t>I thank you for your attention!!!</a:t>
            </a:r>
            <a:endParaRPr lang="en-US" sz="4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Ø"/>
            </a:pPr>
            <a:r>
              <a:rPr lang="en-US" dirty="0" smtClean="0"/>
              <a:t>Introduction</a:t>
            </a:r>
          </a:p>
          <a:p>
            <a:pPr>
              <a:buFont typeface="Wingdings" pitchFamily="2" charset="2"/>
              <a:buChar char="Ø"/>
            </a:pPr>
            <a:r>
              <a:rPr lang="en-US" dirty="0" smtClean="0"/>
              <a:t>Nonzero      from the modified TBM</a:t>
            </a:r>
          </a:p>
          <a:p>
            <a:pPr>
              <a:buFont typeface="Wingdings" pitchFamily="2" charset="2"/>
              <a:buChar char="Ø"/>
            </a:pPr>
            <a:r>
              <a:rPr lang="en-US" dirty="0" smtClean="0"/>
              <a:t>Neutrino masses from the modified TBM</a:t>
            </a:r>
          </a:p>
          <a:p>
            <a:pPr>
              <a:buFont typeface="Wingdings" pitchFamily="2" charset="2"/>
              <a:buChar char="Ø"/>
            </a:pPr>
            <a:r>
              <a:rPr lang="en-US" dirty="0" smtClean="0"/>
              <a:t>Conclusion</a:t>
            </a:r>
          </a:p>
          <a:p>
            <a:pPr>
              <a:buFont typeface="Wingdings" pitchFamily="2" charset="2"/>
              <a:buChar char="Ø"/>
            </a:pPr>
            <a:r>
              <a:rPr lang="en-US" dirty="0" smtClean="0"/>
              <a:t>Acknowledgment</a:t>
            </a:r>
          </a:p>
          <a:p>
            <a:pPr>
              <a:buFont typeface="Wingdings" pitchFamily="2" charset="2"/>
              <a:buChar char="Ø"/>
            </a:pPr>
            <a:r>
              <a:rPr lang="en-US" dirty="0" smtClean="0"/>
              <a:t>References</a:t>
            </a:r>
          </a:p>
          <a:p>
            <a:endParaRPr lang="en-US" dirty="0"/>
          </a:p>
        </p:txBody>
      </p:sp>
      <p:sp>
        <p:nvSpPr>
          <p:cNvPr id="3" name="Title 2"/>
          <p:cNvSpPr>
            <a:spLocks noGrp="1"/>
          </p:cNvSpPr>
          <p:nvPr>
            <p:ph type="title"/>
          </p:nvPr>
        </p:nvSpPr>
        <p:spPr/>
        <p:txBody>
          <a:bodyPr/>
          <a:lstStyle/>
          <a:p>
            <a:r>
              <a:rPr lang="en-US" dirty="0" smtClean="0"/>
              <a:t>Content:</a:t>
            </a:r>
            <a:endParaRPr lang="en-US" dirty="0"/>
          </a:p>
        </p:txBody>
      </p:sp>
      <p:graphicFrame>
        <p:nvGraphicFramePr>
          <p:cNvPr id="4" name="Object 3"/>
          <p:cNvGraphicFramePr>
            <a:graphicFrameLocks noChangeAspect="1"/>
          </p:cNvGraphicFramePr>
          <p:nvPr/>
        </p:nvGraphicFramePr>
        <p:xfrm>
          <a:off x="2362200" y="1905000"/>
          <a:ext cx="635000" cy="571500"/>
        </p:xfrm>
        <a:graphic>
          <a:graphicData uri="http://schemas.openxmlformats.org/presentationml/2006/ole">
            <p:oleObj spid="_x0000_s3074" name="Equation" r:id="rId3" imgW="203040" imgH="22860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Ø"/>
            </a:pPr>
            <a:r>
              <a:rPr lang="en-US" dirty="0" smtClean="0"/>
              <a:t>We have three well-known neutrino mixing matrices:  </a:t>
            </a:r>
          </a:p>
          <a:p>
            <a:pPr lvl="2">
              <a:buFont typeface="Wingdings" pitchFamily="2" charset="2"/>
              <a:buChar char="§"/>
            </a:pPr>
            <a:r>
              <a:rPr lang="en-US" dirty="0" err="1" smtClean="0"/>
              <a:t>Tribimaximal</a:t>
            </a:r>
            <a:r>
              <a:rPr lang="en-US" dirty="0" smtClean="0"/>
              <a:t> (TBM) </a:t>
            </a:r>
          </a:p>
          <a:p>
            <a:pPr lvl="2">
              <a:buFont typeface="Wingdings" pitchFamily="2" charset="2"/>
              <a:buChar char="§"/>
            </a:pPr>
            <a:r>
              <a:rPr lang="en-US" dirty="0" err="1" smtClean="0"/>
              <a:t>Bimaximal</a:t>
            </a:r>
            <a:r>
              <a:rPr lang="en-US" dirty="0" smtClean="0"/>
              <a:t> (BM)</a:t>
            </a:r>
          </a:p>
          <a:p>
            <a:pPr lvl="2">
              <a:buFont typeface="Wingdings" pitchFamily="2" charset="2"/>
              <a:buChar char="§"/>
            </a:pPr>
            <a:r>
              <a:rPr lang="en-US" dirty="0" smtClean="0"/>
              <a:t>Democratic (DC)</a:t>
            </a:r>
          </a:p>
          <a:p>
            <a:pPr>
              <a:buFont typeface="Wingdings" pitchFamily="2" charset="2"/>
              <a:buChar char="Ø"/>
            </a:pPr>
            <a:endParaRPr lang="en-US" dirty="0" smtClean="0"/>
          </a:p>
          <a:p>
            <a:pPr>
              <a:buFont typeface="Wingdings" pitchFamily="2" charset="2"/>
              <a:buChar char="Ø"/>
            </a:pPr>
            <a:r>
              <a:rPr lang="en-US" dirty="0" smtClean="0"/>
              <a:t>Recently, from experimental results:  </a:t>
            </a:r>
          </a:p>
          <a:p>
            <a:pPr lvl="2">
              <a:buFont typeface="Wingdings" pitchFamily="2" charset="2"/>
              <a:buChar char="§"/>
            </a:pPr>
            <a:r>
              <a:rPr lang="en-US" dirty="0" smtClean="0"/>
              <a:t>MINOS [2]</a:t>
            </a:r>
          </a:p>
          <a:p>
            <a:pPr lvl="2">
              <a:buFont typeface="Wingdings" pitchFamily="2" charset="2"/>
              <a:buChar char="§"/>
            </a:pPr>
            <a:r>
              <a:rPr lang="en-US" dirty="0" smtClean="0"/>
              <a:t>Double </a:t>
            </a:r>
            <a:r>
              <a:rPr lang="en-US" dirty="0" err="1" smtClean="0"/>
              <a:t>Chooz</a:t>
            </a:r>
            <a:r>
              <a:rPr lang="en-US" dirty="0" smtClean="0"/>
              <a:t> [3]</a:t>
            </a:r>
          </a:p>
          <a:p>
            <a:pPr lvl="2">
              <a:buFont typeface="Wingdings" pitchFamily="2" charset="2"/>
              <a:buChar char="§"/>
            </a:pPr>
            <a:r>
              <a:rPr lang="en-US" dirty="0" smtClean="0"/>
              <a:t>T2K [4]</a:t>
            </a:r>
          </a:p>
          <a:p>
            <a:pPr lvl="2">
              <a:buFont typeface="Wingdings" pitchFamily="2" charset="2"/>
              <a:buChar char="§"/>
            </a:pPr>
            <a:r>
              <a:rPr lang="en-US" dirty="0" err="1" smtClean="0"/>
              <a:t>Daya</a:t>
            </a:r>
            <a:r>
              <a:rPr lang="en-US" dirty="0" smtClean="0"/>
              <a:t> Bay [5]</a:t>
            </a:r>
            <a:endParaRPr lang="en-US" dirty="0"/>
          </a:p>
        </p:txBody>
      </p:sp>
      <p:sp>
        <p:nvSpPr>
          <p:cNvPr id="2" name="Title 1"/>
          <p:cNvSpPr>
            <a:spLocks noGrp="1"/>
          </p:cNvSpPr>
          <p:nvPr>
            <p:ph type="title"/>
          </p:nvPr>
        </p:nvSpPr>
        <p:spPr>
          <a:xfrm>
            <a:off x="457200" y="609600"/>
            <a:ext cx="6019800" cy="533400"/>
          </a:xfrm>
        </p:spPr>
        <p:txBody>
          <a:bodyPr>
            <a:normAutofit fontScale="90000"/>
          </a:bodyPr>
          <a:lstStyle/>
          <a:p>
            <a:r>
              <a:rPr lang="en-US" dirty="0" smtClean="0"/>
              <a:t>Introduction</a:t>
            </a:r>
            <a:endParaRPr lang="en-US" dirty="0"/>
          </a:p>
        </p:txBody>
      </p:sp>
      <p:sp>
        <p:nvSpPr>
          <p:cNvPr id="4" name="Right Brace 3"/>
          <p:cNvSpPr/>
          <p:nvPr/>
        </p:nvSpPr>
        <p:spPr>
          <a:xfrm>
            <a:off x="4419600" y="2362200"/>
            <a:ext cx="914400" cy="1066800"/>
          </a:xfrm>
          <a:prstGeom prst="rightBrace">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graphicFrame>
        <p:nvGraphicFramePr>
          <p:cNvPr id="7" name="Object 6"/>
          <p:cNvGraphicFramePr>
            <a:graphicFrameLocks noChangeAspect="1"/>
          </p:cNvGraphicFramePr>
          <p:nvPr/>
        </p:nvGraphicFramePr>
        <p:xfrm>
          <a:off x="5638800" y="2590800"/>
          <a:ext cx="993295" cy="609600"/>
        </p:xfrm>
        <a:graphic>
          <a:graphicData uri="http://schemas.openxmlformats.org/presentationml/2006/ole">
            <p:oleObj spid="_x0000_s2050" name="Equation" r:id="rId3" imgW="444240" imgH="228600" progId="Equation.3">
              <p:embed/>
            </p:oleObj>
          </a:graphicData>
        </a:graphic>
      </p:graphicFrame>
      <p:graphicFrame>
        <p:nvGraphicFramePr>
          <p:cNvPr id="12" name="Object 11"/>
          <p:cNvGraphicFramePr>
            <a:graphicFrameLocks noChangeAspect="1"/>
          </p:cNvGraphicFramePr>
          <p:nvPr/>
        </p:nvGraphicFramePr>
        <p:xfrm>
          <a:off x="6959600" y="3886200"/>
          <a:ext cx="1185863" cy="609600"/>
        </p:xfrm>
        <a:graphic>
          <a:graphicData uri="http://schemas.openxmlformats.org/presentationml/2006/ole">
            <p:oleObj spid="_x0000_s2054" name="Equation" r:id="rId4" imgW="444240" imgH="228600" progId="Equation.3">
              <p:embed/>
            </p:oleObj>
          </a:graphicData>
        </a:graphic>
      </p:graphicFrame>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943600"/>
          </a:xfrm>
        </p:spPr>
        <p:txBody>
          <a:bodyPr>
            <a:normAutofit/>
          </a:bodyPr>
          <a:lstStyle/>
          <a:p>
            <a:pPr>
              <a:buFont typeface="Wingdings" pitchFamily="2" charset="2"/>
              <a:buChar char="Ø"/>
            </a:pPr>
            <a:r>
              <a:rPr lang="en-US" dirty="0" smtClean="0"/>
              <a:t>In this talk, only TBM to be considered because TBM have got much attention for long time due to its predictions on neutrino mass spectrum, some phenomenological consequences, and its underlying symmetries</a:t>
            </a:r>
          </a:p>
          <a:p>
            <a:pPr>
              <a:buFont typeface="Wingdings" pitchFamily="2" charset="2"/>
              <a:buChar char="Ø"/>
            </a:pPr>
            <a:r>
              <a:rPr lang="en-US" dirty="0" smtClean="0"/>
              <a:t>Due to the fact that          , </a:t>
            </a:r>
            <a:r>
              <a:rPr lang="en-US" dirty="0" err="1" smtClean="0"/>
              <a:t>Ishimori</a:t>
            </a:r>
            <a:r>
              <a:rPr lang="en-US" dirty="0" smtClean="0"/>
              <a:t> and Ma have a conclusion that the TBM may be dead or ruled out [1].</a:t>
            </a:r>
          </a:p>
          <a:p>
            <a:pPr>
              <a:buFont typeface="Wingdings" pitchFamily="2" charset="2"/>
              <a:buChar char="Ø"/>
            </a:pPr>
            <a:r>
              <a:rPr lang="en-US" dirty="0" smtClean="0"/>
              <a:t>We modified TBM by introducing a simple perturbation matrix, such that modified TBM can give </a:t>
            </a:r>
            <a:r>
              <a:rPr lang="en-US" dirty="0" smtClean="0">
                <a:solidFill>
                  <a:srgbClr val="FF0000"/>
                </a:solidFill>
              </a:rPr>
              <a:t>nonzero          </a:t>
            </a:r>
            <a:r>
              <a:rPr lang="en-US" dirty="0" smtClean="0"/>
              <a:t> and it also can correctly predict </a:t>
            </a:r>
            <a:r>
              <a:rPr lang="en-US" dirty="0" smtClean="0">
                <a:solidFill>
                  <a:srgbClr val="FF0000"/>
                </a:solidFill>
              </a:rPr>
              <a:t>neutrino mass spectrum</a:t>
            </a:r>
          </a:p>
          <a:p>
            <a:pPr lvl="3">
              <a:buNone/>
            </a:pPr>
            <a:r>
              <a:rPr lang="en-US" dirty="0" smtClean="0"/>
              <a:t>                       our motivations</a:t>
            </a:r>
            <a:endParaRPr lang="en-US" dirty="0"/>
          </a:p>
        </p:txBody>
      </p:sp>
      <p:graphicFrame>
        <p:nvGraphicFramePr>
          <p:cNvPr id="4" name="Object 3"/>
          <p:cNvGraphicFramePr>
            <a:graphicFrameLocks noChangeAspect="1"/>
          </p:cNvGraphicFramePr>
          <p:nvPr/>
        </p:nvGraphicFramePr>
        <p:xfrm>
          <a:off x="4191000" y="2590800"/>
          <a:ext cx="1007533" cy="533400"/>
        </p:xfrm>
        <a:graphic>
          <a:graphicData uri="http://schemas.openxmlformats.org/presentationml/2006/ole">
            <p:oleObj spid="_x0000_s4098" name="Equation" r:id="rId3" imgW="431640" imgH="228600" progId="Equation.3">
              <p:embed/>
            </p:oleObj>
          </a:graphicData>
        </a:graphic>
      </p:graphicFrame>
      <p:graphicFrame>
        <p:nvGraphicFramePr>
          <p:cNvPr id="5" name="Object 4"/>
          <p:cNvGraphicFramePr>
            <a:graphicFrameLocks noChangeAspect="1"/>
          </p:cNvGraphicFramePr>
          <p:nvPr/>
        </p:nvGraphicFramePr>
        <p:xfrm>
          <a:off x="3810000" y="4724400"/>
          <a:ext cx="1007533" cy="533400"/>
        </p:xfrm>
        <a:graphic>
          <a:graphicData uri="http://schemas.openxmlformats.org/presentationml/2006/ole">
            <p:oleObj spid="_x0000_s4099" name="Equation" r:id="rId4" imgW="431640" imgH="228600" progId="Equation.3">
              <p:embed/>
            </p:oleObj>
          </a:graphicData>
        </a:graphic>
      </p:graphicFrame>
      <p:sp>
        <p:nvSpPr>
          <p:cNvPr id="6" name="Right Arrow 5"/>
          <p:cNvSpPr/>
          <p:nvPr/>
        </p:nvSpPr>
        <p:spPr>
          <a:xfrm flipV="1">
            <a:off x="2514600" y="5791200"/>
            <a:ext cx="4572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Neutrino mixing matrix existence based on the experimental facts: mixing flavor in neutrino sector does exist like quark sector</a:t>
            </a:r>
          </a:p>
          <a:p>
            <a:r>
              <a:rPr lang="en-US" dirty="0" smtClean="0"/>
              <a:t>Mixing matrix, flavor </a:t>
            </a:r>
            <a:r>
              <a:rPr lang="en-US" dirty="0" err="1" smtClean="0"/>
              <a:t>eigenstates</a:t>
            </a:r>
            <a:r>
              <a:rPr lang="en-US" dirty="0" smtClean="0"/>
              <a:t> basis, mass </a:t>
            </a:r>
            <a:r>
              <a:rPr lang="en-US" dirty="0" err="1" smtClean="0"/>
              <a:t>eigentates</a:t>
            </a:r>
            <a:r>
              <a:rPr lang="en-US" dirty="0" smtClean="0"/>
              <a:t> basis related by:</a:t>
            </a:r>
          </a:p>
          <a:p>
            <a:pPr>
              <a:buNone/>
            </a:pPr>
            <a:r>
              <a:rPr lang="en-US" dirty="0" smtClean="0"/>
              <a:t>	</a:t>
            </a:r>
          </a:p>
          <a:p>
            <a:pPr>
              <a:buNone/>
            </a:pPr>
            <a:endParaRPr lang="en-US" dirty="0" smtClean="0"/>
          </a:p>
          <a:p>
            <a:pPr>
              <a:buNone/>
            </a:pPr>
            <a:endParaRPr lang="en-US" dirty="0" smtClean="0"/>
          </a:p>
          <a:p>
            <a:pPr>
              <a:buNone/>
            </a:pPr>
            <a:endParaRPr lang="en-US" dirty="0" smtClean="0"/>
          </a:p>
          <a:p>
            <a:pPr>
              <a:buNone/>
            </a:pPr>
            <a:r>
              <a:rPr lang="en-US" dirty="0" smtClean="0"/>
              <a:t>	where:</a:t>
            </a:r>
          </a:p>
          <a:p>
            <a:endParaRPr lang="en-US" dirty="0"/>
          </a:p>
        </p:txBody>
      </p:sp>
      <p:sp>
        <p:nvSpPr>
          <p:cNvPr id="3" name="Title 2"/>
          <p:cNvSpPr>
            <a:spLocks noGrp="1"/>
          </p:cNvSpPr>
          <p:nvPr>
            <p:ph type="title"/>
          </p:nvPr>
        </p:nvSpPr>
        <p:spPr/>
        <p:txBody>
          <a:bodyPr>
            <a:normAutofit/>
          </a:bodyPr>
          <a:lstStyle/>
          <a:p>
            <a:r>
              <a:rPr lang="en-US" sz="3300" dirty="0" smtClean="0"/>
              <a:t>Nonzero      from modified TBM</a:t>
            </a:r>
            <a:endParaRPr lang="en-US" sz="3300" dirty="0"/>
          </a:p>
        </p:txBody>
      </p:sp>
      <p:graphicFrame>
        <p:nvGraphicFramePr>
          <p:cNvPr id="6146" name="Content Placeholder 3"/>
          <p:cNvGraphicFramePr>
            <a:graphicFrameLocks noChangeAspect="1"/>
          </p:cNvGraphicFramePr>
          <p:nvPr/>
        </p:nvGraphicFramePr>
        <p:xfrm>
          <a:off x="2362200" y="533400"/>
          <a:ext cx="609600" cy="685800"/>
        </p:xfrm>
        <a:graphic>
          <a:graphicData uri="http://schemas.openxmlformats.org/presentationml/2006/ole">
            <p:oleObj spid="_x0000_s6146" name="Equation" r:id="rId3" imgW="203040" imgH="228600" progId="Equation.3">
              <p:embed/>
            </p:oleObj>
          </a:graphicData>
        </a:graphic>
      </p:graphicFrame>
      <p:graphicFrame>
        <p:nvGraphicFramePr>
          <p:cNvPr id="5" name="Object 4"/>
          <p:cNvGraphicFramePr>
            <a:graphicFrameLocks noChangeAspect="1"/>
          </p:cNvGraphicFramePr>
          <p:nvPr/>
        </p:nvGraphicFramePr>
        <p:xfrm>
          <a:off x="3276599" y="3733800"/>
          <a:ext cx="1971675" cy="1600200"/>
        </p:xfrm>
        <a:graphic>
          <a:graphicData uri="http://schemas.openxmlformats.org/presentationml/2006/ole">
            <p:oleObj spid="_x0000_s6147" name="Equation" r:id="rId4" imgW="876240" imgH="71100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ChangeAspect="1"/>
          </p:cNvGraphicFramePr>
          <p:nvPr>
            <p:ph idx="1"/>
          </p:nvPr>
        </p:nvGraphicFramePr>
        <p:xfrm>
          <a:off x="1371600" y="914400"/>
          <a:ext cx="6705600" cy="1676400"/>
        </p:xfrm>
        <a:graphic>
          <a:graphicData uri="http://schemas.openxmlformats.org/presentationml/2006/ole">
            <p:oleObj spid="_x0000_s18434" name="Equation" r:id="rId3" imgW="2946240" imgH="736560" progId="Equation.3">
              <p:embed/>
            </p:oleObj>
          </a:graphicData>
        </a:graphic>
      </p:graphicFrame>
      <p:sp>
        <p:nvSpPr>
          <p:cNvPr id="5" name="TextBox 4"/>
          <p:cNvSpPr txBox="1"/>
          <p:nvPr/>
        </p:nvSpPr>
        <p:spPr>
          <a:xfrm>
            <a:off x="533400" y="2743200"/>
            <a:ext cx="8305800" cy="2308324"/>
          </a:xfrm>
          <a:prstGeom prst="rect">
            <a:avLst/>
          </a:prstGeom>
          <a:noFill/>
        </p:spPr>
        <p:txBody>
          <a:bodyPr wrap="square" rtlCol="0">
            <a:spAutoFit/>
          </a:bodyPr>
          <a:lstStyle/>
          <a:p>
            <a:r>
              <a:rPr lang="en-US" dirty="0" smtClean="0"/>
              <a:t>where                 .  There are three kinds of neutrino mixing matrix, one of them is the </a:t>
            </a:r>
            <a:r>
              <a:rPr lang="en-US" dirty="0" err="1" smtClean="0"/>
              <a:t>tribimaximal</a:t>
            </a:r>
            <a:r>
              <a:rPr lang="en-US" dirty="0" smtClean="0"/>
              <a:t> mixing read [8 -13]:</a:t>
            </a:r>
          </a:p>
          <a:p>
            <a:endParaRPr lang="en-US" dirty="0" smtClean="0"/>
          </a:p>
          <a:p>
            <a:endParaRPr lang="en-US" dirty="0" smtClean="0"/>
          </a:p>
          <a:p>
            <a:endParaRPr lang="en-US" dirty="0" smtClean="0"/>
          </a:p>
          <a:p>
            <a:endParaRPr lang="en-US" dirty="0" smtClean="0"/>
          </a:p>
          <a:p>
            <a:endParaRPr lang="en-US" dirty="0" smtClean="0"/>
          </a:p>
          <a:p>
            <a:r>
              <a:rPr lang="en-US" dirty="0" smtClean="0"/>
              <a:t>                                                                                                  (11)</a:t>
            </a:r>
            <a:endParaRPr lang="en-US" dirty="0"/>
          </a:p>
        </p:txBody>
      </p:sp>
      <p:graphicFrame>
        <p:nvGraphicFramePr>
          <p:cNvPr id="18435" name="Content Placeholder 3"/>
          <p:cNvGraphicFramePr>
            <a:graphicFrameLocks noChangeAspect="1"/>
          </p:cNvGraphicFramePr>
          <p:nvPr/>
        </p:nvGraphicFramePr>
        <p:xfrm>
          <a:off x="2573338" y="3981450"/>
          <a:ext cx="3843337" cy="1792288"/>
        </p:xfrm>
        <a:graphic>
          <a:graphicData uri="http://schemas.openxmlformats.org/presentationml/2006/ole">
            <p:oleObj spid="_x0000_s18435" name="Equation" r:id="rId4" imgW="1688760" imgH="787320" progId="Equation.3">
              <p:embed/>
            </p:oleObj>
          </a:graphicData>
        </a:graphic>
      </p:graphicFrame>
      <p:graphicFrame>
        <p:nvGraphicFramePr>
          <p:cNvPr id="7" name="Object 6"/>
          <p:cNvGraphicFramePr>
            <a:graphicFrameLocks noChangeAspect="1"/>
          </p:cNvGraphicFramePr>
          <p:nvPr/>
        </p:nvGraphicFramePr>
        <p:xfrm>
          <a:off x="1295401" y="2633592"/>
          <a:ext cx="1219199" cy="503583"/>
        </p:xfrm>
        <a:graphic>
          <a:graphicData uri="http://schemas.openxmlformats.org/presentationml/2006/ole">
            <p:oleObj spid="_x0000_s18436" name="Equation" r:id="rId5" imgW="583920" imgH="241200" progId="Equation.3">
              <p:embed/>
            </p:oleObj>
          </a:graphicData>
        </a:graphic>
      </p:graphicFrame>
      <p:sp>
        <p:nvSpPr>
          <p:cNvPr id="8" name="TextBox 7"/>
          <p:cNvSpPr txBox="1"/>
          <p:nvPr/>
        </p:nvSpPr>
        <p:spPr>
          <a:xfrm>
            <a:off x="533400" y="5791200"/>
            <a:ext cx="8382000" cy="646331"/>
          </a:xfrm>
          <a:prstGeom prst="rect">
            <a:avLst/>
          </a:prstGeom>
          <a:noFill/>
        </p:spPr>
        <p:txBody>
          <a:bodyPr wrap="square" rtlCol="0">
            <a:spAutoFit/>
          </a:bodyPr>
          <a:lstStyle/>
          <a:p>
            <a:r>
              <a:rPr lang="en-US" dirty="0" smtClean="0"/>
              <a:t>which lead to             .   The                can be derived from discrete symmetry such as A4. </a:t>
            </a:r>
            <a:endParaRPr lang="en-US" dirty="0"/>
          </a:p>
        </p:txBody>
      </p:sp>
      <p:graphicFrame>
        <p:nvGraphicFramePr>
          <p:cNvPr id="9" name="Object 8"/>
          <p:cNvGraphicFramePr>
            <a:graphicFrameLocks noChangeAspect="1"/>
          </p:cNvGraphicFramePr>
          <p:nvPr/>
        </p:nvGraphicFramePr>
        <p:xfrm>
          <a:off x="2209800" y="5715000"/>
          <a:ext cx="814917" cy="419100"/>
        </p:xfrm>
        <a:graphic>
          <a:graphicData uri="http://schemas.openxmlformats.org/presentationml/2006/ole">
            <p:oleObj spid="_x0000_s18437" name="Equation" r:id="rId6" imgW="444240" imgH="228600" progId="Equation.3">
              <p:embed/>
            </p:oleObj>
          </a:graphicData>
        </a:graphic>
      </p:graphicFrame>
      <p:graphicFrame>
        <p:nvGraphicFramePr>
          <p:cNvPr id="10" name="Object 9"/>
          <p:cNvGraphicFramePr>
            <a:graphicFrameLocks noChangeAspect="1"/>
          </p:cNvGraphicFramePr>
          <p:nvPr/>
        </p:nvGraphicFramePr>
        <p:xfrm>
          <a:off x="4114800" y="5715000"/>
          <a:ext cx="609600" cy="414528"/>
        </p:xfrm>
        <a:graphic>
          <a:graphicData uri="http://schemas.openxmlformats.org/presentationml/2006/ole">
            <p:oleObj spid="_x0000_s18438" name="Equation" r:id="rId7" imgW="317160" imgH="215640" progId="Equation.3">
              <p:embed/>
            </p:oleObj>
          </a:graphicData>
        </a:graphic>
      </p:graphicFrame>
      <p:sp>
        <p:nvSpPr>
          <p:cNvPr id="11" name="TextBox 10"/>
          <p:cNvSpPr txBox="1"/>
          <p:nvPr/>
        </p:nvSpPr>
        <p:spPr>
          <a:xfrm>
            <a:off x="8229600" y="1371600"/>
            <a:ext cx="762000" cy="369332"/>
          </a:xfrm>
          <a:prstGeom prst="rect">
            <a:avLst/>
          </a:prstGeom>
          <a:noFill/>
        </p:spPr>
        <p:txBody>
          <a:bodyPr wrap="square" rtlCol="0">
            <a:spAutoFit/>
          </a:bodyPr>
          <a:lstStyle/>
          <a:p>
            <a:r>
              <a:rPr lang="en-US" dirty="0" smtClean="0"/>
              <a:t>(10)</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lstStyle/>
          <a:p>
            <a:r>
              <a:rPr lang="en-US" dirty="0" smtClean="0"/>
              <a:t>Mixing angle      from experimental results:</a:t>
            </a:r>
          </a:p>
          <a:p>
            <a:pPr>
              <a:buNone/>
            </a:pPr>
            <a:r>
              <a:rPr lang="en-US" dirty="0" smtClean="0"/>
              <a:t>	T2K: </a:t>
            </a:r>
          </a:p>
          <a:p>
            <a:pPr>
              <a:buNone/>
            </a:pPr>
            <a:r>
              <a:rPr lang="en-US" dirty="0" smtClean="0"/>
              <a:t>      NH :       </a:t>
            </a:r>
          </a:p>
          <a:p>
            <a:pPr>
              <a:buNone/>
            </a:pPr>
            <a:r>
              <a:rPr lang="en-US" dirty="0" smtClean="0"/>
              <a:t>      IH   :                                           </a:t>
            </a:r>
          </a:p>
          <a:p>
            <a:pPr>
              <a:buNone/>
            </a:pPr>
            <a:r>
              <a:rPr lang="en-US" dirty="0" smtClean="0"/>
              <a:t>   </a:t>
            </a:r>
            <a:r>
              <a:rPr lang="en-US" dirty="0" err="1" smtClean="0"/>
              <a:t>Daya</a:t>
            </a:r>
            <a:r>
              <a:rPr lang="en-US" dirty="0" smtClean="0"/>
              <a:t> Bay: </a:t>
            </a:r>
          </a:p>
          <a:p>
            <a:pPr>
              <a:buNone/>
            </a:pPr>
            <a:endParaRPr lang="en-US" dirty="0" smtClean="0"/>
          </a:p>
          <a:p>
            <a:pPr>
              <a:buNone/>
            </a:pPr>
            <a:endParaRPr lang="en-US" dirty="0" smtClean="0"/>
          </a:p>
          <a:p>
            <a:pPr>
              <a:buNone/>
            </a:pPr>
            <a:r>
              <a:rPr lang="en-US" dirty="0" smtClean="0"/>
              <a:t>    RENO:</a:t>
            </a:r>
          </a:p>
          <a:p>
            <a:pPr>
              <a:buNone/>
            </a:pPr>
            <a:endParaRPr lang="en-US" dirty="0" smtClean="0"/>
          </a:p>
          <a:p>
            <a:r>
              <a:rPr lang="en-US" dirty="0" smtClean="0"/>
              <a:t>               </a:t>
            </a:r>
            <a:endParaRPr lang="en-US" dirty="0"/>
          </a:p>
        </p:txBody>
      </p:sp>
      <p:graphicFrame>
        <p:nvGraphicFramePr>
          <p:cNvPr id="4" name="Object 3"/>
          <p:cNvGraphicFramePr>
            <a:graphicFrameLocks noChangeAspect="1"/>
          </p:cNvGraphicFramePr>
          <p:nvPr/>
        </p:nvGraphicFramePr>
        <p:xfrm>
          <a:off x="3200400" y="304800"/>
          <a:ext cx="482600" cy="542925"/>
        </p:xfrm>
        <a:graphic>
          <a:graphicData uri="http://schemas.openxmlformats.org/presentationml/2006/ole">
            <p:oleObj spid="_x0000_s20482" name="Equation" r:id="rId3" imgW="203040" imgH="228600" progId="Equation.3">
              <p:embed/>
            </p:oleObj>
          </a:graphicData>
        </a:graphic>
      </p:graphicFrame>
      <p:graphicFrame>
        <p:nvGraphicFramePr>
          <p:cNvPr id="5" name="Object 4"/>
          <p:cNvGraphicFramePr>
            <a:graphicFrameLocks noChangeAspect="1"/>
          </p:cNvGraphicFramePr>
          <p:nvPr/>
        </p:nvGraphicFramePr>
        <p:xfrm>
          <a:off x="1447800" y="2743200"/>
          <a:ext cx="6605588" cy="573087"/>
        </p:xfrm>
        <a:graphic>
          <a:graphicData uri="http://schemas.openxmlformats.org/presentationml/2006/ole">
            <p:oleObj spid="_x0000_s20483" name="Equation" r:id="rId4" imgW="2781000" imgH="241200" progId="Equation.3">
              <p:embed/>
            </p:oleObj>
          </a:graphicData>
        </a:graphic>
      </p:graphicFrame>
      <p:graphicFrame>
        <p:nvGraphicFramePr>
          <p:cNvPr id="6" name="Object 5"/>
          <p:cNvGraphicFramePr>
            <a:graphicFrameLocks noChangeAspect="1"/>
          </p:cNvGraphicFramePr>
          <p:nvPr/>
        </p:nvGraphicFramePr>
        <p:xfrm>
          <a:off x="2286000" y="1295400"/>
          <a:ext cx="2077453" cy="469900"/>
        </p:xfrm>
        <a:graphic>
          <a:graphicData uri="http://schemas.openxmlformats.org/presentationml/2006/ole">
            <p:oleObj spid="_x0000_s20484" name="Equation" r:id="rId5" imgW="1066680" imgH="241200" progId="Equation.3">
              <p:embed/>
            </p:oleObj>
          </a:graphicData>
        </a:graphic>
      </p:graphicFrame>
      <p:graphicFrame>
        <p:nvGraphicFramePr>
          <p:cNvPr id="8" name="Object 7"/>
          <p:cNvGraphicFramePr>
            <a:graphicFrameLocks noChangeAspect="1"/>
          </p:cNvGraphicFramePr>
          <p:nvPr/>
        </p:nvGraphicFramePr>
        <p:xfrm>
          <a:off x="2438400" y="1752600"/>
          <a:ext cx="2077453" cy="469900"/>
        </p:xfrm>
        <a:graphic>
          <a:graphicData uri="http://schemas.openxmlformats.org/presentationml/2006/ole">
            <p:oleObj spid="_x0000_s20486" name="Equation" r:id="rId6" imgW="1066680" imgH="241200" progId="Equation.3">
              <p:embed/>
            </p:oleObj>
          </a:graphicData>
        </a:graphic>
      </p:graphicFrame>
      <p:graphicFrame>
        <p:nvGraphicFramePr>
          <p:cNvPr id="9" name="Object 8"/>
          <p:cNvGraphicFramePr>
            <a:graphicFrameLocks noChangeAspect="1"/>
          </p:cNvGraphicFramePr>
          <p:nvPr/>
        </p:nvGraphicFramePr>
        <p:xfrm>
          <a:off x="1524000" y="4191000"/>
          <a:ext cx="6605588" cy="573087"/>
        </p:xfrm>
        <a:graphic>
          <a:graphicData uri="http://schemas.openxmlformats.org/presentationml/2006/ole">
            <p:oleObj spid="_x0000_s20487" name="Equation" r:id="rId7" imgW="2781000" imgH="24120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fontScale="70000" lnSpcReduction="20000"/>
          </a:bodyPr>
          <a:lstStyle/>
          <a:p>
            <a:r>
              <a:rPr lang="en-US" dirty="0" smtClean="0"/>
              <a:t>There are also some modification performed to TBM, in this talk I use simple modification to TBM by introducing a simple perturbation matrix into TBM:      </a:t>
            </a:r>
          </a:p>
          <a:p>
            <a:pPr>
              <a:buNone/>
            </a:pPr>
            <a:endParaRPr lang="en-US" dirty="0" smtClean="0"/>
          </a:p>
          <a:p>
            <a:pPr>
              <a:buNone/>
            </a:pPr>
            <a:r>
              <a:rPr lang="en-US" dirty="0" smtClean="0"/>
              <a:t>                                                                                            (12)</a:t>
            </a:r>
          </a:p>
          <a:p>
            <a:pPr>
              <a:buNone/>
            </a:pPr>
            <a:r>
              <a:rPr lang="en-US" dirty="0" smtClean="0"/>
              <a:t>   </a:t>
            </a:r>
          </a:p>
          <a:p>
            <a:pPr>
              <a:buNone/>
            </a:pPr>
            <a:r>
              <a:rPr lang="en-US" dirty="0" smtClean="0"/>
              <a:t>   where the perturbation matrix      is given by:</a:t>
            </a:r>
          </a:p>
          <a:p>
            <a:pPr>
              <a:buNone/>
            </a:pPr>
            <a:r>
              <a:rPr lang="en-US" dirty="0" smtClean="0"/>
              <a:t>           </a:t>
            </a:r>
          </a:p>
          <a:p>
            <a:pPr>
              <a:buNone/>
            </a:pPr>
            <a:r>
              <a:rPr lang="en-US" dirty="0" smtClean="0"/>
              <a:t>                                                                    </a:t>
            </a:r>
          </a:p>
          <a:p>
            <a:pPr>
              <a:buNone/>
            </a:pPr>
            <a:endParaRPr lang="en-US" dirty="0" smtClean="0"/>
          </a:p>
          <a:p>
            <a:pPr>
              <a:buNone/>
            </a:pPr>
            <a:endParaRPr lang="en-US" dirty="0" smtClean="0"/>
          </a:p>
          <a:p>
            <a:pPr>
              <a:buNone/>
            </a:pPr>
            <a:r>
              <a:rPr lang="en-US" dirty="0" smtClean="0"/>
              <a:t>                                                                                            (13)</a:t>
            </a:r>
          </a:p>
          <a:p>
            <a:pPr>
              <a:buNone/>
            </a:pPr>
            <a:endParaRPr lang="en-US" dirty="0" smtClean="0"/>
          </a:p>
          <a:p>
            <a:pPr>
              <a:buNone/>
            </a:pPr>
            <a:r>
              <a:rPr lang="en-US" dirty="0" smtClean="0"/>
              <a:t>    </a:t>
            </a:r>
          </a:p>
          <a:p>
            <a:pPr>
              <a:buNone/>
            </a:pPr>
            <a:r>
              <a:rPr lang="en-US" dirty="0" smtClean="0"/>
              <a:t>   </a:t>
            </a:r>
          </a:p>
          <a:p>
            <a:pPr>
              <a:buNone/>
            </a:pPr>
            <a:endParaRPr lang="en-US" dirty="0" smtClean="0"/>
          </a:p>
          <a:p>
            <a:pPr>
              <a:buNone/>
            </a:pPr>
            <a:r>
              <a:rPr lang="en-US" dirty="0" smtClean="0"/>
              <a:t>    where                          .</a:t>
            </a:r>
          </a:p>
          <a:p>
            <a:pPr>
              <a:buNone/>
            </a:pPr>
            <a:endParaRPr lang="en-US" dirty="0" smtClean="0"/>
          </a:p>
          <a:p>
            <a:pPr>
              <a:buNone/>
            </a:pPr>
            <a:r>
              <a:rPr lang="en-US" dirty="0" smtClean="0"/>
              <a:t>	Using  </a:t>
            </a:r>
            <a:r>
              <a:rPr lang="en-US" dirty="0" err="1" smtClean="0"/>
              <a:t>Eqs</a:t>
            </a:r>
            <a:r>
              <a:rPr lang="en-US" dirty="0" smtClean="0"/>
              <a:t>. (11), (12), (13) we then have the modified TBM as follow:</a:t>
            </a:r>
          </a:p>
          <a:p>
            <a:endParaRPr lang="en-US" dirty="0" smtClean="0"/>
          </a:p>
          <a:p>
            <a:endParaRPr lang="en-US" dirty="0"/>
          </a:p>
        </p:txBody>
      </p:sp>
      <p:graphicFrame>
        <p:nvGraphicFramePr>
          <p:cNvPr id="4" name="Object 3"/>
          <p:cNvGraphicFramePr>
            <a:graphicFrameLocks noChangeAspect="1"/>
          </p:cNvGraphicFramePr>
          <p:nvPr/>
        </p:nvGraphicFramePr>
        <p:xfrm>
          <a:off x="3352800" y="1219200"/>
          <a:ext cx="2103120" cy="609600"/>
        </p:xfrm>
        <a:graphic>
          <a:graphicData uri="http://schemas.openxmlformats.org/presentationml/2006/ole">
            <p:oleObj spid="_x0000_s19458" name="Equation" r:id="rId3" imgW="876240" imgH="253800" progId="Equation.3">
              <p:embed/>
            </p:oleObj>
          </a:graphicData>
        </a:graphic>
      </p:graphicFrame>
      <p:graphicFrame>
        <p:nvGraphicFramePr>
          <p:cNvPr id="5" name="Object 4"/>
          <p:cNvGraphicFramePr>
            <a:graphicFrameLocks noChangeAspect="1"/>
          </p:cNvGraphicFramePr>
          <p:nvPr/>
        </p:nvGraphicFramePr>
        <p:xfrm>
          <a:off x="4419600" y="1828800"/>
          <a:ext cx="381000" cy="469900"/>
        </p:xfrm>
        <a:graphic>
          <a:graphicData uri="http://schemas.openxmlformats.org/presentationml/2006/ole">
            <p:oleObj spid="_x0000_s19459" name="Equation" r:id="rId4" imgW="177480" imgH="241200" progId="Equation.3">
              <p:embed/>
            </p:oleObj>
          </a:graphicData>
        </a:graphic>
      </p:graphicFrame>
      <p:graphicFrame>
        <p:nvGraphicFramePr>
          <p:cNvPr id="6" name="Object 5"/>
          <p:cNvGraphicFramePr>
            <a:graphicFrameLocks noChangeAspect="1"/>
          </p:cNvGraphicFramePr>
          <p:nvPr/>
        </p:nvGraphicFramePr>
        <p:xfrm>
          <a:off x="3505200" y="2667000"/>
          <a:ext cx="2627588" cy="1587500"/>
        </p:xfrm>
        <a:graphic>
          <a:graphicData uri="http://schemas.openxmlformats.org/presentationml/2006/ole">
            <p:oleObj spid="_x0000_s19460" name="Equation" r:id="rId5" imgW="1218960" imgH="736560" progId="Equation.3">
              <p:embed/>
            </p:oleObj>
          </a:graphicData>
        </a:graphic>
      </p:graphicFrame>
      <p:graphicFrame>
        <p:nvGraphicFramePr>
          <p:cNvPr id="7" name="Object 6"/>
          <p:cNvGraphicFramePr>
            <a:graphicFrameLocks noChangeAspect="1"/>
          </p:cNvGraphicFramePr>
          <p:nvPr/>
        </p:nvGraphicFramePr>
        <p:xfrm>
          <a:off x="1828800" y="4724400"/>
          <a:ext cx="2547353" cy="479205"/>
        </p:xfrm>
        <a:graphic>
          <a:graphicData uri="http://schemas.openxmlformats.org/presentationml/2006/ole">
            <p:oleObj spid="_x0000_s19461" name="Equation" r:id="rId6" imgW="1282680" imgH="24120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6172200"/>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a:p>
        </p:txBody>
      </p:sp>
      <p:graphicFrame>
        <p:nvGraphicFramePr>
          <p:cNvPr id="4" name="Object 3"/>
          <p:cNvGraphicFramePr>
            <a:graphicFrameLocks noChangeAspect="1"/>
          </p:cNvGraphicFramePr>
          <p:nvPr/>
        </p:nvGraphicFramePr>
        <p:xfrm>
          <a:off x="838200" y="609600"/>
          <a:ext cx="7089059" cy="2133600"/>
        </p:xfrm>
        <a:graphic>
          <a:graphicData uri="http://schemas.openxmlformats.org/presentationml/2006/ole">
            <p:oleObj spid="_x0000_s21506" name="Equation" r:id="rId3" imgW="2616120" imgH="787320" progId="Equation.3">
              <p:embed/>
            </p:oleObj>
          </a:graphicData>
        </a:graphic>
      </p:graphicFrame>
      <p:sp>
        <p:nvSpPr>
          <p:cNvPr id="5" name="TextBox 4"/>
          <p:cNvSpPr txBox="1"/>
          <p:nvPr/>
        </p:nvSpPr>
        <p:spPr>
          <a:xfrm>
            <a:off x="8153400" y="1295400"/>
            <a:ext cx="838200" cy="369332"/>
          </a:xfrm>
          <a:prstGeom prst="rect">
            <a:avLst/>
          </a:prstGeom>
          <a:noFill/>
        </p:spPr>
        <p:txBody>
          <a:bodyPr wrap="square" rtlCol="0">
            <a:spAutoFit/>
          </a:bodyPr>
          <a:lstStyle/>
          <a:p>
            <a:r>
              <a:rPr lang="en-US" dirty="0" smtClean="0"/>
              <a:t>(14)</a:t>
            </a:r>
            <a:endParaRPr lang="en-US" dirty="0"/>
          </a:p>
        </p:txBody>
      </p:sp>
      <p:sp>
        <p:nvSpPr>
          <p:cNvPr id="6" name="TextBox 5"/>
          <p:cNvSpPr txBox="1"/>
          <p:nvPr/>
        </p:nvSpPr>
        <p:spPr>
          <a:xfrm>
            <a:off x="457200" y="3048000"/>
            <a:ext cx="8382000" cy="3693319"/>
          </a:xfrm>
          <a:prstGeom prst="rect">
            <a:avLst/>
          </a:prstGeom>
          <a:noFill/>
        </p:spPr>
        <p:txBody>
          <a:bodyPr wrap="square" rtlCol="0">
            <a:spAutoFit/>
          </a:bodyPr>
          <a:lstStyle/>
          <a:p>
            <a:r>
              <a:rPr lang="en-US" dirty="0" smtClean="0"/>
              <a:t>By comparing (14) to (10) we have:</a:t>
            </a:r>
          </a:p>
          <a:p>
            <a:endParaRPr lang="en-US" dirty="0" smtClean="0"/>
          </a:p>
          <a:p>
            <a:endParaRPr lang="en-US" dirty="0" smtClean="0"/>
          </a:p>
          <a:p>
            <a:r>
              <a:rPr lang="en-US" dirty="0" smtClean="0"/>
              <a:t>                                                                                                          (15)</a:t>
            </a:r>
          </a:p>
          <a:p>
            <a:endParaRPr lang="en-US" dirty="0" smtClean="0"/>
          </a:p>
          <a:p>
            <a:endParaRPr lang="en-US" dirty="0" smtClean="0"/>
          </a:p>
          <a:p>
            <a:r>
              <a:rPr lang="en-US" dirty="0" smtClean="0"/>
              <a:t>If experimental data is used to fix the value of                         , that is [14-15]:</a:t>
            </a:r>
          </a:p>
          <a:p>
            <a:r>
              <a:rPr lang="en-US" dirty="0" smtClean="0"/>
              <a:t>                                                                                                      (16)</a:t>
            </a:r>
          </a:p>
          <a:p>
            <a:endParaRPr lang="en-US" dirty="0" smtClean="0"/>
          </a:p>
          <a:p>
            <a:r>
              <a:rPr lang="en-US" dirty="0" smtClean="0"/>
              <a:t> then we have:</a:t>
            </a:r>
          </a:p>
          <a:p>
            <a:r>
              <a:rPr lang="en-US" dirty="0" smtClean="0"/>
              <a:t>                                                                                                        (17)</a:t>
            </a:r>
          </a:p>
          <a:p>
            <a:endParaRPr lang="en-US" dirty="0"/>
          </a:p>
        </p:txBody>
      </p:sp>
      <p:graphicFrame>
        <p:nvGraphicFramePr>
          <p:cNvPr id="7" name="Object 6"/>
          <p:cNvGraphicFramePr>
            <a:graphicFrameLocks noChangeAspect="1"/>
          </p:cNvGraphicFramePr>
          <p:nvPr/>
        </p:nvGraphicFramePr>
        <p:xfrm>
          <a:off x="838200" y="3581400"/>
          <a:ext cx="7132320" cy="914400"/>
        </p:xfrm>
        <a:graphic>
          <a:graphicData uri="http://schemas.openxmlformats.org/presentationml/2006/ole">
            <p:oleObj spid="_x0000_s21507" name="Equation" r:id="rId4" imgW="2971800" imgH="380880" progId="Equation.3">
              <p:embed/>
            </p:oleObj>
          </a:graphicData>
        </a:graphic>
      </p:graphicFrame>
      <p:graphicFrame>
        <p:nvGraphicFramePr>
          <p:cNvPr id="8" name="Object 7"/>
          <p:cNvGraphicFramePr>
            <a:graphicFrameLocks noChangeAspect="1"/>
          </p:cNvGraphicFramePr>
          <p:nvPr/>
        </p:nvGraphicFramePr>
        <p:xfrm>
          <a:off x="5867400" y="4572000"/>
          <a:ext cx="1752600" cy="528562"/>
        </p:xfrm>
        <a:graphic>
          <a:graphicData uri="http://schemas.openxmlformats.org/presentationml/2006/ole">
            <p:oleObj spid="_x0000_s21508" name="Equation" r:id="rId5" imgW="799920" imgH="241200" progId="Equation.3">
              <p:embed/>
            </p:oleObj>
          </a:graphicData>
        </a:graphic>
      </p:graphicFrame>
      <p:graphicFrame>
        <p:nvGraphicFramePr>
          <p:cNvPr id="9" name="Object 8"/>
          <p:cNvGraphicFramePr>
            <a:graphicFrameLocks noChangeAspect="1"/>
          </p:cNvGraphicFramePr>
          <p:nvPr/>
        </p:nvGraphicFramePr>
        <p:xfrm>
          <a:off x="2514600" y="5257800"/>
          <a:ext cx="3124200" cy="507349"/>
        </p:xfrm>
        <a:graphic>
          <a:graphicData uri="http://schemas.openxmlformats.org/presentationml/2006/ole">
            <p:oleObj spid="_x0000_s21509" name="Equation" r:id="rId6" imgW="1485720" imgH="241200" progId="Equation.3">
              <p:embed/>
            </p:oleObj>
          </a:graphicData>
        </a:graphic>
      </p:graphicFrame>
      <p:graphicFrame>
        <p:nvGraphicFramePr>
          <p:cNvPr id="10" name="Object 9"/>
          <p:cNvGraphicFramePr>
            <a:graphicFrameLocks noChangeAspect="1"/>
          </p:cNvGraphicFramePr>
          <p:nvPr/>
        </p:nvGraphicFramePr>
        <p:xfrm>
          <a:off x="2514600" y="6019800"/>
          <a:ext cx="5181601" cy="532164"/>
        </p:xfrm>
        <a:graphic>
          <a:graphicData uri="http://schemas.openxmlformats.org/presentationml/2006/ole">
            <p:oleObj spid="_x0000_s21510" name="Equation" r:id="rId7" imgW="2349360" imgH="241200" progId="Equation.3">
              <p:embed/>
            </p:oleObj>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312</TotalTime>
  <Words>682</Words>
  <Application>Microsoft Office PowerPoint</Application>
  <PresentationFormat>On-screen Show (4:3)</PresentationFormat>
  <Paragraphs>137</Paragraphs>
  <Slides>16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Concourse</vt:lpstr>
      <vt:lpstr>Equation</vt:lpstr>
      <vt:lpstr>   Nonzero       and Neutrino Masses from Modified Tribimaximal Neutrino Mixing Matrix </vt:lpstr>
      <vt:lpstr>Content:</vt:lpstr>
      <vt:lpstr>Introduction</vt:lpstr>
      <vt:lpstr>Slide 4</vt:lpstr>
      <vt:lpstr>Nonzero      from modified TBM</vt:lpstr>
      <vt:lpstr>Slide 6</vt:lpstr>
      <vt:lpstr>Slide 7</vt:lpstr>
      <vt:lpstr>Slide 8</vt:lpstr>
      <vt:lpstr>Slide 9</vt:lpstr>
      <vt:lpstr>Slide 10</vt:lpstr>
      <vt:lpstr>Neutrino Masses from the Modified Tribimaximal Mixing Matrix</vt:lpstr>
      <vt:lpstr>Slide 12</vt:lpstr>
      <vt:lpstr>Conclusion</vt:lpstr>
      <vt:lpstr>References</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Nonzero       and Neutrino Masses from Modified Tribimaximal Neutrino Mixing Matrix</dc:title>
  <dc:creator>My Windows</dc:creator>
  <cp:lastModifiedBy>My Windows</cp:lastModifiedBy>
  <cp:revision>72</cp:revision>
  <dcterms:created xsi:type="dcterms:W3CDTF">2012-05-24T12:55:30Z</dcterms:created>
  <dcterms:modified xsi:type="dcterms:W3CDTF">2012-05-29T21:10:54Z</dcterms:modified>
</cp:coreProperties>
</file>