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0" r:id="rId3"/>
    <p:sldId id="271" r:id="rId4"/>
    <p:sldId id="275" r:id="rId5"/>
    <p:sldId id="277" r:id="rId6"/>
    <p:sldId id="278" r:id="rId7"/>
    <p:sldId id="279" r:id="rId8"/>
    <p:sldId id="280" r:id="rId9"/>
    <p:sldId id="281" r:id="rId10"/>
    <p:sldId id="284" r:id="rId11"/>
    <p:sldId id="286" r:id="rId12"/>
    <p:sldId id="282" r:id="rId13"/>
    <p:sldId id="285" r:id="rId14"/>
    <p:sldId id="261" r:id="rId15"/>
    <p:sldId id="264" r:id="rId16"/>
    <p:sldId id="259" r:id="rId17"/>
    <p:sldId id="267" r:id="rId18"/>
    <p:sldId id="263" r:id="rId19"/>
    <p:sldId id="268" r:id="rId20"/>
    <p:sldId id="262" r:id="rId21"/>
    <p:sldId id="269" r:id="rId22"/>
    <p:sldId id="26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8B8"/>
    <a:srgbClr val="5B24AC"/>
    <a:srgbClr val="333CF7"/>
    <a:srgbClr val="0ED03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DD57-C1D4-4A03-8983-25B97A9F7E07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590D-A5F6-40B7-B454-825845469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91EC08-8B08-4360-A639-575B56FA194D}" type="datetimeFigureOut">
              <a:rPr lang="en-US" smtClean="0"/>
              <a:t>5/30/2012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A7E12A-2FCF-49B3-A342-1CA2B0E997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2" y="838200"/>
            <a:ext cx="7772400" cy="434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Dark Matter Results from CDMS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100" dirty="0" smtClean="0"/>
              <a:t>Joel Sander</a:t>
            </a:r>
            <a:br>
              <a:rPr lang="en-US" sz="3100" dirty="0" smtClean="0"/>
            </a:br>
            <a:r>
              <a:rPr lang="en-US" sz="3100" dirty="0" smtClean="0"/>
              <a:t>Blois 2012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http://cdms.berkeley.edu/Pictures/Source/collab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" y="4724400"/>
            <a:ext cx="9160417" cy="18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8" descr="lim_plot_noS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29100" cy="341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4724400"/>
            <a:ext cx="8229600" cy="1676400"/>
          </a:xfrm>
        </p:spPr>
        <p:txBody>
          <a:bodyPr/>
          <a:lstStyle/>
          <a:p>
            <a:pPr>
              <a:spcAft>
                <a:spcPts val="675"/>
              </a:spcAft>
            </a:pPr>
            <a:r>
              <a:rPr lang="en-US" sz="2800" dirty="0" smtClean="0">
                <a:cs typeface="Calibri" charset="0"/>
              </a:rPr>
              <a:t>Some </a:t>
            </a:r>
            <a:r>
              <a:rPr lang="en-US" sz="2800" dirty="0">
                <a:cs typeface="Calibri" charset="0"/>
              </a:rPr>
              <a:t>parameter space for </a:t>
            </a:r>
            <a:r>
              <a:rPr lang="en-US" sz="2800" dirty="0" err="1">
                <a:cs typeface="Calibri" charset="0"/>
              </a:rPr>
              <a:t>CoGeNT</a:t>
            </a:r>
            <a:r>
              <a:rPr lang="en-US" sz="2800" dirty="0">
                <a:cs typeface="Calibri" charset="0"/>
              </a:rPr>
              <a:t> remains if majority of excess events not due to </a:t>
            </a:r>
            <a:r>
              <a:rPr lang="en-US" sz="2800" dirty="0" smtClean="0">
                <a:cs typeface="Calibri" charset="0"/>
              </a:rPr>
              <a:t>WIMPs</a:t>
            </a:r>
          </a:p>
          <a:p>
            <a:pPr marL="0" indent="0">
              <a:spcAft>
                <a:spcPts val="675"/>
              </a:spcAft>
              <a:buNone/>
            </a:pPr>
            <a:endParaRPr lang="en-US" sz="2800" dirty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066800"/>
            <a:ext cx="3962400" cy="3886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75"/>
              </a:spcAft>
            </a:pPr>
            <a:r>
              <a:rPr lang="en-US" sz="2800" dirty="0" smtClean="0">
                <a:cs typeface="Calibri" charset="0"/>
              </a:rPr>
              <a:t>No </a:t>
            </a:r>
            <a:r>
              <a:rPr lang="en-US" sz="2800" dirty="0">
                <a:cs typeface="Calibri" charset="0"/>
              </a:rPr>
              <a:t>background </a:t>
            </a:r>
            <a:r>
              <a:rPr lang="en-US" sz="2800" dirty="0" smtClean="0">
                <a:cs typeface="Calibri" charset="0"/>
              </a:rPr>
              <a:t>subtraction, </a:t>
            </a:r>
            <a:r>
              <a:rPr lang="en-US" sz="2800" dirty="0" err="1" smtClean="0">
                <a:cs typeface="Calibri" charset="0"/>
              </a:rPr>
              <a:t>ie</a:t>
            </a:r>
            <a:r>
              <a:rPr lang="en-US" sz="2800" dirty="0" smtClean="0">
                <a:cs typeface="Calibri" charset="0"/>
              </a:rPr>
              <a:t> assume all events could be WIMPs</a:t>
            </a:r>
            <a:endParaRPr lang="en-US" sz="2800" dirty="0">
              <a:cs typeface="Calibri" charset="0"/>
            </a:endParaRPr>
          </a:p>
          <a:p>
            <a:pPr>
              <a:spcAft>
                <a:spcPts val="675"/>
              </a:spcAft>
            </a:pPr>
            <a:r>
              <a:rPr lang="en-US" sz="2800" dirty="0" smtClean="0">
                <a:cs typeface="Calibri" charset="0"/>
              </a:rPr>
              <a:t>For spin-independent, elastic scattering, 90% CL limits incompatible with DAMA/LIBRA and entire </a:t>
            </a:r>
            <a:r>
              <a:rPr lang="en-US" sz="2800" dirty="0" err="1" smtClean="0">
                <a:cs typeface="Calibri" charset="0"/>
              </a:rPr>
              <a:t>CoGeNT</a:t>
            </a:r>
            <a:r>
              <a:rPr lang="en-US" sz="2800" dirty="0" smtClean="0">
                <a:cs typeface="Calibri" charset="0"/>
              </a:rPr>
              <a:t> excess</a:t>
            </a:r>
          </a:p>
          <a:p>
            <a:pPr>
              <a:spcAft>
                <a:spcPts val="675"/>
              </a:spcAft>
            </a:pPr>
            <a:endParaRPr lang="en-US" sz="2800" dirty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4800600" y="3687762"/>
            <a:ext cx="1447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>
                <a:solidFill>
                  <a:srgbClr val="B60000"/>
                </a:solidFill>
              </a:rPr>
              <a:t>XENON10</a:t>
            </a:r>
          </a:p>
          <a:p>
            <a:pPr eaLnBrk="1" hangingPunct="1"/>
            <a:r>
              <a:rPr lang="en-US" sz="1000" b="1">
                <a:solidFill>
                  <a:srgbClr val="B60000"/>
                </a:solidFill>
              </a:rPr>
              <a:t>(arXiv:1104.3088</a:t>
            </a:r>
            <a:r>
              <a:rPr lang="en-US" sz="1200" b="1">
                <a:solidFill>
                  <a:srgbClr val="B60000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5471319" y="3574256"/>
            <a:ext cx="206375" cy="128587"/>
          </a:xfrm>
          <a:prstGeom prst="straightConnector1">
            <a:avLst/>
          </a:prstGeom>
          <a:noFill/>
          <a:ln w="25400">
            <a:solidFill>
              <a:srgbClr val="B6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5270500" y="2797175"/>
            <a:ext cx="749300" cy="4476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prstDash val="sysDot"/>
          </a:ln>
          <a:extLst/>
        </p:spPr>
        <p:txBody>
          <a:bodyPr wrap="none"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These </a:t>
            </a:r>
          </a:p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results</a:t>
            </a:r>
          </a:p>
        </p:txBody>
      </p:sp>
      <p:cxnSp>
        <p:nvCxnSpPr>
          <p:cNvPr id="15" name="Straight Arrow Connector 14"/>
          <p:cNvCxnSpPr>
            <a:cxnSpLocks noChangeShapeType="1"/>
            <a:stCxn id="14" idx="0"/>
          </p:cNvCxnSpPr>
          <p:nvPr/>
        </p:nvCxnSpPr>
        <p:spPr bwMode="auto">
          <a:xfrm rot="5400000" flipH="1" flipV="1">
            <a:off x="5606256" y="2629694"/>
            <a:ext cx="206375" cy="1285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5334000" y="1143000"/>
            <a:ext cx="952500" cy="3540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CDMS SUF</a:t>
            </a:r>
          </a:p>
          <a:p>
            <a:pPr algn="ctr" eaLnBrk="1" hangingPunct="1"/>
            <a:r>
              <a:rPr lang="en-US" sz="1100" b="1" dirty="0">
                <a:solidFill>
                  <a:schemeClr val="bg1"/>
                </a:solidFill>
              </a:rPr>
              <a:t>(1 </a:t>
            </a:r>
            <a:r>
              <a:rPr lang="en-US" sz="1100" b="1" dirty="0" err="1">
                <a:solidFill>
                  <a:schemeClr val="bg1"/>
                </a:solidFill>
              </a:rPr>
              <a:t>keV</a:t>
            </a:r>
            <a:r>
              <a:rPr lang="en-US" sz="1100" b="1" dirty="0">
                <a:solidFill>
                  <a:schemeClr val="bg1"/>
                </a:solidFill>
              </a:rPr>
              <a:t> thresh)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>
            <a:off x="5539582" y="1577181"/>
            <a:ext cx="304800" cy="19843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6653212" y="1447800"/>
            <a:ext cx="1592263" cy="4873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CDMS Soudan </a:t>
            </a:r>
          </a:p>
          <a:p>
            <a:pPr algn="ctr" eaLnBrk="1" hangingPunct="1"/>
            <a:r>
              <a:rPr lang="en-US" sz="1100" b="1" dirty="0">
                <a:solidFill>
                  <a:schemeClr val="bg1"/>
                </a:solidFill>
              </a:rPr>
              <a:t>(10 </a:t>
            </a:r>
            <a:r>
              <a:rPr lang="en-US" sz="1100" b="1" dirty="0" err="1">
                <a:solidFill>
                  <a:schemeClr val="bg1"/>
                </a:solidFill>
              </a:rPr>
              <a:t>keV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thresh)</a:t>
            </a:r>
            <a:endParaRPr lang="en-US" sz="1100" b="1" dirty="0"/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6477000" y="1731962"/>
            <a:ext cx="419100" cy="2794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888162" y="2286000"/>
            <a:ext cx="1341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/>
              <a:t>DAMA/LIBRA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239000" y="1906586"/>
            <a:ext cx="1341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/>
              <a:t>DAMA/LIBRA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8153400" y="2743199"/>
            <a:ext cx="838200" cy="179387"/>
          </a:xfrm>
          <a:prstGeom prst="rect">
            <a:avLst/>
          </a:prstGeom>
          <a:solidFill>
            <a:schemeClr val="tx1"/>
          </a:solidFill>
        </p:spPr>
        <p:txBody>
          <a:bodyPr wrap="none"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376092"/>
                </a:solidFill>
              </a:rPr>
              <a:t>CoGeNT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5400000">
            <a:off x="8380412" y="3000374"/>
            <a:ext cx="277813" cy="122238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0800000" flipV="1">
            <a:off x="8077200" y="2922586"/>
            <a:ext cx="457200" cy="277813"/>
          </a:xfrm>
          <a:prstGeom prst="straightConnector1">
            <a:avLst/>
          </a:prstGeom>
          <a:noFill/>
          <a:ln w="25400">
            <a:solidFill>
              <a:srgbClr val="37609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77000" y="3733800"/>
            <a:ext cx="1447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</a:rPr>
              <a:t>XENON100</a:t>
            </a:r>
          </a:p>
          <a:p>
            <a:pPr eaLnBrk="1" hangingPunct="1"/>
            <a:r>
              <a:rPr lang="en-US" sz="1000" b="1">
                <a:solidFill>
                  <a:srgbClr val="008000"/>
                </a:solidFill>
              </a:rPr>
              <a:t>(arXiv:1104.2549</a:t>
            </a:r>
            <a:r>
              <a:rPr lang="en-US" sz="1200" b="1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6400800" y="3581400"/>
            <a:ext cx="395288" cy="187325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457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Present Future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066800"/>
            <a:ext cx="42672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75"/>
              </a:spcAft>
            </a:pPr>
            <a:r>
              <a:rPr lang="en-US" sz="2800" dirty="0" smtClean="0">
                <a:cs typeface="Calibri" charset="0"/>
              </a:rPr>
              <a:t>Improved detectors (</a:t>
            </a:r>
            <a:r>
              <a:rPr lang="en-US" sz="2800" dirty="0" err="1" smtClean="0">
                <a:cs typeface="Calibri" charset="0"/>
              </a:rPr>
              <a:t>iZIPs</a:t>
            </a:r>
            <a:r>
              <a:rPr lang="en-US" sz="2800" dirty="0" smtClean="0">
                <a:cs typeface="Calibri" charset="0"/>
              </a:rPr>
              <a:t>)</a:t>
            </a:r>
          </a:p>
          <a:p>
            <a:pPr lvl="1">
              <a:spcAft>
                <a:spcPts val="675"/>
              </a:spcAft>
              <a:buFont typeface="Wingdings" pitchFamily="2" charset="2"/>
              <a:buChar char="§"/>
            </a:pPr>
            <a:r>
              <a:rPr lang="en-US" dirty="0" smtClean="0">
                <a:cs typeface="Calibri" charset="0"/>
              </a:rPr>
              <a:t>2.5 times Larger</a:t>
            </a:r>
          </a:p>
          <a:p>
            <a:pPr lvl="1">
              <a:spcAft>
                <a:spcPts val="675"/>
              </a:spcAft>
              <a:buFont typeface="Wingdings" pitchFamily="2" charset="2"/>
              <a:buChar char="§"/>
            </a:pPr>
            <a:r>
              <a:rPr lang="en-US" dirty="0" smtClean="0">
                <a:cs typeface="Calibri" charset="0"/>
              </a:rPr>
              <a:t>Better surface event background rejection</a:t>
            </a:r>
          </a:p>
          <a:p>
            <a:pPr>
              <a:spcAft>
                <a:spcPts val="675"/>
              </a:spcAft>
            </a:pPr>
            <a:r>
              <a:rPr lang="en-US" sz="2800" dirty="0" smtClean="0">
                <a:cs typeface="Calibri" charset="0"/>
              </a:rPr>
              <a:t>Currently taking science data using 15 </a:t>
            </a:r>
            <a:r>
              <a:rPr lang="en-US" sz="2800" dirty="0" err="1" smtClean="0">
                <a:cs typeface="Calibri" charset="0"/>
              </a:rPr>
              <a:t>iZIP</a:t>
            </a:r>
            <a:r>
              <a:rPr lang="en-US" sz="2800" dirty="0" smtClean="0">
                <a:cs typeface="Calibri" charset="0"/>
              </a:rPr>
              <a:t> detectors</a:t>
            </a:r>
            <a:endParaRPr lang="en-US" sz="2800" dirty="0">
              <a:cs typeface="Calibri" charset="0"/>
            </a:endParaRPr>
          </a:p>
        </p:txBody>
      </p:sp>
      <p:pic>
        <p:nvPicPr>
          <p:cNvPr id="6" name="Picture 17" descr="izi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30" r="-12830"/>
          <a:stretch>
            <a:fillRect/>
          </a:stretch>
        </p:blipFill>
        <p:spPr>
          <a:xfrm>
            <a:off x="4530725" y="1700213"/>
            <a:ext cx="41560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Zero Charge Events</a:t>
            </a:r>
            <a:endParaRPr lang="en-US" dirty="0"/>
          </a:p>
        </p:txBody>
      </p:sp>
      <p:pic>
        <p:nvPicPr>
          <p:cNvPr id="11" name="Picture 10" descr="zero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934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5638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en-US" dirty="0">
                <a:solidFill>
                  <a:srgbClr val="000000"/>
                </a:solidFill>
                <a:cs typeface="Calibri" charset="0"/>
              </a:rPr>
              <a:t>Zero charge events seen in WIMP search singles, WIMP search multiples, and Ba calibration data with similar spectra</a:t>
            </a:r>
          </a:p>
        </p:txBody>
      </p:sp>
    </p:spTree>
    <p:extLst>
      <p:ext uri="{BB962C8B-B14F-4D97-AF65-F5344CB8AC3E}">
        <p14:creationId xmlns:p14="http://schemas.microsoft.com/office/powerpoint/2010/main" val="98900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Other Physics?</a:t>
            </a:r>
            <a:endParaRPr lang="en-US" dirty="0"/>
          </a:p>
        </p:txBody>
      </p:sp>
      <p:pic>
        <p:nvPicPr>
          <p:cNvPr id="6" name="Picture 2" descr="C:\Users\cdms\Documents\LIPs\lip_h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32454"/>
            <a:ext cx="2557521" cy="26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warehouseexpress.com/webcontent/product_images/large/227/1525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382000" cy="16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Lightly Ionizing Particles (LIPs)</a:t>
            </a:r>
          </a:p>
          <a:p>
            <a:r>
              <a:rPr lang="en-US" i="1" dirty="0" smtClean="0"/>
              <a:t>Anything not forbidden is required. </a:t>
            </a:r>
            <a:r>
              <a:rPr lang="en-US" dirty="0" smtClean="0"/>
              <a:t>– Murray Gell-Mann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5525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“tower” of 6 detectors like a LIP telescope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Cross-section and hence # of interactions scale with f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Each interaction samples same energy spectrum</a:t>
            </a:r>
          </a:p>
          <a:p>
            <a:r>
              <a:rPr lang="en-US" dirty="0" smtClean="0"/>
              <a:t>Lowest detectible fractional charge is proportional to the Threshold</a:t>
            </a:r>
            <a:r>
              <a:rPr lang="en-US" baseline="30000" dirty="0" smtClean="0"/>
              <a:t>1/2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Typical muon leaves 8MeV (4MeV) in a germanium (silicon) detector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Few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threshold give sensitivity to f ~= 1/30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Six detector requirement makes                             analysis efficiency key:</a:t>
            </a:r>
          </a:p>
          <a:p>
            <a:pPr marL="914400" lvl="2" indent="0">
              <a:buNone/>
            </a:pP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anal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Symbol" pitchFamily="18" charset="2"/>
              </a:rPr>
              <a:t>Pe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LIP Detection Fundamentals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5347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 err="1" smtClean="0"/>
              <a:t>i</a:t>
            </a:r>
            <a:r>
              <a:rPr lang="en-US" baseline="-25000" dirty="0" smtClean="0"/>
              <a:t>=1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181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 smtClean="0"/>
              <a:t>6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242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971800"/>
          </a:xfrm>
        </p:spPr>
        <p:txBody>
          <a:bodyPr/>
          <a:lstStyle/>
          <a:p>
            <a:r>
              <a:rPr lang="en-US" sz="2400" dirty="0" smtClean="0"/>
              <a:t>Three types of searches: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Examine cosmic ray (or cosmically produced) LIPs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Insensitive below f=1/6</a:t>
            </a:r>
            <a:r>
              <a:rPr lang="en-US" sz="2000" baseline="30000" dirty="0" smtClean="0"/>
              <a:t>th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Production in accelerators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Multiple modes: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f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 f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etc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Search in normal matter,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Past LIP Searches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29000"/>
            <a:ext cx="82296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Millikan oil drop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Exclude 0.18 &lt; f &lt; .82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19709" y="3429000"/>
            <a:ext cx="2763387" cy="3020199"/>
            <a:chOff x="3719709" y="3505200"/>
            <a:chExt cx="2763387" cy="3020199"/>
          </a:xfrm>
        </p:grpSpPr>
        <p:pic>
          <p:nvPicPr>
            <p:cNvPr id="2051" name="Picture 3" descr="C:\Users\cdms\Documents\LIPs\slac20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709" y="3505200"/>
              <a:ext cx="2762763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21608" y="6053328"/>
              <a:ext cx="2761488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  0         0.2      0.4     0.6      0.8         1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1608" y="6248400"/>
              <a:ext cx="276148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C:\Users\cdms\Documents\LIPs\macro_lim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3016583" cy="28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407663" cy="47266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5x10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total gamma events in subset, or more than an order of magnitude more than low background data</a:t>
            </a:r>
          </a:p>
          <a:p>
            <a:endParaRPr lang="en-US" sz="2400" dirty="0" smtClean="0"/>
          </a:p>
          <a:p>
            <a:r>
              <a:rPr lang="en-US" sz="2400" dirty="0" smtClean="0"/>
              <a:t>Require all 6 detectors in a tower hit</a:t>
            </a:r>
          </a:p>
          <a:p>
            <a:r>
              <a:rPr lang="en-US" sz="2400" dirty="0" smtClean="0"/>
              <a:t>All other detectors consistent with noise</a:t>
            </a:r>
          </a:p>
          <a:p>
            <a:r>
              <a:rPr lang="en-US" sz="2400" dirty="0" smtClean="0"/>
              <a:t>Loose ionization cut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Hit Pattern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75304" y="1307068"/>
            <a:ext cx="5492496" cy="4472464"/>
            <a:chOff x="3575304" y="1307068"/>
            <a:chExt cx="5492496" cy="4472464"/>
          </a:xfrm>
        </p:grpSpPr>
        <p:pic>
          <p:nvPicPr>
            <p:cNvPr id="2050" name="Picture 2" descr="http://titus.stanford.edu/cdms_restricted/Soudan/R125-128/ebook/120510/linkedStuff/r125Ba_hit_pattern_his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04" y="1447800"/>
              <a:ext cx="5486400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81400" y="5410200"/>
              <a:ext cx="5486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  Number Of Consecutive Detectors Hit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1104" y="5148072"/>
              <a:ext cx="4572000" cy="2923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 1               2              3               4              5               6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1307068"/>
              <a:ext cx="5486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Subset Of </a:t>
              </a:r>
              <a:r>
                <a:rPr lang="en-US" dirty="0" smtClean="0">
                  <a:solidFill>
                    <a:schemeClr val="bg1"/>
                  </a:solidFill>
                </a:rPr>
                <a:t>Gamma</a:t>
              </a:r>
              <a:r>
                <a:rPr lang="en-US" dirty="0" smtClean="0"/>
                <a:t> Calibration Data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67328" y="1570092"/>
              <a:ext cx="493776" cy="36933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  <a:p>
              <a:endParaRPr lang="en-US" baseline="30000" dirty="0"/>
            </a:p>
            <a:p>
              <a:endParaRPr lang="en-US" baseline="300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423160" y="3222591"/>
              <a:ext cx="3200400" cy="507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bIns="18288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Count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0752" y="1554480"/>
              <a:ext cx="54864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91440" rIns="118872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7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7704" y="4953000"/>
              <a:ext cx="533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0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7704" y="4453128"/>
              <a:ext cx="533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1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704" y="3962400"/>
              <a:ext cx="533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2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1504" y="2057400"/>
              <a:ext cx="533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6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27704" y="2542032"/>
              <a:ext cx="5334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5</a:t>
              </a:r>
              <a:endParaRPr lang="en-US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8200" y="3581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Similar Start Times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00200" y="1230868"/>
            <a:ext cx="7239000" cy="1195864"/>
            <a:chOff x="2057400" y="1318736"/>
            <a:chExt cx="7239000" cy="1195864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343025"/>
              <a:ext cx="723900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389120" y="1840468"/>
              <a:ext cx="3840480" cy="0"/>
            </a:xfrm>
            <a:prstGeom prst="straightConnector1">
              <a:avLst/>
            </a:prstGeom>
            <a:ln w="4445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492496" y="1318736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b="1" dirty="0" err="1" smtClean="0">
                  <a:solidFill>
                    <a:srgbClr val="0070C0"/>
                  </a:solidFill>
                </a:rPr>
                <a:t>t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1359932"/>
            <a:ext cx="14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Slowest Det.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1934" y="1969532"/>
            <a:ext cx="14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Fastest Det.</a:t>
            </a:r>
            <a:endParaRPr lang="en-US" dirty="0"/>
          </a:p>
        </p:txBody>
      </p:sp>
      <p:pic>
        <p:nvPicPr>
          <p:cNvPr id="4117" name="Picture 21" descr="C:\Users\cdms\Documents\LIPs\starttime_phononM1_con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45"/>
          <a:stretch/>
        </p:blipFill>
        <p:spPr bwMode="auto">
          <a:xfrm>
            <a:off x="4709160" y="2688321"/>
            <a:ext cx="4297680" cy="34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dms\Documents\LIPs\starttime_chargeM1_con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1"/>
          <a:stretch/>
        </p:blipFill>
        <p:spPr bwMode="auto">
          <a:xfrm>
            <a:off x="228600" y="2694137"/>
            <a:ext cx="4297680" cy="34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0" y="42158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343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oogle.com/images?q=tbn:ANd9GcRLf5J1vqzpZgfkIeU_N0KOq2gQp4gtrzFkBSN-_ek4SzD-Ivro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0475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Assume LIPs to be minimum ionizing</a:t>
            </a:r>
          </a:p>
          <a:p>
            <a:r>
              <a:rPr lang="en-US" dirty="0" smtClean="0"/>
              <a:t>Model interactions using the Photo-Absorption-Ionization </a:t>
            </a:r>
            <a:r>
              <a:rPr lang="en-US" dirty="0"/>
              <a:t>(</a:t>
            </a:r>
            <a:r>
              <a:rPr lang="en-US" dirty="0" smtClean="0"/>
              <a:t>PAI) model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Compute single-interaction spectrum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Estimate the probability of n interactions given a fractional charge and incident angle </a:t>
            </a:r>
            <a:r>
              <a:rPr lang="en-US" sz="26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Convolute, convolute, convolute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Compare any observed events to the                   expected energy 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Consistency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82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interaction spectrums for silicon and germanium using the PAI model</a:t>
            </a:r>
            <a:endParaRPr lang="en-US" sz="2400" dirty="0"/>
          </a:p>
        </p:txBody>
      </p:sp>
      <p:pic>
        <p:nvPicPr>
          <p:cNvPr id="2050" name="Picture 2" descr="C:\Users\cdms\Documents\LIPs\si_sig_rati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"/>
          <a:stretch/>
        </p:blipFill>
        <p:spPr bwMode="auto">
          <a:xfrm>
            <a:off x="243797" y="2209883"/>
            <a:ext cx="4183422" cy="33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dms\Documents\LIPs\ge_sig_rati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"/>
          <a:stretch/>
        </p:blipFill>
        <p:spPr bwMode="auto">
          <a:xfrm>
            <a:off x="4602481" y="2209883"/>
            <a:ext cx="4183422" cy="33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6" name="TextBox 146"/>
          <p:cNvSpPr txBox="1">
            <a:spLocks noChangeArrowheads="1"/>
          </p:cNvSpPr>
          <p:nvPr/>
        </p:nvSpPr>
        <p:spPr bwMode="auto">
          <a:xfrm>
            <a:off x="380999" y="1143000"/>
            <a:ext cx="8077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30 </a:t>
            </a:r>
            <a:r>
              <a:rPr lang="en-US" dirty="0" err="1" smtClean="0"/>
              <a:t>Ge</a:t>
            </a:r>
            <a:r>
              <a:rPr lang="en-US" dirty="0" smtClean="0"/>
              <a:t> &amp; Si Crystals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Arranged in verticals stacks of 6 called “towers”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Shielding composed of lead, poly, and a muon veto not described.</a:t>
            </a:r>
            <a:endParaRPr lang="en-US" sz="1800" dirty="0"/>
          </a:p>
        </p:txBody>
      </p:sp>
      <p:pic>
        <p:nvPicPr>
          <p:cNvPr id="57" name="Picture 56" descr="p3_iceb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2997199" cy="3782672"/>
          </a:xfrm>
          <a:prstGeom prst="rect">
            <a:avLst/>
          </a:prstGeom>
          <a:noFill/>
        </p:spPr>
      </p:pic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1000125" y="2209800"/>
            <a:ext cx="3267075" cy="3793025"/>
            <a:chOff x="240" y="1056"/>
            <a:chExt cx="2058" cy="2648"/>
          </a:xfrm>
        </p:grpSpPr>
        <p:pic>
          <p:nvPicPr>
            <p:cNvPr id="60" name="Picture 59" descr="cdms2_detectors"/>
            <p:cNvPicPr>
              <a:picLocks noChangeAspect="1" noChangeArrowheads="1"/>
            </p:cNvPicPr>
            <p:nvPr/>
          </p:nvPicPr>
          <p:blipFill>
            <a:blip r:embed="rId3"/>
            <a:srcRect t="3499"/>
            <a:stretch>
              <a:fillRect/>
            </a:stretch>
          </p:blipFill>
          <p:spPr bwMode="auto">
            <a:xfrm>
              <a:off x="240" y="1056"/>
              <a:ext cx="2058" cy="2648"/>
            </a:xfrm>
            <a:prstGeom prst="rect">
              <a:avLst/>
            </a:prstGeom>
            <a:noFill/>
          </p:spPr>
        </p:pic>
        <p:sp>
          <p:nvSpPr>
            <p:cNvPr id="61" name="AutoShape 391"/>
            <p:cNvSpPr>
              <a:spLocks/>
            </p:cNvSpPr>
            <p:nvPr/>
          </p:nvSpPr>
          <p:spPr bwMode="auto">
            <a:xfrm rot="4195039">
              <a:off x="713" y="1999"/>
              <a:ext cx="97" cy="624"/>
            </a:xfrm>
            <a:prstGeom prst="leftBracket">
              <a:avLst>
                <a:gd name="adj" fmla="val 53608"/>
              </a:avLst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Text Box 393"/>
            <p:cNvSpPr txBox="1">
              <a:spLocks noChangeArrowheads="1"/>
            </p:cNvSpPr>
            <p:nvPr/>
          </p:nvSpPr>
          <p:spPr bwMode="auto">
            <a:xfrm>
              <a:off x="240" y="1834"/>
              <a:ext cx="105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FFFF00"/>
                  </a:solidFill>
                </a:rPr>
                <a:t>7.6 cm diameter </a:t>
              </a:r>
              <a:r>
                <a:rPr lang="en-US" sz="1400" dirty="0" smtClean="0">
                  <a:solidFill>
                    <a:srgbClr val="FFFF00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FFFF00"/>
                  </a:solidFill>
                </a:rPr>
                <a:t>1.0 </a:t>
              </a:r>
              <a:r>
                <a:rPr lang="en-US" sz="1400" dirty="0">
                  <a:solidFill>
                    <a:srgbClr val="FFFF00"/>
                  </a:solidFill>
                </a:rPr>
                <a:t>cm thick</a:t>
              </a:r>
            </a:p>
          </p:txBody>
        </p:sp>
      </p:grpSp>
      <p:sp>
        <p:nvSpPr>
          <p:cNvPr id="12" name="TextBox 146"/>
          <p:cNvSpPr txBox="1">
            <a:spLocks noChangeArrowheads="1"/>
          </p:cNvSpPr>
          <p:nvPr/>
        </p:nvSpPr>
        <p:spPr bwMode="auto">
          <a:xfrm>
            <a:off x="380999" y="61076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The name of the game is background </a:t>
            </a:r>
            <a:r>
              <a:rPr lang="en-US" b="1" dirty="0" smtClean="0"/>
              <a:t>reduction</a:t>
            </a:r>
            <a:r>
              <a:rPr lang="en-US" dirty="0" smtClean="0"/>
              <a:t> (shielding) and rejection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42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Consistency</a:t>
            </a:r>
            <a:endParaRPr lang="en-US" dirty="0"/>
          </a:p>
        </p:txBody>
      </p:sp>
      <p:pic>
        <p:nvPicPr>
          <p:cNvPr id="4098" name="Picture 2" descr="C:\Users\cdms\Documents\LIPs\ge_num_intr_pro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61"/>
          <a:stretch/>
        </p:blipFill>
        <p:spPr bwMode="auto">
          <a:xfrm>
            <a:off x="4572000" y="2307321"/>
            <a:ext cx="4206240" cy="34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dms\Documents\LIPs\si_num_intr_pro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r="8607"/>
          <a:stretch/>
        </p:blipFill>
        <p:spPr bwMode="auto">
          <a:xfrm>
            <a:off x="152400" y="2307321"/>
            <a:ext cx="4206240" cy="34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44333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Expected number of interactions for normally incident LIPs (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/>
              <a:t> equals zero).</a:t>
            </a:r>
            <a:endParaRPr lang="en-US" sz="2400" dirty="0"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162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6 hit detectors should have energy depositions consistent with a LIP hypothesis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Consistency</a:t>
            </a:r>
            <a:endParaRPr lang="en-US" dirty="0"/>
          </a:p>
        </p:txBody>
      </p:sp>
      <p:pic>
        <p:nvPicPr>
          <p:cNvPr id="7172" name="Picture 4" descr="C:\Users\cdms\Documents\LIPs\si_ener_dep_pro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"/>
          <a:stretch/>
        </p:blipFill>
        <p:spPr bwMode="auto">
          <a:xfrm>
            <a:off x="198120" y="2176158"/>
            <a:ext cx="4297680" cy="3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dms\Documents\LIPs\ge_ener_dep_pro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"/>
          <a:stretch/>
        </p:blipFill>
        <p:spPr bwMode="auto">
          <a:xfrm>
            <a:off x="4611430" y="2176158"/>
            <a:ext cx="4297680" cy="3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3400" y="2540620"/>
            <a:ext cx="7696200" cy="4088780"/>
            <a:chOff x="533400" y="2540620"/>
            <a:chExt cx="7696200" cy="4088780"/>
          </a:xfrm>
        </p:grpSpPr>
        <p:sp>
          <p:nvSpPr>
            <p:cNvPr id="4" name="12-Point Star 3"/>
            <p:cNvSpPr/>
            <p:nvPr/>
          </p:nvSpPr>
          <p:spPr>
            <a:xfrm>
              <a:off x="1598341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0" name="12-Point Star 9"/>
            <p:cNvSpPr/>
            <p:nvPr/>
          </p:nvSpPr>
          <p:spPr>
            <a:xfrm>
              <a:off x="2133600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1" name="12-Point Star 10"/>
            <p:cNvSpPr/>
            <p:nvPr/>
          </p:nvSpPr>
          <p:spPr>
            <a:xfrm>
              <a:off x="2362200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2" name="12-Point Star 11"/>
            <p:cNvSpPr/>
            <p:nvPr/>
          </p:nvSpPr>
          <p:spPr>
            <a:xfrm>
              <a:off x="6553200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13" name="12-Point Star 12"/>
            <p:cNvSpPr/>
            <p:nvPr/>
          </p:nvSpPr>
          <p:spPr>
            <a:xfrm>
              <a:off x="2971800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6</a:t>
              </a:r>
            </a:p>
          </p:txBody>
        </p:sp>
        <p:sp>
          <p:nvSpPr>
            <p:cNvPr id="14" name="12-Point Star 13"/>
            <p:cNvSpPr/>
            <p:nvPr/>
          </p:nvSpPr>
          <p:spPr>
            <a:xfrm>
              <a:off x="7086600" y="254062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  <p:sp>
          <p:nvSpPr>
            <p:cNvPr id="15" name="12-Point Star 14"/>
            <p:cNvSpPr/>
            <p:nvPr/>
          </p:nvSpPr>
          <p:spPr>
            <a:xfrm>
              <a:off x="533400" y="5791200"/>
              <a:ext cx="304800" cy="304800"/>
            </a:xfrm>
            <a:prstGeom prst="star12">
              <a:avLst/>
            </a:prstGeom>
            <a:solidFill>
              <a:srgbClr val="FF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1066800" y="5638800"/>
              <a:ext cx="7162800" cy="99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400" dirty="0" smtClean="0"/>
                <a:t>Illustrative sample distribution more consistent with f=1/15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than f=1/6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or f=1/60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0200" y="3581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3581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Track Linearity</a:t>
            </a:r>
            <a:endParaRPr lang="en-US" dirty="0"/>
          </a:p>
        </p:txBody>
      </p:sp>
      <p:pic>
        <p:nvPicPr>
          <p:cNvPr id="5122" name="Picture 2" descr="http://titus.stanford.edu/cdms_restricted/Soudan/R125-128/ebook/120520/suf_muon_right_wrong_test_c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6624"/>
          <a:stretch/>
        </p:blipFill>
        <p:spPr bwMode="auto">
          <a:xfrm>
            <a:off x="4711789" y="2057400"/>
            <a:ext cx="4279811" cy="35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ms.physics.tamu.edu/internal/joel/lips/R125BaEvent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057400"/>
            <a:ext cx="495825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Through-going muons</a:t>
            </a:r>
            <a:r>
              <a:rPr lang="en-US" sz="2000" dirty="0"/>
              <a:t> </a:t>
            </a:r>
            <a:r>
              <a:rPr lang="en-US" sz="2000" dirty="0" smtClean="0"/>
              <a:t>demonstrate that the degree of deviation from a linear track provides a handle to rejecting gamma-induced backgrounds.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276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Preliminary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folks….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28600" y="2133600"/>
            <a:ext cx="4481512" cy="3706018"/>
            <a:chOff x="4191000" y="2438400"/>
            <a:chExt cx="4481512" cy="370601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2818721"/>
              <a:ext cx="3263900" cy="18192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6003270" y="4734718"/>
              <a:ext cx="2073275" cy="1409700"/>
              <a:chOff x="2112" y="1248"/>
              <a:chExt cx="3295" cy="2242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248"/>
                <a:ext cx="3295" cy="2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7"/>
              <p:cNvGrpSpPr>
                <a:grpSpLocks noChangeAspect="1"/>
              </p:cNvGrpSpPr>
              <p:nvPr/>
            </p:nvGrpSpPr>
            <p:grpSpPr bwMode="auto">
              <a:xfrm>
                <a:off x="2997" y="2282"/>
                <a:ext cx="1480" cy="1120"/>
                <a:chOff x="3247" y="1901"/>
                <a:chExt cx="1480" cy="1120"/>
              </a:xfrm>
            </p:grpSpPr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39"/>
                <a:stretch>
                  <a:fillRect/>
                </a:stretch>
              </p:blipFill>
              <p:spPr bwMode="auto">
                <a:xfrm>
                  <a:off x="3257" y="1912"/>
                  <a:ext cx="1464" cy="1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1901"/>
                  <a:ext cx="1480" cy="1120"/>
                </a:xfrm>
                <a:prstGeom prst="rect">
                  <a:avLst/>
                </a:prstGeom>
                <a:noFill/>
                <a:ln w="254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508000" indent="-50800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1017588" indent="-103188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527175" indent="-155575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2036763" indent="-207963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9" name="Rectangle 8"/>
              <p:cNvSpPr>
                <a:spLocks noChangeAspect="1" noChangeArrowheads="1"/>
              </p:cNvSpPr>
              <p:nvPr/>
            </p:nvSpPr>
            <p:spPr bwMode="auto">
              <a:xfrm>
                <a:off x="2618" y="2987"/>
                <a:ext cx="155" cy="161"/>
              </a:xfrm>
              <a:prstGeom prst="rect">
                <a:avLst/>
              </a:prstGeom>
              <a:noFill/>
              <a:ln w="254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2773" y="2291"/>
                <a:ext cx="232" cy="69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Line 48"/>
              <p:cNvSpPr>
                <a:spLocks noChangeAspect="1" noChangeShapeType="1"/>
              </p:cNvSpPr>
              <p:nvPr/>
            </p:nvSpPr>
            <p:spPr bwMode="auto">
              <a:xfrm>
                <a:off x="2773" y="3144"/>
                <a:ext cx="232" cy="23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>
              <a:off x="7003706" y="3779837"/>
              <a:ext cx="1065203" cy="954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 flipV="1">
              <a:off x="6003270" y="3773993"/>
              <a:ext cx="901759" cy="960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896100" y="3703637"/>
              <a:ext cx="114300" cy="92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3" name="TextBox 146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1419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dirty="0"/>
                <a:t>Phonons</a:t>
              </a:r>
            </a:p>
          </p:txBody>
        </p:sp>
        <p:sp>
          <p:nvSpPr>
            <p:cNvPr id="44" name="TextBox 145"/>
            <p:cNvSpPr txBox="1">
              <a:spLocks noChangeArrowheads="1"/>
            </p:cNvSpPr>
            <p:nvPr/>
          </p:nvSpPr>
          <p:spPr bwMode="auto">
            <a:xfrm>
              <a:off x="4219575" y="4583112"/>
              <a:ext cx="1419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dirty="0"/>
                <a:t>Ionization</a:t>
              </a:r>
            </a:p>
          </p:txBody>
        </p: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7716519" y="3017837"/>
              <a:ext cx="665481" cy="369886"/>
              <a:chOff x="9359899" y="4280517"/>
              <a:chExt cx="665481" cy="369271"/>
            </a:xfrm>
          </p:grpSpPr>
          <p:cxnSp>
            <p:nvCxnSpPr>
              <p:cNvPr id="46" name="Straight Arrow Connector 45"/>
              <p:cNvCxnSpPr>
                <a:cxnSpLocks noChangeShapeType="1"/>
              </p:cNvCxnSpPr>
              <p:nvPr/>
            </p:nvCxnSpPr>
            <p:spPr bwMode="auto">
              <a:xfrm rot="16200000" flipH="1">
                <a:off x="9269588" y="4394626"/>
                <a:ext cx="202862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9359899" y="4293195"/>
                <a:ext cx="5120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/>
              <p:cNvCxnSpPr>
                <a:cxnSpLocks noChangeShapeType="1"/>
              </p:cNvCxnSpPr>
              <p:nvPr/>
            </p:nvCxnSpPr>
            <p:spPr bwMode="auto">
              <a:xfrm rot="5400000">
                <a:off x="9777818" y="4380361"/>
                <a:ext cx="201277" cy="15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9753771" y="4494472"/>
                <a:ext cx="271609" cy="15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9796657" y="4572130"/>
                <a:ext cx="162012" cy="15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9842719" y="4648203"/>
                <a:ext cx="79418" cy="15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2" name="Straight Arrow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7758905" y="4261644"/>
              <a:ext cx="201613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>
              <a:off x="7848599" y="4362450"/>
              <a:ext cx="301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8139112" y="4313237"/>
              <a:ext cx="90488" cy="92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" name="TextBox 144"/>
            <p:cNvSpPr txBox="1">
              <a:spLocks noChangeArrowheads="1"/>
            </p:cNvSpPr>
            <p:nvPr/>
          </p:nvSpPr>
          <p:spPr bwMode="auto">
            <a:xfrm>
              <a:off x="8139112" y="4171950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i="1" dirty="0"/>
                <a:t>V</a:t>
              </a:r>
              <a:r>
                <a:rPr lang="en-US" sz="1800" b="1" i="1" baseline="30000" dirty="0"/>
                <a:t>-</a:t>
              </a:r>
              <a:endParaRPr lang="en-US" sz="1800" b="1" i="1" dirty="0"/>
            </a:p>
          </p:txBody>
        </p:sp>
      </p:grpSp>
      <p:sp>
        <p:nvSpPr>
          <p:cNvPr id="56" name="TextBox 146"/>
          <p:cNvSpPr txBox="1">
            <a:spLocks noChangeArrowheads="1"/>
          </p:cNvSpPr>
          <p:nvPr/>
        </p:nvSpPr>
        <p:spPr bwMode="auto">
          <a:xfrm>
            <a:off x="380999" y="1143000"/>
            <a:ext cx="8077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30 </a:t>
            </a:r>
            <a:r>
              <a:rPr lang="en-US" dirty="0" err="1" smtClean="0"/>
              <a:t>Ge</a:t>
            </a:r>
            <a:r>
              <a:rPr lang="en-US" dirty="0" smtClean="0"/>
              <a:t> &amp; Si Crystals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Detector dimensions 7.6cm diameter, 1cm height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Each has 4 phonon sensors; inner and outer ionization electrodes</a:t>
            </a: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09160" y="2057400"/>
            <a:ext cx="4005072" cy="1979712"/>
            <a:chOff x="4709160" y="4497288"/>
            <a:chExt cx="4005072" cy="1979712"/>
          </a:xfrm>
        </p:grpSpPr>
        <p:pic>
          <p:nvPicPr>
            <p:cNvPr id="38" name="Picture 37"/>
            <p:cNvPicPr>
              <a:picLocks noChangeArrowheads="1"/>
            </p:cNvPicPr>
            <p:nvPr/>
          </p:nvPicPr>
          <p:blipFill>
            <a:blip r:embed="rId5"/>
            <a:srcRect l="5079" r="1270"/>
            <a:stretch>
              <a:fillRect/>
            </a:stretch>
          </p:blipFill>
          <p:spPr bwMode="auto">
            <a:xfrm>
              <a:off x="4714891" y="4818996"/>
              <a:ext cx="3995651" cy="1507092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5105400" y="4497288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Phonon Pulses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19472" y="6097488"/>
              <a:ext cx="3749040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  300        400        500        600       700        800       900      1000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09160" y="6261556"/>
              <a:ext cx="4005072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Time (</a:t>
              </a:r>
              <a:r>
                <a:rPr lang="en-US" sz="1400" dirty="0" err="1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56111" y="4051756"/>
            <a:ext cx="4306889" cy="1891844"/>
            <a:chOff x="4456111" y="2362200"/>
            <a:chExt cx="4306889" cy="1891844"/>
          </a:xfrm>
        </p:grpSpPr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56111" y="2689978"/>
              <a:ext cx="4306889" cy="1348622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5105400" y="23622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Ionization Pulses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6048" y="3840480"/>
              <a:ext cx="3749040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  300        400        500        600       700        800       900      1000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62272" y="4038600"/>
              <a:ext cx="429768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Time (</a:t>
              </a:r>
              <a:r>
                <a:rPr lang="en-US" sz="1400" dirty="0" err="1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1400" dirty="0" smtClean="0">
                  <a:solidFill>
                    <a:schemeClr val="bg1"/>
                  </a:solidFill>
                </a:rPr>
                <a:t>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146"/>
          <p:cNvSpPr txBox="1">
            <a:spLocks noChangeArrowheads="1"/>
          </p:cNvSpPr>
          <p:nvPr/>
        </p:nvSpPr>
        <p:spPr bwMode="auto">
          <a:xfrm>
            <a:off x="380999" y="61076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The name of the game is background reduction and </a:t>
            </a:r>
            <a:r>
              <a:rPr lang="en-US" b="1" dirty="0" smtClean="0"/>
              <a:t>rejection</a:t>
            </a:r>
            <a:r>
              <a:rPr lang="en-US" dirty="0"/>
              <a:t> </a:t>
            </a:r>
            <a:r>
              <a:rPr lang="en-US" sz="1800" dirty="0" smtClean="0"/>
              <a:t>(detectors).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91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56" name="TextBox 146"/>
          <p:cNvSpPr txBox="1">
            <a:spLocks noChangeArrowheads="1"/>
          </p:cNvSpPr>
          <p:nvPr/>
        </p:nvSpPr>
        <p:spPr bwMode="auto">
          <a:xfrm>
            <a:off x="380999" y="1143000"/>
            <a:ext cx="80772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30 </a:t>
            </a:r>
            <a:r>
              <a:rPr lang="en-US" dirty="0" err="1" smtClean="0"/>
              <a:t>Ge</a:t>
            </a:r>
            <a:r>
              <a:rPr lang="en-US" dirty="0" smtClean="0"/>
              <a:t> &amp; Si Crystals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Detector dimensions 7.6cm diameter, 1cm height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800" dirty="0" smtClean="0"/>
              <a:t>Each has 4 phonon sensors; inner and outer ionization electrodes</a:t>
            </a:r>
            <a:endParaRPr lang="en-US" sz="1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1" y="2438400"/>
            <a:ext cx="4343399" cy="3200067"/>
            <a:chOff x="4572001" y="2743200"/>
            <a:chExt cx="4343399" cy="3200067"/>
          </a:xfrm>
        </p:grpSpPr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5826" y="2793207"/>
              <a:ext cx="4269574" cy="2980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2" name="TextBox 61"/>
            <p:cNvSpPr txBox="1"/>
            <p:nvPr/>
          </p:nvSpPr>
          <p:spPr>
            <a:xfrm rot="16200000">
              <a:off x="3122344" y="4247388"/>
              <a:ext cx="3145536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Ionization / Phonon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5650337"/>
              <a:ext cx="4114800" cy="2923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Recoil Energy 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keV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14998" y="3500735"/>
              <a:ext cx="2514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Electron Recoils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966632" y="2743200"/>
              <a:ext cx="872568" cy="590233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>
              <a:spLocks/>
            </p:cNvSpPr>
            <p:nvPr/>
          </p:nvSpPr>
          <p:spPr bwMode="auto">
            <a:xfrm>
              <a:off x="8019207" y="2779776"/>
              <a:ext cx="743793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Clr>
                  <a:srgbClr val="0000FF"/>
                </a:buClr>
                <a:buSzPct val="125000"/>
                <a:buFont typeface="Gill Sans" charset="0"/>
                <a:buChar char="•"/>
              </a:pPr>
              <a:r>
                <a:rPr lang="en-US" dirty="0">
                  <a:solidFill>
                    <a:srgbClr val="333CF7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 </a:t>
              </a:r>
              <a:r>
                <a:rPr lang="en-US" baseline="32000" dirty="0">
                  <a:solidFill>
                    <a:srgbClr val="333CF7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133</a:t>
              </a:r>
              <a:r>
                <a:rPr lang="en-US" dirty="0">
                  <a:solidFill>
                    <a:srgbClr val="333CF7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Ba</a:t>
              </a:r>
            </a:p>
            <a:p>
              <a:pPr eaLnBrk="1" hangingPunct="1">
                <a:buClr>
                  <a:srgbClr val="00FF00"/>
                </a:buClr>
                <a:buSzPct val="160000"/>
                <a:buFont typeface="Gill Sans" charset="0"/>
                <a:buChar char="•"/>
              </a:pPr>
              <a:r>
                <a:rPr lang="en-US" dirty="0">
                  <a:solidFill>
                    <a:srgbClr val="0ED03C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  </a:t>
              </a:r>
              <a:r>
                <a:rPr lang="en-US" baseline="32000" dirty="0">
                  <a:solidFill>
                    <a:srgbClr val="0ED03C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252</a:t>
              </a:r>
              <a:r>
                <a:rPr lang="en-US" dirty="0">
                  <a:solidFill>
                    <a:srgbClr val="0ED03C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Cf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" y="2133600"/>
            <a:ext cx="4481512" cy="3706018"/>
            <a:chOff x="4191000" y="2438400"/>
            <a:chExt cx="4481512" cy="3706018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2818721"/>
              <a:ext cx="3263900" cy="18192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42" name="Group 41"/>
            <p:cNvGrpSpPr>
              <a:grpSpLocks noChangeAspect="1"/>
            </p:cNvGrpSpPr>
            <p:nvPr/>
          </p:nvGrpSpPr>
          <p:grpSpPr bwMode="auto">
            <a:xfrm>
              <a:off x="6003270" y="4734718"/>
              <a:ext cx="2073275" cy="1409700"/>
              <a:chOff x="2112" y="1248"/>
              <a:chExt cx="3295" cy="2242"/>
            </a:xfrm>
          </p:grpSpPr>
          <p:pic>
            <p:nvPicPr>
              <p:cNvPr id="81" name="Picture 8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248"/>
                <a:ext cx="3295" cy="2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" name="Group 81"/>
              <p:cNvGrpSpPr>
                <a:grpSpLocks noChangeAspect="1"/>
              </p:cNvGrpSpPr>
              <p:nvPr/>
            </p:nvGrpSpPr>
            <p:grpSpPr bwMode="auto">
              <a:xfrm>
                <a:off x="2997" y="2282"/>
                <a:ext cx="1480" cy="1120"/>
                <a:chOff x="3247" y="1901"/>
                <a:chExt cx="1480" cy="1120"/>
              </a:xfrm>
            </p:grpSpPr>
            <p:pic>
              <p:nvPicPr>
                <p:cNvPr id="86" name="Picture 8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639"/>
                <a:stretch>
                  <a:fillRect/>
                </a:stretch>
              </p:blipFill>
              <p:spPr bwMode="auto">
                <a:xfrm>
                  <a:off x="3257" y="1912"/>
                  <a:ext cx="1464" cy="1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247" y="1901"/>
                  <a:ext cx="1480" cy="1120"/>
                </a:xfrm>
                <a:prstGeom prst="rect">
                  <a:avLst/>
                </a:prstGeom>
                <a:noFill/>
                <a:ln w="254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1pPr>
                  <a:lvl2pPr marL="508000" indent="-50800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2pPr>
                  <a:lvl3pPr marL="1017588" indent="-103188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3pPr>
                  <a:lvl4pPr marL="1527175" indent="-155575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4pPr>
                  <a:lvl5pPr marL="2036763" indent="-207963" algn="l" defTabSz="508000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83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2618" y="2987"/>
                <a:ext cx="155" cy="161"/>
              </a:xfrm>
              <a:prstGeom prst="rect">
                <a:avLst/>
              </a:prstGeom>
              <a:noFill/>
              <a:ln w="254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2773" y="2291"/>
                <a:ext cx="232" cy="69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Line 48"/>
              <p:cNvSpPr>
                <a:spLocks noChangeAspect="1" noChangeShapeType="1"/>
              </p:cNvSpPr>
              <p:nvPr/>
            </p:nvSpPr>
            <p:spPr bwMode="auto">
              <a:xfrm>
                <a:off x="2773" y="3144"/>
                <a:ext cx="232" cy="239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508000" indent="-50800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1017588" indent="-103188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527175" indent="-155575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2036763" indent="-207963" algn="l" defTabSz="5080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63" name="Straight Connector 62"/>
            <p:cNvCxnSpPr>
              <a:cxnSpLocks noChangeShapeType="1"/>
            </p:cNvCxnSpPr>
            <p:nvPr/>
          </p:nvCxnSpPr>
          <p:spPr bwMode="auto">
            <a:xfrm>
              <a:off x="7003706" y="3779837"/>
              <a:ext cx="1065203" cy="9548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65"/>
            <p:cNvCxnSpPr>
              <a:cxnSpLocks noChangeShapeType="1"/>
            </p:cNvCxnSpPr>
            <p:nvPr/>
          </p:nvCxnSpPr>
          <p:spPr bwMode="auto">
            <a:xfrm flipV="1">
              <a:off x="6003270" y="3773993"/>
              <a:ext cx="901759" cy="960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6896100" y="3703637"/>
              <a:ext cx="114300" cy="92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TextBox 146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14192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dirty="0"/>
                <a:t>Phonons</a:t>
              </a:r>
            </a:p>
          </p:txBody>
        </p:sp>
        <p:sp>
          <p:nvSpPr>
            <p:cNvPr id="69" name="TextBox 145"/>
            <p:cNvSpPr txBox="1">
              <a:spLocks noChangeArrowheads="1"/>
            </p:cNvSpPr>
            <p:nvPr/>
          </p:nvSpPr>
          <p:spPr bwMode="auto">
            <a:xfrm>
              <a:off x="4219575" y="4583112"/>
              <a:ext cx="1419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dirty="0"/>
                <a:t>Ionization</a:t>
              </a:r>
            </a:p>
          </p:txBody>
        </p: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7716519" y="3017837"/>
              <a:ext cx="665481" cy="369886"/>
              <a:chOff x="9359899" y="4280517"/>
              <a:chExt cx="665481" cy="369271"/>
            </a:xfrm>
          </p:grpSpPr>
          <p:cxnSp>
            <p:nvCxnSpPr>
              <p:cNvPr id="75" name="Straight Arrow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9269588" y="4394626"/>
                <a:ext cx="202862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 flipV="1">
                <a:off x="9359899" y="4293195"/>
                <a:ext cx="5120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6"/>
              <p:cNvCxnSpPr>
                <a:cxnSpLocks noChangeShapeType="1"/>
              </p:cNvCxnSpPr>
              <p:nvPr/>
            </p:nvCxnSpPr>
            <p:spPr bwMode="auto">
              <a:xfrm rot="5400000">
                <a:off x="9777818" y="4380361"/>
                <a:ext cx="201277" cy="15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9753771" y="4494472"/>
                <a:ext cx="271609" cy="15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9796657" y="4572130"/>
                <a:ext cx="162012" cy="15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9842719" y="4648203"/>
                <a:ext cx="79418" cy="15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1" name="Straight Arrow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7758905" y="4261644"/>
              <a:ext cx="201613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>
              <a:off x="7848599" y="4362450"/>
              <a:ext cx="301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8139112" y="4313237"/>
              <a:ext cx="90488" cy="920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4" name="TextBox 144"/>
            <p:cNvSpPr txBox="1">
              <a:spLocks noChangeArrowheads="1"/>
            </p:cNvSpPr>
            <p:nvPr/>
          </p:nvSpPr>
          <p:spPr bwMode="auto">
            <a:xfrm>
              <a:off x="8139112" y="4171950"/>
              <a:ext cx="533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800" b="1" i="1" dirty="0"/>
                <a:t>V</a:t>
              </a:r>
              <a:r>
                <a:rPr lang="en-US" sz="1800" b="1" i="1" baseline="30000" dirty="0"/>
                <a:t>-</a:t>
              </a:r>
              <a:endParaRPr lang="en-US" sz="1800" b="1" i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477000" y="4338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ED0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Recoils</a:t>
            </a:r>
            <a:endParaRPr lang="en-US" sz="2400" b="1" dirty="0">
              <a:solidFill>
                <a:srgbClr val="0ED0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46"/>
          <p:cNvSpPr txBox="1">
            <a:spLocks noChangeArrowheads="1"/>
          </p:cNvSpPr>
          <p:nvPr/>
        </p:nvSpPr>
        <p:spPr bwMode="auto">
          <a:xfrm>
            <a:off x="380999" y="6107668"/>
            <a:ext cx="8077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/>
              <a:t>The name of the game is background reduction and </a:t>
            </a:r>
            <a:r>
              <a:rPr lang="en-US" b="1" dirty="0" smtClean="0"/>
              <a:t>rejection</a:t>
            </a:r>
            <a:r>
              <a:rPr lang="en-US" sz="1800" dirty="0" smtClean="0"/>
              <a:t> (detectors).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77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Low Mass WIMP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886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 err="1" smtClean="0"/>
              <a:t>i</a:t>
            </a:r>
            <a:r>
              <a:rPr lang="en-US" baseline="-25000" dirty="0" smtClean="0"/>
              <a:t>=1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5330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25000" dirty="0" smtClean="0"/>
              <a:t>6</a:t>
            </a:r>
            <a:endParaRPr lang="en-US" baseline="-25000" dirty="0"/>
          </a:p>
        </p:txBody>
      </p:sp>
      <p:pic>
        <p:nvPicPr>
          <p:cNvPr id="7" name="Picture 6" descr="wimp_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20987"/>
            <a:ext cx="4653485" cy="34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nr_puls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4706"/>
          <a:stretch/>
        </p:blipFill>
        <p:spPr bwMode="auto">
          <a:xfrm>
            <a:off x="45720" y="3657600"/>
            <a:ext cx="429768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9"/>
          <p:cNvSpPr>
            <a:spLocks noGrp="1"/>
          </p:cNvSpPr>
          <p:nvPr/>
        </p:nvSpPr>
        <p:spPr bwMode="auto">
          <a:xfrm>
            <a:off x="92075" y="771525"/>
            <a:ext cx="90519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1000" indent="-381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27088" indent="-3175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273175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782763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292350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lang="en-US" sz="2200" smtClean="0">
                <a:cs typeface="Calibri" charset="0"/>
              </a:rPr>
              <a:t>Results </a:t>
            </a:r>
            <a:r>
              <a:rPr lang="en-US" sz="2200" dirty="0" smtClean="0">
                <a:cs typeface="Calibri" charset="0"/>
              </a:rPr>
              <a:t>from DAMA/LIBRA, </a:t>
            </a:r>
            <a:r>
              <a:rPr lang="en-US" sz="2200" dirty="0" err="1" smtClean="0">
                <a:cs typeface="Calibri" charset="0"/>
              </a:rPr>
              <a:t>CoGeNT</a:t>
            </a:r>
            <a:r>
              <a:rPr lang="en-US" sz="2200" dirty="0" smtClean="0">
                <a:cs typeface="Calibri" charset="0"/>
              </a:rPr>
              <a:t> and others have been interpreted as possible evidence for elastic scatters from WIMPs with </a:t>
            </a:r>
            <a:r>
              <a:rPr lang="en-US" sz="2200" i="1" dirty="0" smtClean="0">
                <a:cs typeface="Calibri" charset="0"/>
              </a:rPr>
              <a:t>m</a:t>
            </a:r>
            <a:r>
              <a:rPr lang="en-US" sz="2200" i="1" baseline="-25000" dirty="0" smtClean="0">
                <a:cs typeface="Calibri" charset="0"/>
              </a:rPr>
              <a:t>x</a:t>
            </a:r>
            <a:r>
              <a:rPr lang="en-US" sz="2200" dirty="0" smtClean="0">
                <a:cs typeface="Calibri" charset="0"/>
              </a:rPr>
              <a:t>~7 </a:t>
            </a:r>
            <a:r>
              <a:rPr lang="en-US" sz="2200" dirty="0" err="1" smtClean="0">
                <a:cs typeface="Calibri" charset="0"/>
              </a:rPr>
              <a:t>GeV</a:t>
            </a:r>
            <a:r>
              <a:rPr lang="en-US" sz="2200" dirty="0" smtClean="0">
                <a:cs typeface="Calibri" charset="0"/>
              </a:rPr>
              <a:t> and </a:t>
            </a:r>
            <a:r>
              <a:rPr lang="en-US" sz="2200" i="1" dirty="0" smtClean="0">
                <a:cs typeface="Calibri" charset="0"/>
              </a:rPr>
              <a:t>σ</a:t>
            </a:r>
            <a:r>
              <a:rPr lang="en-US" sz="2200" baseline="-25000" dirty="0" smtClean="0">
                <a:cs typeface="Calibri" charset="0"/>
              </a:rPr>
              <a:t>SI</a:t>
            </a:r>
            <a:r>
              <a:rPr lang="en-US" sz="2200" dirty="0" smtClean="0">
                <a:cs typeface="Calibri" charset="0"/>
              </a:rPr>
              <a:t>~10</a:t>
            </a:r>
            <a:r>
              <a:rPr lang="en-US" sz="2200" baseline="30000" dirty="0" smtClean="0">
                <a:cs typeface="Calibri" charset="0"/>
              </a:rPr>
              <a:t>-40</a:t>
            </a:r>
            <a:r>
              <a:rPr lang="en-US" sz="2200" dirty="0" smtClean="0">
                <a:cs typeface="Calibri" charset="0"/>
              </a:rPr>
              <a:t> cm</a:t>
            </a:r>
            <a:r>
              <a:rPr lang="en-US" sz="2200" baseline="30000" dirty="0" smtClean="0">
                <a:cs typeface="Calibri" charset="0"/>
              </a:rPr>
              <a:t>2</a:t>
            </a:r>
            <a:endParaRPr lang="en-US" sz="2200" dirty="0" smtClean="0">
              <a:cs typeface="Calibri" charset="0"/>
            </a:endParaRPr>
          </a:p>
          <a:p>
            <a:pPr eaLnBrk="1" hangingPunct="1">
              <a:spcAft>
                <a:spcPts val="675"/>
              </a:spcAft>
            </a:pPr>
            <a:r>
              <a:rPr lang="en-US" sz="2200" dirty="0" smtClean="0">
                <a:cs typeface="Calibri" charset="0"/>
              </a:rPr>
              <a:t>Previous CDMS </a:t>
            </a:r>
            <a:r>
              <a:rPr lang="en-US" sz="2200" dirty="0" err="1" smtClean="0">
                <a:cs typeface="Calibri" charset="0"/>
              </a:rPr>
              <a:t>Ge</a:t>
            </a:r>
            <a:r>
              <a:rPr lang="en-US" sz="2200" dirty="0" smtClean="0">
                <a:cs typeface="Calibri" charset="0"/>
              </a:rPr>
              <a:t> results not sensitive to these models since thresholds were ~10 </a:t>
            </a:r>
            <a:r>
              <a:rPr lang="en-US" sz="2200" dirty="0" err="1" smtClean="0">
                <a:cs typeface="Calibri" charset="0"/>
              </a:rPr>
              <a:t>keV</a:t>
            </a:r>
            <a:r>
              <a:rPr lang="en-US" sz="2200" dirty="0" smtClean="0">
                <a:cs typeface="Calibri" charset="0"/>
              </a:rPr>
              <a:t> (to maintain expected backgrounds &lt;1 event)</a:t>
            </a:r>
          </a:p>
          <a:p>
            <a:pPr eaLnBrk="1" hangingPunct="1">
              <a:spcAft>
                <a:spcPts val="675"/>
              </a:spcAft>
            </a:pPr>
            <a:endParaRPr lang="en-US" sz="2200" dirty="0" smtClean="0">
              <a:solidFill>
                <a:srgbClr val="000000"/>
              </a:solidFill>
              <a:cs typeface="Calibri" charset="0"/>
            </a:endParaRPr>
          </a:p>
          <a:p>
            <a:pPr eaLnBrk="1" hangingPunct="1">
              <a:spcAft>
                <a:spcPts val="675"/>
              </a:spcAft>
            </a:pPr>
            <a:endParaRPr lang="en-US" sz="2200" dirty="0" smtClean="0">
              <a:solidFill>
                <a:srgbClr val="000000"/>
              </a:solidFill>
              <a:cs typeface="Calibri" charset="0"/>
            </a:endParaRPr>
          </a:p>
          <a:p>
            <a:pPr eaLnBrk="1" hangingPunct="1">
              <a:spcAft>
                <a:spcPts val="675"/>
              </a:spcAft>
            </a:pPr>
            <a:endParaRPr lang="en-US" sz="2200" dirty="0" smtClean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/>
        </p:nvSpPr>
        <p:spPr bwMode="auto">
          <a:xfrm>
            <a:off x="6542088" y="6519862"/>
            <a:ext cx="2346325" cy="414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08000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fld id="{BF1C0C5A-C449-4F8C-81B7-DD085CCD2208}" type="slidenum">
              <a:rPr lang="en-US" sz="1300">
                <a:solidFill>
                  <a:srgbClr val="595959"/>
                </a:solidFill>
                <a:latin typeface="Calibri" charset="0"/>
              </a:rPr>
              <a:pPr eaLnBrk="1" hangingPunct="1"/>
              <a:t>5</a:t>
            </a:fld>
            <a:endParaRPr lang="en-US" sz="13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796925" y="3651250"/>
            <a:ext cx="318452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300" b="1">
                <a:latin typeface="Calibri" charset="0"/>
              </a:rPr>
              <a:t>2.0 keV nuclear recoil phonon pulse, T1Z5</a:t>
            </a:r>
            <a:endParaRPr lang="en-US" sz="1300" b="1" baseline="30000">
              <a:latin typeface="Calibri" charset="0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2789237" y="3962400"/>
            <a:ext cx="944563" cy="7032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300" b="1" dirty="0">
                <a:solidFill>
                  <a:srgbClr val="FF0000"/>
                </a:solidFill>
                <a:latin typeface="Calibri" charset="0"/>
              </a:rPr>
              <a:t>20 kHz low-pass filter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2339975" y="4495800"/>
            <a:ext cx="708025" cy="4699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620000" y="3503612"/>
            <a:ext cx="1341438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 i="1" dirty="0" err="1">
                <a:solidFill>
                  <a:schemeClr val="bg1"/>
                </a:solidFill>
              </a:rPr>
              <a:t>v</a:t>
            </a:r>
            <a:r>
              <a:rPr lang="en-US" sz="1400" b="1" i="1" baseline="-25000" dirty="0" err="1">
                <a:solidFill>
                  <a:schemeClr val="bg1"/>
                </a:solidFill>
              </a:rPr>
              <a:t>esc</a:t>
            </a:r>
            <a:r>
              <a:rPr lang="en-US" sz="1400" b="1" dirty="0">
                <a:solidFill>
                  <a:schemeClr val="bg1"/>
                </a:solidFill>
              </a:rPr>
              <a:t>=544 km/s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9" name="Content Placeholder 9"/>
          <p:cNvSpPr txBox="1">
            <a:spLocks/>
          </p:cNvSpPr>
          <p:nvPr/>
        </p:nvSpPr>
        <p:spPr bwMode="auto">
          <a:xfrm>
            <a:off x="109538" y="2743200"/>
            <a:ext cx="461486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sz="2200" dirty="0" smtClean="0">
                <a:latin typeface="Calibri" charset="0"/>
                <a:cs typeface="Calibri" charset="0"/>
              </a:rPr>
              <a:t>    Can </a:t>
            </a:r>
            <a:r>
              <a:rPr lang="en-US" sz="2200" dirty="0">
                <a:latin typeface="Calibri" charset="0"/>
                <a:cs typeface="Calibri" charset="0"/>
              </a:rPr>
              <a:t>lower </a:t>
            </a:r>
            <a:r>
              <a:rPr lang="en-US" sz="2200" dirty="0" smtClean="0">
                <a:latin typeface="Calibri" charset="0"/>
                <a:cs typeface="Calibri" charset="0"/>
              </a:rPr>
              <a:t>thresholds</a:t>
            </a:r>
          </a:p>
          <a:p>
            <a:pPr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sz="2200" dirty="0" smtClean="0">
                <a:latin typeface="Calibri" charset="0"/>
                <a:cs typeface="Calibri" charset="0"/>
              </a:rPr>
              <a:t>    Tradeoff: higher </a:t>
            </a:r>
            <a:r>
              <a:rPr lang="en-US" sz="2200" dirty="0">
                <a:latin typeface="Calibri" charset="0"/>
                <a:cs typeface="Calibri" charset="0"/>
              </a:rPr>
              <a:t>backgrounds</a:t>
            </a:r>
          </a:p>
        </p:txBody>
      </p:sp>
    </p:spTree>
    <p:extLst>
      <p:ext uri="{BB962C8B-B14F-4D97-AF65-F5344CB8AC3E}">
        <p14:creationId xmlns:p14="http://schemas.microsoft.com/office/powerpoint/2010/main" val="9806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Low Threshold Analysis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/>
        </p:nvSpPr>
        <p:spPr bwMode="auto">
          <a:xfrm>
            <a:off x="228600" y="1122362"/>
            <a:ext cx="85344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1000" indent="-381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27088" indent="-3175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273175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782763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292350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lang="en-US" sz="2400" dirty="0" smtClean="0">
                <a:cs typeface="Calibri" charset="0"/>
              </a:rPr>
              <a:t>Soudan data from Oct. 2006-Sept. 2008 reanalyzed with 2 </a:t>
            </a:r>
            <a:r>
              <a:rPr lang="en-US" sz="2400" dirty="0" err="1" smtClean="0">
                <a:cs typeface="Calibri" charset="0"/>
              </a:rPr>
              <a:t>keV</a:t>
            </a:r>
            <a:r>
              <a:rPr lang="en-US" sz="2400" dirty="0" smtClean="0">
                <a:cs typeface="Calibri" charset="0"/>
              </a:rPr>
              <a:t> recoil energy threshold</a:t>
            </a:r>
          </a:p>
          <a:p>
            <a:pPr eaLnBrk="1" hangingPunct="1">
              <a:spcAft>
                <a:spcPts val="675"/>
              </a:spcAft>
            </a:pPr>
            <a:r>
              <a:rPr lang="en-US" sz="2400" dirty="0">
                <a:latin typeface="Calibri" charset="0"/>
                <a:cs typeface="Calibri" charset="0"/>
              </a:rPr>
              <a:t>Used 8 </a:t>
            </a:r>
            <a:r>
              <a:rPr lang="en-US" sz="2400" dirty="0" err="1">
                <a:latin typeface="Calibri" charset="0"/>
                <a:cs typeface="Calibri" charset="0"/>
              </a:rPr>
              <a:t>Ge</a:t>
            </a:r>
            <a:r>
              <a:rPr lang="en-US" sz="2400" dirty="0">
                <a:latin typeface="Calibri" charset="0"/>
                <a:cs typeface="Calibri" charset="0"/>
              </a:rPr>
              <a:t> detectors with lowest trigger thresholds (1.5-2.5 </a:t>
            </a:r>
            <a:r>
              <a:rPr lang="en-US" sz="2400" dirty="0" err="1">
                <a:latin typeface="Calibri" charset="0"/>
                <a:cs typeface="Calibri" charset="0"/>
              </a:rPr>
              <a:t>keV</a:t>
            </a:r>
            <a:r>
              <a:rPr lang="en-US" sz="2400" dirty="0">
                <a:latin typeface="Calibri" charset="0"/>
                <a:cs typeface="Calibri" charset="0"/>
              </a:rPr>
              <a:t>) </a:t>
            </a:r>
          </a:p>
          <a:p>
            <a:pPr eaLnBrk="1" hangingPunct="1">
              <a:spcAft>
                <a:spcPts val="675"/>
              </a:spcAft>
            </a:pPr>
            <a:r>
              <a:rPr lang="en-US" sz="2400" dirty="0">
                <a:latin typeface="Calibri" charset="0"/>
                <a:cs typeface="Calibri" charset="0"/>
              </a:rPr>
              <a:t>Small subset (1/4 of the data) used to study backgrounds at low energy</a:t>
            </a:r>
          </a:p>
          <a:p>
            <a:pPr eaLnBrk="1" hangingPunct="1">
              <a:spcAft>
                <a:spcPts val="675"/>
              </a:spcAft>
            </a:pPr>
            <a:endParaRPr lang="en-US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Aft>
                <a:spcPts val="675"/>
              </a:spcAft>
            </a:pPr>
            <a:endParaRPr lang="en-US" sz="2400" dirty="0" smtClean="0">
              <a:solidFill>
                <a:srgbClr val="000000"/>
              </a:solidFill>
              <a:cs typeface="Calibri" charset="0"/>
            </a:endParaRPr>
          </a:p>
          <a:p>
            <a:pPr eaLnBrk="1" hangingPunct="1">
              <a:spcAft>
                <a:spcPts val="675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Calibri" charset="0"/>
            </a:endParaRPr>
          </a:p>
          <a:p>
            <a:pPr eaLnBrk="1" hangingPunct="1">
              <a:spcAft>
                <a:spcPts val="675"/>
              </a:spcAft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Calibri" charset="0"/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297348" y="3429000"/>
            <a:ext cx="838945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lvl="1"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Limits calculated from remaining 241 kg-day raw exposure</a:t>
            </a:r>
          </a:p>
          <a:p>
            <a:pPr lvl="1"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Results driven by detector with best resolution (T1Z5</a:t>
            </a:r>
            <a:r>
              <a:rPr lang="en-US" dirty="0" smtClean="0">
                <a:latin typeface="Calibri" charset="0"/>
                <a:cs typeface="Calibri" charset="0"/>
              </a:rPr>
              <a:t>)</a:t>
            </a:r>
          </a:p>
          <a:p>
            <a:pPr lvl="1" eaLnBrk="1" hangingPunct="1">
              <a:spcBef>
                <a:spcPct val="20000"/>
              </a:spcBef>
              <a:spcAft>
                <a:spcPts val="675"/>
              </a:spcAft>
            </a:pPr>
            <a:endParaRPr lang="en-US" sz="27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endParaRPr lang="en-US" sz="25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9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Calibration</a:t>
            </a:r>
            <a:endParaRPr lang="en-US" dirty="0"/>
          </a:p>
        </p:txBody>
      </p:sp>
      <p:pic>
        <p:nvPicPr>
          <p:cNvPr id="6" name="Picture 5" descr="prev_meas_cdms_aps.e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-1032"/>
          <a:stretch/>
        </p:blipFill>
        <p:spPr bwMode="auto">
          <a:xfrm>
            <a:off x="4754880" y="3462247"/>
            <a:ext cx="4206240" cy="309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 txBox="1">
            <a:spLocks/>
          </p:cNvSpPr>
          <p:nvPr/>
        </p:nvSpPr>
        <p:spPr bwMode="auto">
          <a:xfrm>
            <a:off x="205581" y="1143000"/>
            <a:ext cx="467121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 Phonon </a:t>
            </a:r>
            <a:r>
              <a:rPr lang="en-US" dirty="0">
                <a:latin typeface="Calibri" charset="0"/>
                <a:cs typeface="Calibri" charset="0"/>
              </a:rPr>
              <a:t>energy scale calibrated with electron recoil lines at 1.3 </a:t>
            </a:r>
            <a:r>
              <a:rPr lang="en-US" dirty="0" err="1">
                <a:latin typeface="Calibri" charset="0"/>
                <a:cs typeface="Calibri" charset="0"/>
              </a:rPr>
              <a:t>keV</a:t>
            </a:r>
            <a:r>
              <a:rPr lang="en-US" dirty="0">
                <a:latin typeface="Calibri" charset="0"/>
                <a:cs typeface="Calibri" charset="0"/>
              </a:rPr>
              <a:t> and 10.37 </a:t>
            </a:r>
            <a:r>
              <a:rPr lang="en-US" dirty="0" err="1">
                <a:latin typeface="Calibri" charset="0"/>
                <a:cs typeface="Calibri" charset="0"/>
              </a:rPr>
              <a:t>keV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spcAft>
                <a:spcPts val="675"/>
              </a:spcAft>
              <a:buFont typeface="Arial" charset="0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 Nuclear </a:t>
            </a:r>
            <a:r>
              <a:rPr lang="en-US" dirty="0">
                <a:latin typeface="Calibri" charset="0"/>
                <a:cs typeface="Calibri" charset="0"/>
              </a:rPr>
              <a:t>recoil energy reconstructed from phonon signal alone after subtracting </a:t>
            </a:r>
            <a:r>
              <a:rPr lang="en-US" dirty="0" smtClean="0">
                <a:latin typeface="Calibri" charset="0"/>
                <a:cs typeface="Calibri" charset="0"/>
              </a:rPr>
              <a:t>Luke-</a:t>
            </a:r>
            <a:r>
              <a:rPr lang="en-US" dirty="0" err="1" smtClean="0">
                <a:latin typeface="Calibri" charset="0"/>
                <a:cs typeface="Calibri" charset="0"/>
              </a:rPr>
              <a:t>Neganov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phonons (~15% of signal)</a:t>
            </a:r>
          </a:p>
          <a:p>
            <a:pPr eaLnBrk="1" hangingPunct="1">
              <a:spcBef>
                <a:spcPct val="20000"/>
              </a:spcBef>
              <a:spcAft>
                <a:spcPts val="675"/>
              </a:spcAft>
            </a:pPr>
            <a:endParaRPr lang="en-US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lvl="1" eaLnBrk="1" hangingPunct="1">
              <a:spcBef>
                <a:spcPct val="20000"/>
              </a:spcBef>
              <a:spcAft>
                <a:spcPts val="1275"/>
              </a:spcAft>
            </a:pPr>
            <a:endParaRPr lang="en-US" sz="27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eaLnBrk="1" hangingPunct="1">
              <a:spcBef>
                <a:spcPct val="20000"/>
              </a:spcBef>
              <a:spcAft>
                <a:spcPts val="1275"/>
              </a:spcAft>
              <a:buFont typeface="Arial" charset="0"/>
              <a:buChar char="•"/>
            </a:pPr>
            <a:endParaRPr lang="en-US" sz="25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2400" y="2971048"/>
            <a:ext cx="4267200" cy="3582150"/>
            <a:chOff x="533400" y="3387028"/>
            <a:chExt cx="4651592" cy="3740846"/>
          </a:xfrm>
        </p:grpSpPr>
        <p:pic>
          <p:nvPicPr>
            <p:cNvPr id="24" name="Picture 23" descr="act_line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733799"/>
              <a:ext cx="4651592" cy="339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699528" y="3387028"/>
              <a:ext cx="4302901" cy="33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1882" tIns="50941" rIns="101882" bIns="50941"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sz="1400" b="1" dirty="0"/>
                <a:t>Electron recoil phonon spectrum, T1Z5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1295400" y="4876800"/>
              <a:ext cx="2133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FF0000"/>
                  </a:solidFill>
                </a:rPr>
                <a:t>1.333±0.025 keVee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2286000" y="4111823"/>
              <a:ext cx="2133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508000" indent="-50800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1017588" indent="-103188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527175" indent="-155575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2036763" indent="-207963" algn="l" defTabSz="5080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8000"/>
                  </a:solidFill>
                </a:rPr>
                <a:t>10.39±0.022 keVee</a:t>
              </a:r>
            </a:p>
          </p:txBody>
        </p: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1563701" y="5220981"/>
              <a:ext cx="530318" cy="45722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3505339" y="4419123"/>
              <a:ext cx="609628" cy="45728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5806281" y="2844006"/>
            <a:ext cx="36274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/>
              <a:t>Nuclear recoil ionization yield: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7254081" y="5511006"/>
            <a:ext cx="868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600" b="1"/>
              <a:t>CDMS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5234781" y="5460206"/>
            <a:ext cx="118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600" b="1"/>
              <a:t>Lindhard (k=0.157)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10800000">
            <a:off x="5349081" y="5342731"/>
            <a:ext cx="23495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4724402" y="960455"/>
            <a:ext cx="4190998" cy="2468545"/>
            <a:chOff x="3352801" y="3474719"/>
            <a:chExt cx="4343398" cy="2468546"/>
          </a:xfrm>
        </p:grpSpPr>
        <p:pic>
          <p:nvPicPr>
            <p:cNvPr id="42" name="Picture 41"/>
            <p:cNvPicPr>
              <a:picLocks noChangeAspect="1" noChangeArrowheads="1"/>
            </p:cNvPicPr>
            <p:nvPr/>
          </p:nvPicPr>
          <p:blipFill rotWithShape="1">
            <a:blip r:embed="rId4"/>
            <a:srcRect t="22864" b="3506"/>
            <a:stretch/>
          </p:blipFill>
          <p:spPr bwMode="auto">
            <a:xfrm>
              <a:off x="3426625" y="3474720"/>
              <a:ext cx="4269574" cy="2194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 rot="16200000">
              <a:off x="2241639" y="4585881"/>
              <a:ext cx="2468546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Ionization / Phonon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81399" y="5650337"/>
              <a:ext cx="4114800" cy="29238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Recoil Energy (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keV</a:t>
              </a:r>
              <a:r>
                <a:rPr lang="en-US" sz="1600" dirty="0" smtClean="0">
                  <a:solidFill>
                    <a:schemeClr val="bg1"/>
                  </a:solidFill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Nuclear Recoil Region</a:t>
            </a:r>
            <a:endParaRPr lang="en-US" dirty="0"/>
          </a:p>
        </p:txBody>
      </p:sp>
      <p:pic>
        <p:nvPicPr>
          <p:cNvPr id="37" name="Picture 36" descr="nr_band_pt_qi_neut_bg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286459" cy="370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nr_band_log_yield_neut_bg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2" y="1160464"/>
            <a:ext cx="4468108" cy="368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ontent Placeholder 9"/>
          <p:cNvSpPr>
            <a:spLocks noGrp="1"/>
          </p:cNvSpPr>
          <p:nvPr/>
        </p:nvSpPr>
        <p:spPr bwMode="auto">
          <a:xfrm>
            <a:off x="152400" y="4841875"/>
            <a:ext cx="8763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1000" indent="-381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27088" indent="-3175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273175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782763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292350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 smtClean="0">
                <a:cs typeface="Calibri" charset="0"/>
              </a:rPr>
              <a:t>Nuclear recoil acceptance region defined as (+1.25,-0.5)σ band in ionization energy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cs typeface="Calibri" charset="0"/>
              </a:rPr>
              <a:t>Maximizes sensitivity to nuclear recoils while minimizing expected backgrounds</a:t>
            </a:r>
          </a:p>
          <a:p>
            <a:pPr eaLnBrk="1" hangingPunct="1">
              <a:buFont typeface="Arial" charset="0"/>
              <a:buNone/>
            </a:pPr>
            <a:endParaRPr lang="en-US" sz="2500" dirty="0" smtClean="0">
              <a:solidFill>
                <a:srgbClr val="000000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nr_band_log_yield_bg_band_zc.eps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72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Signal Region &amp; Backgrounds</a:t>
            </a:r>
            <a:endParaRPr lang="en-US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66800" y="1153319"/>
            <a:ext cx="3329710" cy="31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/>
              <a:t>Sidebands for background estimate: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7297" y="1470820"/>
            <a:ext cx="1062503" cy="1180962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7969" y="1467644"/>
            <a:ext cx="211963" cy="118377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Parallelogram 9"/>
          <p:cNvSpPr>
            <a:spLocks noChangeArrowheads="1"/>
          </p:cNvSpPr>
          <p:nvPr/>
        </p:nvSpPr>
        <p:spPr bwMode="auto">
          <a:xfrm rot="10113765">
            <a:off x="2404643" y="2148840"/>
            <a:ext cx="2125004" cy="601038"/>
          </a:xfrm>
          <a:prstGeom prst="parallelogram">
            <a:avLst>
              <a:gd name="adj" fmla="val 25005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82" tIns="50941" rIns="101882" bIns="50941"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 rot="20911699">
            <a:off x="2503356" y="2547918"/>
            <a:ext cx="1133604" cy="3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Surface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1371600" y="2579739"/>
            <a:ext cx="1133603" cy="3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8000"/>
                </a:solidFill>
              </a:rPr>
              <a:t>Compton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0" y="990600"/>
            <a:ext cx="920298" cy="53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FF00FF"/>
                </a:solidFill>
              </a:rPr>
              <a:t>1.3 </a:t>
            </a:r>
            <a:r>
              <a:rPr lang="en-US" sz="1400" b="1" dirty="0" err="1">
                <a:solidFill>
                  <a:srgbClr val="FF00FF"/>
                </a:solidFill>
              </a:rPr>
              <a:t>keV</a:t>
            </a:r>
            <a:r>
              <a:rPr lang="en-US" sz="1400" b="1" dirty="0">
                <a:solidFill>
                  <a:srgbClr val="FF00FF"/>
                </a:solidFill>
              </a:rPr>
              <a:t> line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671333" y="1300956"/>
            <a:ext cx="243067" cy="144501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5742109" y="1153319"/>
            <a:ext cx="2975543" cy="3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en-US" sz="1400" b="1"/>
              <a:t>Expected background spectra:</a:t>
            </a:r>
          </a:p>
        </p:txBody>
      </p:sp>
      <p:pic>
        <p:nvPicPr>
          <p:cNvPr id="19" name="Picture 18" descr="nr_spec_lrg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7957"/>
            <a:ext cx="4169921" cy="33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ontent Placeholder 9"/>
          <p:cNvSpPr>
            <a:spLocks noGrp="1"/>
          </p:cNvSpPr>
          <p:nvPr/>
        </p:nvSpPr>
        <p:spPr bwMode="auto">
          <a:xfrm>
            <a:off x="228600" y="4800600"/>
            <a:ext cx="8589521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1000" indent="-381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27088" indent="-3175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273175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782763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292350" indent="-254000" algn="l" defTabSz="5080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75"/>
              </a:spcAft>
            </a:pPr>
            <a:r>
              <a:rPr lang="en-US" sz="2200" dirty="0" smtClean="0">
                <a:cs typeface="Calibri" charset="0"/>
              </a:rPr>
              <a:t>Expected background from background extrapolations reasonably consistent with observed candidates</a:t>
            </a:r>
          </a:p>
          <a:p>
            <a:pPr lvl="1" eaLnBrk="1" hangingPunct="1">
              <a:spcAft>
                <a:spcPts val="675"/>
              </a:spcAft>
              <a:buFont typeface="Wingdings" pitchFamily="2" charset="2"/>
              <a:buChar char="§"/>
            </a:pPr>
            <a:r>
              <a:rPr lang="en-US" sz="1800" dirty="0" smtClean="0">
                <a:cs typeface="Calibri" charset="0"/>
              </a:rPr>
              <a:t>Possibly significant systematic errors due to extrapolations to low energy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957513" y="3475037"/>
            <a:ext cx="1600200" cy="41116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508000" indent="-50800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017588" indent="-103188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527175" indent="-155575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36763" indent="-207963" algn="l" defTabSz="5080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4618B8"/>
                </a:solidFill>
              </a:rPr>
              <a:t>2σ zero charge band</a:t>
            </a:r>
          </a:p>
        </p:txBody>
      </p:sp>
    </p:spTree>
    <p:extLst>
      <p:ext uri="{BB962C8B-B14F-4D97-AF65-F5344CB8AC3E}">
        <p14:creationId xmlns:p14="http://schemas.microsoft.com/office/powerpoint/2010/main" val="8874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3006</TotalTime>
  <Words>944</Words>
  <Application>Microsoft Office PowerPoint</Application>
  <PresentationFormat>On-screen Show (4:3)</PresentationFormat>
  <Paragraphs>199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Dark Matter Results from CDMS   Joel Sander Blois 2012 </vt:lpstr>
      <vt:lpstr>Experimental Setup</vt:lpstr>
      <vt:lpstr>Experimental Setup</vt:lpstr>
      <vt:lpstr>Experimental Setup</vt:lpstr>
      <vt:lpstr>Low Mass WIMP Detection</vt:lpstr>
      <vt:lpstr>Low Threshold Analysis</vt:lpstr>
      <vt:lpstr>Energy Calibration</vt:lpstr>
      <vt:lpstr>Nuclear Recoil Region</vt:lpstr>
      <vt:lpstr>Signal Region &amp; Backgrounds</vt:lpstr>
      <vt:lpstr>Results</vt:lpstr>
      <vt:lpstr>The Present Future</vt:lpstr>
      <vt:lpstr>Zero Charge Events</vt:lpstr>
      <vt:lpstr>Other Physics?</vt:lpstr>
      <vt:lpstr>LIP Detection Fundamentals</vt:lpstr>
      <vt:lpstr>Past LIP Searches</vt:lpstr>
      <vt:lpstr>Hit Pattern</vt:lpstr>
      <vt:lpstr>Similar Start Times</vt:lpstr>
      <vt:lpstr>Energy Consistency</vt:lpstr>
      <vt:lpstr>Energy Consistency</vt:lpstr>
      <vt:lpstr>Energy Consistency</vt:lpstr>
      <vt:lpstr>Energy Consistency</vt:lpstr>
      <vt:lpstr>Track Linearity</vt:lpstr>
      <vt:lpstr>That’s all folks….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Lightly Ionizing Particles with the CDMS Detectors  Joel Sander Blois 2012</dc:title>
  <dc:creator>cdms</dc:creator>
  <cp:lastModifiedBy>cdms</cp:lastModifiedBy>
  <cp:revision>191</cp:revision>
  <dcterms:created xsi:type="dcterms:W3CDTF">2012-05-22T21:06:14Z</dcterms:created>
  <dcterms:modified xsi:type="dcterms:W3CDTF">2012-05-30T17:27:53Z</dcterms:modified>
</cp:coreProperties>
</file>