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4006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277" r:id="rId4"/>
    <p:sldId id="281" r:id="rId5"/>
    <p:sldId id="274" r:id="rId6"/>
    <p:sldId id="276" r:id="rId7"/>
    <p:sldId id="278" r:id="rId8"/>
    <p:sldId id="260" r:id="rId9"/>
    <p:sldId id="261" r:id="rId10"/>
    <p:sldId id="282" r:id="rId11"/>
    <p:sldId id="279" r:id="rId12"/>
    <p:sldId id="257" r:id="rId13"/>
    <p:sldId id="258" r:id="rId14"/>
    <p:sldId id="273" r:id="rId15"/>
    <p:sldId id="262" r:id="rId16"/>
    <p:sldId id="263" r:id="rId17"/>
    <p:sldId id="265" r:id="rId18"/>
    <p:sldId id="264" r:id="rId19"/>
    <p:sldId id="266" r:id="rId20"/>
    <p:sldId id="267" r:id="rId21"/>
    <p:sldId id="268" r:id="rId22"/>
    <p:sldId id="283" r:id="rId23"/>
    <p:sldId id="270" r:id="rId24"/>
    <p:sldId id="284" r:id="rId25"/>
    <p:sldId id="269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5B27D"/>
    <a:srgbClr val="6283AD"/>
    <a:srgbClr val="DCC357"/>
    <a:srgbClr val="4E68B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 snapVertSplitter="1" vertBarState="minimized">
    <p:restoredLeft sz="15620"/>
    <p:restoredTop sz="98442" autoAdjust="0"/>
  </p:normalViewPr>
  <p:slideViewPr>
    <p:cSldViewPr snapToGrid="0" snapToObjects="1">
      <p:cViewPr>
        <p:scale>
          <a:sx n="100" d="100"/>
          <a:sy n="100" d="100"/>
        </p:scale>
        <p:origin x="-72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D28E2-1028-1541-A142-AD5C895D63FE}" type="datetimeFigureOut">
              <a:rPr lang="fr-FR"/>
              <a:pPr/>
              <a:t>28/05/12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489D-0560-284F-B03E-3AD7CAC2BA2B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DFF6A-BA2E-AA4D-AE65-7ADF999C5B33}" type="datetimeFigureOut">
              <a:rPr lang="fr-FR"/>
              <a:pPr/>
              <a:t>28/05/12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4BAE4-D3F6-F641-98EC-89C07E7F64AC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logos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plan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logos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logos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publications passées et à venir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BAE4-D3F6-F641-98EC-89C07E7F64AC}" type="slidenum">
              <a:rPr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48600" y="0"/>
            <a:ext cx="1295399" cy="6858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20000"/>
                </a:schemeClr>
              </a:gs>
              <a:gs pos="100000">
                <a:schemeClr val="bg1">
                  <a:lumMod val="85000"/>
                  <a:alpha val="2000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971800"/>
            <a:ext cx="5120640" cy="170992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" y="4956048"/>
            <a:ext cx="5111496" cy="1004048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spcBef>
                <a:spcPct val="0"/>
              </a:spcBef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fr-FR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/>
          <a:p>
            <a:fld id="{5AB2E24B-61E1-654A-88A9-BE94E15433B2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7252-72F3-474F-8582-32D765D3064E}" type="slidenum">
              <a:rPr lang="fr-FR"/>
              <a:pPr/>
              <a:t>‹#›</a:t>
            </a:fld>
            <a:endParaRPr lang="fr-FR"/>
          </a:p>
        </p:txBody>
      </p:sp>
      <p:pic>
        <p:nvPicPr>
          <p:cNvPr id="10" name="Picture 9" descr="titleSlide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259"/>
            <a:ext cx="7071837" cy="901700"/>
          </a:xfrm>
        </p:spPr>
        <p:txBody>
          <a:bodyPr bIns="0" anchor="b">
            <a:noAutofit/>
          </a:bodyPr>
          <a:lstStyle>
            <a:lvl1pPr algn="l">
              <a:defRPr sz="32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2988"/>
            <a:ext cx="6843713" cy="381317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00" y="1103406"/>
            <a:ext cx="7085908" cy="841188"/>
          </a:xfrm>
        </p:spPr>
        <p:txBody>
          <a:bodyPr t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/>
          <a:p>
            <a:fld id="{37E4C456-3786-6745-98B6-66EC6A479839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96435"/>
            <a:ext cx="7072313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093" y="443753"/>
            <a:ext cx="6970059" cy="3977640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663173"/>
            <a:ext cx="7072313" cy="804862"/>
          </a:xfrm>
        </p:spPr>
        <p:txBody>
          <a:bodyPr lIns="109728">
            <a:normAutofit/>
          </a:bodyPr>
          <a:lstStyle>
            <a:lvl1pPr marL="0" indent="0">
              <a:spcBef>
                <a:spcPct val="0"/>
              </a:spcBef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/>
          <a:p>
            <a:fld id="{E431593B-2900-A749-8033-52C980D7FF73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/>
          <a:p>
            <a:fld id="{8D439208-A136-7B41-8DFE-401C544AA3AA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685800"/>
            <a:ext cx="1128713" cy="5440363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85800"/>
            <a:ext cx="5867400" cy="54403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/>
          <a:p>
            <a:fld id="{1025EDA1-BF7D-BD4C-B2BC-3C2D0599DA42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1341" y="6181538"/>
            <a:ext cx="806824" cy="365125"/>
          </a:xfrm>
        </p:spPr>
        <p:txBody>
          <a:bodyPr/>
          <a:lstStyle/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62760F2B-DC2A-E44C-90C7-47F50CB176DB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2971800"/>
            <a:ext cx="5122862" cy="1712259"/>
          </a:xfrm>
        </p:spPr>
        <p:txBody>
          <a:bodyPr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>
              <a:defRPr sz="4400" b="1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953000"/>
            <a:ext cx="5113896" cy="100100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fr-FR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  <a:prstGeom prst="rect">
            <a:avLst/>
          </a:prstGeo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34D113-B782-5F48-8DDF-6D001359C1F0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130552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Planck - F.C. - BLOIS 2012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06353" y="9144"/>
            <a:ext cx="2743200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pic>
        <p:nvPicPr>
          <p:cNvPr id="9" name="Picture 8" descr="titleSlide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90800" y="6356350"/>
            <a:ext cx="667871" cy="365125"/>
          </a:xfr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12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re, 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24435"/>
            <a:ext cx="4845424" cy="731838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00200"/>
            <a:ext cx="484542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5433FB6-71AB-E34A-BBA2-1F9D218A909B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9144"/>
            <a:ext cx="2379663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54300"/>
            <a:ext cx="7315200" cy="850900"/>
          </a:xfrm>
        </p:spPr>
        <p:txBody>
          <a:bodyPr anchor="b" anchorCtr="0">
            <a:normAutofit/>
          </a:bodyPr>
          <a:lstStyle>
            <a:lvl1pPr algn="ctr">
              <a:defRPr sz="4400" b="1" cap="none" baseline="0"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099" y="3622344"/>
            <a:ext cx="7302501" cy="110540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ct val="0"/>
              </a:spcBef>
              <a:buNone/>
              <a:defRPr sz="15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  <a:prstGeom prst="rect">
            <a:avLst/>
          </a:prstGeo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CE0CCC-F7D2-4B4E-84AD-3CE2962DF29E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Planck - F.C. - BLOIS 2012</a:t>
            </a:r>
          </a:p>
        </p:txBody>
      </p:sp>
      <p:pic>
        <p:nvPicPr>
          <p:cNvPr id="9" name="Picture 8" descr="SectionHeader-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48" y="3559792"/>
            <a:ext cx="7315200" cy="179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035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1706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/>
          <a:p>
            <a:fld id="{30FC8972-FD9F-344F-B7F6-35936A36DB22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mparisonBoxes.png"/>
          <p:cNvPicPr>
            <a:picLocks noChangeAspect="1"/>
          </p:cNvPicPr>
          <p:nvPr/>
        </p:nvPicPr>
        <p:blipFill>
          <a:blip r:embed="rId2"/>
          <a:srcRect l="4559" t="28431" r="57794" b="7647"/>
          <a:stretch>
            <a:fillRect/>
          </a:stretch>
        </p:blipFill>
        <p:spPr>
          <a:xfrm>
            <a:off x="363071" y="1949824"/>
            <a:ext cx="3474720" cy="4290753"/>
          </a:xfrm>
          <a:prstGeom prst="rect">
            <a:avLst/>
          </a:prstGeom>
        </p:spPr>
      </p:pic>
      <p:pic>
        <p:nvPicPr>
          <p:cNvPr id="11" name="Picture 10" descr="ComparisonBoxes.png"/>
          <p:cNvPicPr>
            <a:picLocks noChangeAspect="1"/>
          </p:cNvPicPr>
          <p:nvPr/>
        </p:nvPicPr>
        <p:blipFill>
          <a:blip r:embed="rId2"/>
          <a:srcRect l="4559" t="28431" r="57794" b="7647"/>
          <a:stretch>
            <a:fillRect/>
          </a:stretch>
        </p:blipFill>
        <p:spPr>
          <a:xfrm>
            <a:off x="3992880" y="1945341"/>
            <a:ext cx="3474720" cy="42907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72236"/>
            <a:ext cx="3429000" cy="4174564"/>
          </a:xfrm>
          <a:prstGeom prst="roundRect">
            <a:avLst>
              <a:gd name="adj" fmla="val 4119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tIns="91440" bIns="9144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spcBef>
                <a:spcPct val="0"/>
              </a:spcBef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11706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spcBef>
                <a:spcPct val="0"/>
              </a:spcBef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11706" y="1972236"/>
            <a:ext cx="3429000" cy="4174564"/>
          </a:xfrm>
          <a:prstGeom prst="roundRect">
            <a:avLst>
              <a:gd name="adj" fmla="val 2941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vert="horz" lIns="91440" tIns="91440" rIns="91440" bIns="9144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algn="l" defTabSz="914400" rtl="0" eaLnBrk="1" latinLnBrk="0" hangingPunct="1">
              <a:buSzPct val="100000"/>
              <a:buFont typeface="Wingdings 2" pitchFamily="18" charset="2"/>
              <a:buChar char="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buSzPct val="100000"/>
              <a:buFont typeface="Wingdings 2" pitchFamily="18" charset="2"/>
              <a:buChar char="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buSzPct val="100000"/>
              <a:buFont typeface="Wingdings 2" pitchFamily="18" charset="2"/>
              <a:buChar char="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/>
          <a:p>
            <a:fld id="{2072D4E8-7682-544B-991E-7ED45A814486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/>
          <a:p>
            <a:fld id="{AE838D7A-AE16-F646-BFC1-57E54290E665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946895" y="682848"/>
            <a:ext cx="1730822" cy="365125"/>
          </a:xfrm>
          <a:prstGeom prst="rect">
            <a:avLst/>
          </a:prstGeom>
        </p:spPr>
        <p:txBody>
          <a:bodyPr/>
          <a:lstStyle/>
          <a:p>
            <a:fld id="{4021C2DD-4EBA-9D45-AF78-12B9DDDB8A47}" type="datetime1">
              <a:rPr lang="fr-FR"/>
              <a:pPr/>
              <a:t>28/05/12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624" y="524435"/>
            <a:ext cx="7086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624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7066" y="6426358"/>
            <a:ext cx="394399" cy="400110"/>
          </a:xfrm>
          <a:prstGeom prst="rect">
            <a:avLst/>
          </a:prstGeom>
        </p:spPr>
        <p:txBody>
          <a:bodyPr vert="horz" wrap="none" lIns="45720" tIns="45720" rIns="45720" bIns="45720" rtlCol="0" anchor="ctr">
            <a:sp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ctr">
              <a:defRPr sz="2000">
                <a:ln>
                  <a:solidFill>
                    <a:schemeClr val="accent5">
                      <a:lumMod val="90000"/>
                      <a:lumOff val="10000"/>
                    </a:schemeClr>
                  </a:solidFill>
                </a:ln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25400" dist="38100" dir="2700000" algn="br">
                    <a:schemeClr val="accent2">
                      <a:lumMod val="75000"/>
                      <a:alpha val="90000"/>
                    </a:schemeClr>
                  </a:outerShdw>
                </a:effectLst>
              </a:defRPr>
            </a:lvl1pPr>
          </a:lstStyle>
          <a:p>
            <a:fld id="{62D1FB38-0B06-9E44-BA22-5D6BE098D6AE}" type="slidenum">
              <a:rPr lang="fr-FR"/>
              <a:pPr/>
              <a:t>‹#›</a:t>
            </a:fld>
            <a:endParaRPr lang="fr-FR"/>
          </a:p>
        </p:txBody>
      </p:sp>
      <p:pic>
        <p:nvPicPr>
          <p:cNvPr id="7" name="Picture 6" descr="bevelDivid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5430" y="3051"/>
            <a:ext cx="249733" cy="68580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 rot="16200000">
            <a:off x="6972687" y="3292676"/>
            <a:ext cx="3750077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2200" b="1" i="0" u="none" strike="noStrike" kern="1200" cap="none" spc="0" normalizeH="0" baseline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Planck - F.C. - BLOIS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>
          <a:solidFill>
            <a:schemeClr val="tx2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1200"/>
        </a:spcBef>
        <a:buClr>
          <a:schemeClr val="tx2"/>
        </a:buClr>
        <a:buSzPct val="100000"/>
        <a:buFont typeface="Wingdings 2" pitchFamily="18" charset="2"/>
        <a:buChar char=""/>
        <a:defRPr sz="26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4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22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0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18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d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d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tiff"/><Relationship Id="rId12" Type="http://schemas.openxmlformats.org/officeDocument/2006/relationships/image" Target="../media/image18.tiff"/><Relationship Id="rId13" Type="http://schemas.openxmlformats.org/officeDocument/2006/relationships/image" Target="../media/image19.tiff"/><Relationship Id="rId14" Type="http://schemas.openxmlformats.org/officeDocument/2006/relationships/image" Target="../media/image20.tiff"/><Relationship Id="rId15" Type="http://schemas.openxmlformats.org/officeDocument/2006/relationships/image" Target="../media/image21.tiff"/><Relationship Id="rId16" Type="http://schemas.openxmlformats.org/officeDocument/2006/relationships/image" Target="../media/image22.tiff"/><Relationship Id="rId17" Type="http://schemas.openxmlformats.org/officeDocument/2006/relationships/image" Target="../media/image23.tiff"/><Relationship Id="rId18" Type="http://schemas.openxmlformats.org/officeDocument/2006/relationships/image" Target="../media/image24.tiff"/><Relationship Id="rId19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8" Type="http://schemas.openxmlformats.org/officeDocument/2006/relationships/image" Target="../media/image14.tiff"/><Relationship Id="rId9" Type="http://schemas.openxmlformats.org/officeDocument/2006/relationships/image" Target="../media/image15.tiff"/><Relationship Id="rId10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d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df"/><Relationship Id="rId4" Type="http://schemas.openxmlformats.org/officeDocument/2006/relationships/image" Target="../media/image52.png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df"/><Relationship Id="rId4" Type="http://schemas.openxmlformats.org/officeDocument/2006/relationships/image" Target="../media/image55.png"/><Relationship Id="rId5" Type="http://schemas.openxmlformats.org/officeDocument/2006/relationships/image" Target="../media/image56.pdf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video" Target="file://localhost/Users/couchot/Planck/Blois%202012/vite.mov" TargetMode="Externa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gif"/><Relationship Id="rId5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big_photocouv536_1.jpg"/>
          <p:cNvPicPr>
            <a:picLocks noChangeAspect="1"/>
          </p:cNvPicPr>
          <p:nvPr/>
        </p:nvPicPr>
        <p:blipFill>
          <a:blip r:embed="rId2">
            <a:lum bright="11000" contrast="35000"/>
            <a:alphaModFix amt="70000"/>
          </a:blip>
          <a:stretch>
            <a:fillRect/>
          </a:stretch>
        </p:blipFill>
        <p:spPr>
          <a:xfrm>
            <a:off x="355815" y="0"/>
            <a:ext cx="779318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 rot="21406350">
            <a:off x="1145166" y="2606769"/>
            <a:ext cx="5120640" cy="1485223"/>
          </a:xfrm>
        </p:spPr>
        <p:txBody>
          <a:bodyPr/>
          <a:lstStyle/>
          <a:p>
            <a:r>
              <a:rPr lang="fr-FR"/>
              <a:t>PLANCK:</a:t>
            </a:r>
            <a:br>
              <a:rPr lang="fr-FR"/>
            </a:br>
            <a:r>
              <a:rPr lang="fr-FR"/>
              <a:t>Status &amp; Prospects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96300" y="6044452"/>
            <a:ext cx="5565140" cy="813548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</a:rPr>
              <a:t>F. Couchot (CNRS-LAL), </a:t>
            </a:r>
            <a:r>
              <a:rPr lang="fr-FR">
                <a:solidFill>
                  <a:schemeClr val="bg1"/>
                </a:solidFill>
              </a:rPr>
              <a:t>on behalf of the Planck Collaboration</a:t>
            </a:r>
          </a:p>
          <a:p>
            <a:r>
              <a:rPr lang="fr-FR">
                <a:solidFill>
                  <a:schemeClr val="bg1"/>
                </a:solidFill>
              </a:rPr>
              <a:t>24</a:t>
            </a:r>
            <a:r>
              <a:rPr lang="fr-FR" baseline="30000">
                <a:solidFill>
                  <a:schemeClr val="bg1"/>
                </a:solidFill>
              </a:rPr>
              <a:t>èmes</a:t>
            </a:r>
            <a:r>
              <a:rPr lang="fr-FR">
                <a:solidFill>
                  <a:schemeClr val="bg1"/>
                </a:solidFill>
              </a:rPr>
              <a:t> Rencontres de Blois</a:t>
            </a:r>
          </a:p>
          <a:p>
            <a:r>
              <a:rPr lang="fr-FR">
                <a:solidFill>
                  <a:schemeClr val="bg1"/>
                </a:solidFill>
              </a:rPr>
              <a:t>May 30</a:t>
            </a:r>
            <a:r>
              <a:rPr lang="fr-FR" baseline="30000">
                <a:solidFill>
                  <a:schemeClr val="bg1"/>
                </a:solidFill>
              </a:rPr>
              <a:t>th</a:t>
            </a:r>
            <a:r>
              <a:rPr lang="fr-FR">
                <a:solidFill>
                  <a:schemeClr val="bg1"/>
                </a:solidFill>
              </a:rPr>
              <a:t> 2012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5815" y="12700"/>
            <a:ext cx="3123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/>
              <a:t>Launched 3 years ago</a:t>
            </a:r>
          </a:p>
          <a:p>
            <a:r>
              <a:rPr lang="fr-FR" sz="3200"/>
              <a:t>(May 16</a:t>
            </a:r>
            <a:r>
              <a:rPr lang="fr-FR" sz="3200" baseline="30000"/>
              <a:t>th</a:t>
            </a:r>
            <a:r>
              <a:rPr lang="fr-FR" sz="3200"/>
              <a:t> 2009)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86289" y="2560836"/>
            <a:ext cx="2324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/>
              <a:t>Early papers Jan. 2011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49801" y="3890016"/>
            <a:ext cx="3399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/>
              <a:t>First set of CMB Cosmology papers Spring 2013</a:t>
            </a:r>
          </a:p>
        </p:txBody>
      </p:sp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>
            <a:alphaModFix amt="67000"/>
          </a:blip>
          <a:srcRect/>
          <a:stretch>
            <a:fillRect/>
          </a:stretch>
        </p:blipFill>
        <p:spPr bwMode="auto">
          <a:xfrm>
            <a:off x="5889217" y="203200"/>
            <a:ext cx="20701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lcatel NoBGgif"/>
          <p:cNvPicPr>
            <a:picLocks noChangeAspect="1" noChangeArrowheads="1"/>
          </p:cNvPicPr>
          <p:nvPr/>
        </p:nvPicPr>
        <p:blipFill>
          <a:blip r:embed="rId4">
            <a:lum bright="12000" contrast="20000"/>
            <a:alphaModFix amt="69000"/>
          </a:blip>
          <a:srcRect/>
          <a:stretch>
            <a:fillRect/>
          </a:stretch>
        </p:blipFill>
        <p:spPr bwMode="auto">
          <a:xfrm>
            <a:off x="6265455" y="360363"/>
            <a:ext cx="1277937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357" y="158516"/>
            <a:ext cx="7086600" cy="731838"/>
          </a:xfrm>
        </p:spPr>
        <p:txBody>
          <a:bodyPr/>
          <a:lstStyle/>
          <a:p>
            <a:r>
              <a:rPr lang="fr-FR"/>
              <a:t>Inside HFI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10</a:t>
            </a:fld>
            <a:endParaRPr lang="fr-FR"/>
          </a:p>
        </p:txBody>
      </p:sp>
      <p:pic>
        <p:nvPicPr>
          <p:cNvPr id="6" name="Espace réservé du contenu 11" descr="HFIinsid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34" r="-1934"/>
          <a:stretch>
            <a:fillRect/>
          </a:stretch>
        </p:blipFill>
        <p:spPr>
          <a:xfrm>
            <a:off x="1424891" y="1267086"/>
            <a:ext cx="7086600" cy="4525963"/>
          </a:xfrm>
        </p:spPr>
      </p:pic>
      <p:sp>
        <p:nvSpPr>
          <p:cNvPr id="7" name="Espace réservé du pied de page 8"/>
          <p:cNvSpPr>
            <a:spLocks noGrp="1"/>
          </p:cNvSpPr>
          <p:nvPr>
            <p:ph type="ftr" sz="quarter" idx="11"/>
          </p:nvPr>
        </p:nvSpPr>
        <p:spPr>
          <a:xfrm rot="16350255">
            <a:off x="6354462" y="3642763"/>
            <a:ext cx="5105400" cy="365125"/>
          </a:xfr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10" name="Flèche vers la droite 9"/>
          <p:cNvSpPr/>
          <p:nvPr/>
        </p:nvSpPr>
        <p:spPr>
          <a:xfrm>
            <a:off x="349624" y="2015067"/>
            <a:ext cx="1075267" cy="3386666"/>
          </a:xfrm>
          <a:prstGeom prst="rightArrow">
            <a:avLst/>
          </a:prstGeom>
          <a:ln w="152400">
            <a:gradFill flip="none" rotWithShape="1">
              <a:gsLst>
                <a:gs pos="0">
                  <a:srgbClr val="800000"/>
                </a:gs>
                <a:gs pos="85000">
                  <a:srgbClr val="0000FF"/>
                </a:gs>
                <a:gs pos="19000">
                  <a:srgbClr val="FF0000"/>
                </a:gs>
                <a:gs pos="32000">
                  <a:srgbClr val="FF6600"/>
                </a:gs>
                <a:gs pos="43000">
                  <a:srgbClr val="FFFF00"/>
                </a:gs>
                <a:gs pos="70000">
                  <a:srgbClr val="3366FF"/>
                </a:gs>
                <a:gs pos="55000">
                  <a:srgbClr val="008000"/>
                </a:gs>
                <a:gs pos="92000">
                  <a:srgbClr val="00009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49625" y="3302005"/>
            <a:ext cx="920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</a:rPr>
              <a:t>Light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>
                <a:solidFill>
                  <a:schemeClr val="bg1"/>
                </a:solidFill>
              </a:rPr>
              <a:t>in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96067" y="1413933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rgbClr val="4E68BC"/>
                </a:solidFill>
              </a:rPr>
              <a:t>4K box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477933" y="1267086"/>
            <a:ext cx="268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rgbClr val="DCC357"/>
                </a:solidFill>
              </a:rPr>
              <a:t>Bolo 100 mK plate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rot="5400000">
            <a:off x="4528893" y="1702577"/>
            <a:ext cx="1093751" cy="804331"/>
          </a:xfrm>
          <a:prstGeom prst="straightConnector1">
            <a:avLst/>
          </a:prstGeom>
          <a:ln w="38100">
            <a:solidFill>
              <a:schemeClr val="bg1">
                <a:alpha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173817" y="5297173"/>
            <a:ext cx="20362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5B27D"/>
                </a:solidFill>
              </a:rPr>
              <a:t>1.6 K box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3970867" y="5143501"/>
            <a:ext cx="2087033" cy="495299"/>
          </a:xfrm>
          <a:prstGeom prst="straightConnector1">
            <a:avLst/>
          </a:prstGeom>
          <a:ln w="38100">
            <a:solidFill>
              <a:schemeClr val="bg1">
                <a:alpha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8"/>
          <p:cNvSpPr>
            <a:spLocks noGrp="1"/>
          </p:cNvSpPr>
          <p:nvPr>
            <p:ph type="ftr" sz="quarter" idx="11"/>
          </p:nvPr>
        </p:nvSpPr>
        <p:spPr>
          <a:xfrm rot="16350255">
            <a:off x="6354462" y="3642763"/>
            <a:ext cx="5105400" cy="365125"/>
          </a:xfr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100" y="12700"/>
            <a:ext cx="8139956" cy="1600199"/>
          </a:xfrm>
        </p:spPr>
        <p:txBody>
          <a:bodyPr/>
          <a:lstStyle/>
          <a:p>
            <a:r>
              <a:rPr lang="fr-FR" sz="4400"/>
              <a:t>High Frequency Instrument based on .1 K dilution cooled bolometers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11</a:t>
            </a:fld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105400" y="6220619"/>
            <a:ext cx="3810000" cy="271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http://hfi.planck.fr/article227.html</a:t>
            </a:r>
          </a:p>
        </p:txBody>
      </p:sp>
      <p:sp>
        <p:nvSpPr>
          <p:cNvPr id="7" name="Espace réservé du numéro de diapositive 3"/>
          <p:cNvSpPr txBox="1">
            <a:spLocks/>
          </p:cNvSpPr>
          <p:nvPr/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54D17-0DE1-984E-A5A9-2408A85383BF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Image 7" descr="SWB_co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8300"/>
            <a:ext cx="4924813" cy="3949700"/>
          </a:xfrm>
          <a:prstGeom prst="rect">
            <a:avLst/>
          </a:prstGeom>
        </p:spPr>
      </p:pic>
      <p:pic>
        <p:nvPicPr>
          <p:cNvPr id="9" name="Espace réservé du contenu 4" descr="SWB_description.jp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D6AEA9"/>
              </a:clrFrom>
              <a:clrTo>
                <a:srgbClr val="D6AEA9">
                  <a:alpha val="0"/>
                </a:srgbClr>
              </a:clrTo>
            </a:clrChange>
          </a:blip>
          <a:srcRect l="-9166" r="-9166"/>
          <a:stretch>
            <a:fillRect/>
          </a:stretch>
        </p:blipFill>
        <p:spPr>
          <a:xfrm>
            <a:off x="2895600" y="1648649"/>
            <a:ext cx="6731000" cy="32408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623" y="0"/>
            <a:ext cx="7303167" cy="1267086"/>
          </a:xfrm>
        </p:spPr>
        <p:txBody>
          <a:bodyPr/>
          <a:lstStyle/>
          <a:p>
            <a:r>
              <a:rPr lang="fr-FR" sz="3900"/>
              <a:t>What's new since last year ?</a:t>
            </a:r>
            <a:br>
              <a:rPr lang="fr-FR" sz="3900"/>
            </a:br>
            <a:r>
              <a:rPr lang="fr-FR" sz="3900"/>
              <a:t>a selection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086" y="1536701"/>
            <a:ext cx="7487704" cy="466381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fr-FR"/>
              <a:t>HFI stopped taking data (on last Jan 14</a:t>
            </a:r>
            <a:r>
              <a:rPr lang="fr-FR" baseline="30000"/>
              <a:t>th</a:t>
            </a:r>
            <a:r>
              <a:rPr lang="fr-FR"/>
              <a:t>)</a:t>
            </a:r>
          </a:p>
          <a:p>
            <a:pPr>
              <a:spcBef>
                <a:spcPts val="1800"/>
              </a:spcBef>
            </a:pPr>
            <a:r>
              <a:rPr lang="fr-FR"/>
              <a:t>A few snapshots on present outputs</a:t>
            </a:r>
            <a:endParaRPr lang="fr-FR"/>
          </a:p>
          <a:p>
            <a:pPr lvl="1">
              <a:spcBef>
                <a:spcPts val="0"/>
              </a:spcBef>
            </a:pPr>
            <a:r>
              <a:rPr lang="fr-FR"/>
              <a:t>Quality of component separation</a:t>
            </a:r>
          </a:p>
          <a:p>
            <a:pPr lvl="2">
              <a:spcBef>
                <a:spcPts val="0"/>
              </a:spcBef>
            </a:pPr>
            <a:r>
              <a:rPr lang="fr-FR"/>
              <a:t>galactic CO (with Dame, NANTEN, CfA CO survey) </a:t>
            </a:r>
            <a:endParaRPr lang="fr-FR"/>
          </a:p>
          <a:p>
            <a:pPr lvl="2">
              <a:spcBef>
                <a:spcPts val="0"/>
              </a:spcBef>
            </a:pPr>
            <a:r>
              <a:rPr lang="fr-FR"/>
              <a:t>galactic "haze" (with Fermi)</a:t>
            </a:r>
          </a:p>
          <a:p>
            <a:pPr lvl="1">
              <a:spcBef>
                <a:spcPts val="0"/>
              </a:spcBef>
            </a:pPr>
            <a:r>
              <a:rPr lang="fr-FR"/>
              <a:t>Large Scale Structures evolution</a:t>
            </a:r>
          </a:p>
          <a:p>
            <a:pPr lvl="2">
              <a:spcBef>
                <a:spcPts val="0"/>
              </a:spcBef>
            </a:pPr>
            <a:r>
              <a:rPr lang="fr-FR"/>
              <a:t>CIB (with Herschel and SPT)</a:t>
            </a:r>
          </a:p>
          <a:p>
            <a:pPr lvl="1"/>
            <a:r>
              <a:rPr lang="fr-FR"/>
              <a:t>S/Z clusters (with XMM and HST)</a:t>
            </a:r>
          </a:p>
          <a:p>
            <a:pPr lvl="1"/>
            <a:r>
              <a:rPr lang="fr-FR"/>
              <a:t>CMB Hot/Cold spots stacking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12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677066" y="6426358"/>
            <a:ext cx="394399" cy="400110"/>
          </a:xfrm>
          <a:prstGeom prst="rect">
            <a:avLst/>
          </a:prstGeom>
        </p:spPr>
        <p:txBody>
          <a:bodyPr vert="horz" wrap="none" lIns="45720" tIns="45720" rIns="45720" bIns="45720" rtlCol="0" anchor="ctr">
            <a:sp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F92D4-E563-C24C-A97E-5211275CE34F}" type="slidenum">
              <a:rPr kumimoji="0" lang="fr-FR" sz="2000" b="0" i="0" u="none" strike="noStrike" kern="1200" cap="none" spc="0" normalizeH="0" baseline="0" noProof="0">
                <a:ln>
                  <a:solidFill>
                    <a:schemeClr val="accent5">
                      <a:lumMod val="90000"/>
                      <a:lumOff val="1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400" dist="38100" dir="2700000" algn="br">
                    <a:schemeClr val="accent2">
                      <a:lumMod val="75000"/>
                      <a:alpha val="9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2000" b="0" i="0" u="none" strike="noStrike" kern="1200" cap="none" spc="0" normalizeH="0" baseline="0" noProof="0">
              <a:ln>
                <a:solidFill>
                  <a:schemeClr val="accent5">
                    <a:lumMod val="90000"/>
                    <a:lumOff val="1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25400" dist="38100" dir="2700000" algn="br">
                  <a:schemeClr val="accent2">
                    <a:lumMod val="75000"/>
                    <a:alpha val="9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age 8" descr="rou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16" y="6413500"/>
            <a:ext cx="2540000" cy="444500"/>
          </a:xfrm>
          <a:prstGeom prst="rect">
            <a:avLst/>
          </a:prstGeom>
        </p:spPr>
      </p:pic>
      <p:pic>
        <p:nvPicPr>
          <p:cNvPr id="10" name="Image 9" descr="rou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6407368"/>
            <a:ext cx="2540000" cy="444500"/>
          </a:xfrm>
          <a:prstGeom prst="rect">
            <a:avLst/>
          </a:prstGeom>
        </p:spPr>
      </p:pic>
      <p:pic>
        <p:nvPicPr>
          <p:cNvPr id="11" name="Image 10" descr="rou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716" y="6401236"/>
            <a:ext cx="2540000" cy="444500"/>
          </a:xfrm>
          <a:prstGeom prst="rect">
            <a:avLst/>
          </a:prstGeom>
        </p:spPr>
      </p:pic>
      <p:pic>
        <p:nvPicPr>
          <p:cNvPr id="12" name="Image 11" descr="rou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32" y="6395104"/>
            <a:ext cx="2540000" cy="444500"/>
          </a:xfrm>
          <a:prstGeom prst="rect">
            <a:avLst/>
          </a:prstGeom>
        </p:spPr>
      </p:pic>
      <p:pic>
        <p:nvPicPr>
          <p:cNvPr id="13" name="Image 12" descr="rou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348" y="6388972"/>
            <a:ext cx="2540000" cy="444500"/>
          </a:xfrm>
          <a:prstGeom prst="rect">
            <a:avLst/>
          </a:prstGeom>
        </p:spPr>
      </p:pic>
      <p:pic>
        <p:nvPicPr>
          <p:cNvPr id="14" name="Image 13" descr="rou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664" y="6382840"/>
            <a:ext cx="2540000" cy="444500"/>
          </a:xfrm>
          <a:prstGeom prst="rect">
            <a:avLst/>
          </a:prstGeom>
        </p:spPr>
      </p:pic>
      <p:pic>
        <p:nvPicPr>
          <p:cNvPr id="15" name="Image 14" descr="rou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980" y="6376708"/>
            <a:ext cx="2540000" cy="44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54276" y="890354"/>
            <a:ext cx="8613237" cy="5773479"/>
          </a:xfrm>
        </p:spPr>
        <p:txBody>
          <a:bodyPr wrap="none" lIns="36000" rIns="36000"/>
          <a:lstStyle/>
          <a:p>
            <a:pPr marL="0" indent="0" algn="ctr">
              <a:spcBef>
                <a:spcPts val="0"/>
              </a:spcBef>
              <a:buNone/>
            </a:pPr>
            <a:r>
              <a:rPr lang="fr-FR" b="1" smtClean="0"/>
              <a:t>[...]  </a:t>
            </a:r>
            <a:r>
              <a:rPr lang="fr-FR" smtClean="0"/>
              <a:t>Up to this day, </a:t>
            </a:r>
            <a:r>
              <a:rPr lang="fr-FR" smtClean="0">
                <a:solidFill>
                  <a:srgbClr val="FF6600"/>
                </a:solidFill>
              </a:rPr>
              <a:t>976</a:t>
            </a:r>
            <a:r>
              <a:rPr lang="fr-FR" smtClean="0"/>
              <a:t> </a:t>
            </a:r>
            <a:r>
              <a:rPr lang="fr-FR" smtClean="0">
                <a:solidFill>
                  <a:srgbClr val="FF6600"/>
                </a:solidFill>
              </a:rPr>
              <a:t>days</a:t>
            </a:r>
            <a:r>
              <a:rPr lang="fr-FR" smtClean="0"/>
              <a:t> after the Planck-Herschel launch,</a:t>
            </a:r>
            <a:br>
              <a:rPr lang="fr-FR" smtClean="0"/>
            </a:br>
            <a:r>
              <a:rPr lang="fr-FR" smtClean="0"/>
              <a:t>the dilution cooler has operated flawlessly for </a:t>
            </a:r>
            <a:r>
              <a:rPr lang="fr-FR" smtClean="0">
                <a:solidFill>
                  <a:srgbClr val="FF6600"/>
                </a:solidFill>
              </a:rPr>
              <a:t>885</a:t>
            </a:r>
            <a:r>
              <a:rPr lang="fr-FR" smtClean="0"/>
              <a:t> </a:t>
            </a:r>
            <a:r>
              <a:rPr lang="fr-FR" smtClean="0">
                <a:solidFill>
                  <a:srgbClr val="FF6600"/>
                </a:solidFill>
              </a:rPr>
              <a:t>days</a:t>
            </a: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>of sky survey, cooling the detectors at </a:t>
            </a:r>
            <a:r>
              <a:rPr lang="fr-FR" smtClean="0">
                <a:solidFill>
                  <a:srgbClr val="FF6600"/>
                </a:solidFill>
              </a:rPr>
              <a:t>103 mK </a:t>
            </a:r>
            <a:r>
              <a:rPr lang="fr-FR" smtClean="0"/>
              <a:t>with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mtClean="0"/>
              <a:t>an amazing stability.[...] today (Saturday 14 January) at noon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mtClean="0"/>
              <a:t>[...] the flow decreased to the point at which the nominal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mtClean="0"/>
              <a:t>temperature of the bolometer plate could not be maintained.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800" b="1" smtClean="0"/>
              <a:t/>
            </a:r>
            <a:br>
              <a:rPr lang="fr-FR" sz="800" b="1" smtClean="0"/>
            </a:br>
            <a:r>
              <a:rPr lang="fr-FR" b="1" i="1" smtClean="0"/>
              <a:t>Thus,</a:t>
            </a:r>
            <a:r>
              <a:rPr lang="fr-FR" b="1" smtClean="0"/>
              <a:t> </a:t>
            </a:r>
            <a:r>
              <a:rPr lang="fr-FR" b="1" i="1" smtClean="0"/>
              <a:t>this is the end of the nominal operations of HFI. </a:t>
            </a:r>
            <a:r>
              <a:rPr lang="fr-FR" sz="800" b="1" i="1" smtClean="0"/>
              <a:t> </a:t>
            </a:r>
            <a:r>
              <a:rPr lang="fr-FR" i="1" smtClean="0"/>
              <a:t>It is interesting to recall the predictions for this end of life:</a:t>
            </a:r>
            <a:br>
              <a:rPr lang="fr-FR" i="1" smtClean="0"/>
            </a:br>
            <a:r>
              <a:rPr lang="fr-FR" smtClean="0"/>
              <a:t>[...]</a:t>
            </a:r>
            <a:r>
              <a:rPr lang="fr-FR" i="1" smtClean="0"/>
              <a:t> The prediction on the 5th of July 2009 was 24</a:t>
            </a:r>
            <a:r>
              <a:rPr lang="fr-FR" i="1" baseline="30000" smtClean="0"/>
              <a:t>th</a:t>
            </a:r>
            <a:r>
              <a:rPr lang="fr-FR" i="1" smtClean="0"/>
              <a:t/>
            </a:r>
            <a:br>
              <a:rPr lang="fr-FR" i="1" smtClean="0"/>
            </a:br>
            <a:r>
              <a:rPr lang="fr-FR" i="1" smtClean="0"/>
              <a:t>of January 2012 In mid 2011 the end of life date was predicted to be 15</a:t>
            </a:r>
            <a:r>
              <a:rPr lang="fr-FR" i="1" baseline="30000" smtClean="0"/>
              <a:t>th</a:t>
            </a:r>
            <a:r>
              <a:rPr lang="fr-FR" i="1" smtClean="0"/>
              <a:t/>
            </a:r>
            <a:br>
              <a:rPr lang="fr-FR" i="1" smtClean="0"/>
            </a:br>
            <a:r>
              <a:rPr lang="fr-FR" i="1" smtClean="0"/>
              <a:t>of January 2012.</a:t>
            </a:r>
            <a:r>
              <a:rPr lang="fr-FR" b="1" i="1" smtClean="0"/>
              <a:t> 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13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37824" y="158516"/>
            <a:ext cx="8106076" cy="731838"/>
          </a:xfrm>
        </p:spPr>
        <p:txBody>
          <a:bodyPr/>
          <a:lstStyle/>
          <a:p>
            <a:r>
              <a:rPr lang="fr-FR" sz="3200" b="1"/>
              <a:t>Message from the HFI P.I. on Jan. 14</a:t>
            </a:r>
            <a:r>
              <a:rPr lang="fr-FR" sz="3200" b="1" baseline="30000"/>
              <a:t>th</a:t>
            </a:r>
            <a:r>
              <a:rPr lang="fr-FR" sz="3200" b="1"/>
              <a:t>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14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55941" y="890354"/>
            <a:ext cx="8501351" cy="5816978"/>
          </a:xfrm>
          <a:prstGeom prst="rect">
            <a:avLst/>
          </a:prstGeom>
        </p:spPr>
        <p:txBody>
          <a:bodyPr vert="horz" wrap="none" lIns="0" tIns="45720" rIns="0" bIns="45720" rtlCol="0">
            <a:sp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We observed Jupiter for the 5th time in the last few days </a:t>
            </a:r>
            <a:r>
              <a:rPr kumimoji="0" lang="fr-FR" sz="260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[...].</a:t>
            </a: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 </a:t>
            </a:r>
            <a:r>
              <a:rPr kumimoji="0" lang="fr-FR" sz="800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 </a:t>
            </a: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Although expected, the end of HFI observing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a sad point in the Planck mission history.  HFI started with the SAMBA proposals in 1992-93 to CNES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and then to ESA almost 20 years ago. But at the same time it brings the good news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confirmation</a:t>
            </a:r>
            <a:r>
              <a:rPr kumimoji="0" lang="fr-FR" sz="2600" i="1" u="none" strike="noStrike" kern="1200" cap="none" spc="0" normalizeH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that</a:t>
            </a:r>
            <a:r>
              <a:rPr kumimoji="0" lang="fr-FR" sz="2600" i="1" u="none" strike="noStrike" kern="1200" cap="none" spc="0" normalizeH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600" i="1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 got uninterrupted nominal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sensitivity survey data for 30.5 months.</a:t>
            </a:r>
            <a:r>
              <a:rPr kumimoji="0" lang="fr-FR" sz="2600" i="1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This allows us to 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significantly more science</a:t>
            </a:r>
            <a:r>
              <a:rPr kumimoji="0" lang="fr-FR" sz="2600" i="1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than what was</a:t>
            </a:r>
            <a:r>
              <a:rPr kumimoji="0" lang="fr-FR" sz="2600" i="1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described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 the blue book</a:t>
            </a:r>
            <a:r>
              <a:rPr kumimoji="0" lang="fr-FR" sz="2600" i="1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60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assuming the nominal 14 months mission.</a:t>
            </a:r>
          </a:p>
          <a:p>
            <a:pPr lvl="0" algn="ctr" defTabSz="914400">
              <a:buClr>
                <a:schemeClr val="tx2"/>
              </a:buClr>
              <a:buSzPct val="100000"/>
              <a:defRPr/>
            </a:pPr>
            <a:r>
              <a:rPr lang="fr-FR" sz="260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rPr>
              <a:t>[...]</a:t>
            </a:r>
            <a:r>
              <a:rPr lang="fr-FR" sz="2600" i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rPr>
              <a:t> Happy new year and happy data analysis!  Jean-Loup Puget HFI Principal Investigator</a:t>
            </a:r>
            <a:endParaRPr kumimoji="0" lang="fr-FR" sz="26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127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7824" y="158516"/>
            <a:ext cx="8106076" cy="731838"/>
          </a:xfrm>
        </p:spPr>
        <p:txBody>
          <a:bodyPr/>
          <a:lstStyle/>
          <a:p>
            <a:r>
              <a:rPr lang="fr-FR" sz="3200" b="1"/>
              <a:t>...continued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/>
          <p:nvPr/>
        </p:nvSpPr>
        <p:spPr>
          <a:xfrm>
            <a:off x="0" y="0"/>
            <a:ext cx="9144000" cy="760973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shade val="95000"/>
                    <a:satMod val="105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898" y="54535"/>
            <a:ext cx="9169401" cy="731838"/>
          </a:xfrm>
        </p:spPr>
        <p:txBody>
          <a:bodyPr lIns="0" rIns="0"/>
          <a:lstStyle/>
          <a:p>
            <a:r>
              <a:rPr lang="fr-FR" sz="3200" b="1"/>
              <a:t>F</a:t>
            </a:r>
            <a:r>
              <a:rPr lang="fr-FR" sz="3200" b="1"/>
              <a:t>rom CO contamination to the first full sky CO map</a:t>
            </a:r>
          </a:p>
        </p:txBody>
      </p:sp>
      <p:pic>
        <p:nvPicPr>
          <p:cNvPr id="7" name="Espace réservé du contenu 6" descr="COspectr.tif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004" y="1060668"/>
            <a:ext cx="7849117" cy="57658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15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9" name="ZoneTexte 8"/>
          <p:cNvSpPr txBox="1"/>
          <p:nvPr/>
        </p:nvSpPr>
        <p:spPr>
          <a:xfrm rot="16200000">
            <a:off x="-3160280" y="3249185"/>
            <a:ext cx="669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>
                <a:solidFill>
                  <a:srgbClr val="0000FF"/>
                </a:solidFill>
              </a:rPr>
              <a:t>Rotational transition lines in HFI spectral 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7900" y="158516"/>
            <a:ext cx="3822700" cy="731838"/>
          </a:xfrm>
        </p:spPr>
        <p:txBody>
          <a:bodyPr/>
          <a:lstStyle/>
          <a:p>
            <a:pPr algn="ctr"/>
            <a:r>
              <a:rPr lang="fr-FR"/>
              <a:t>CO separation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9624" y="1267086"/>
            <a:ext cx="7086600" cy="4525963"/>
          </a:xfrm>
        </p:spPr>
        <p:txBody>
          <a:bodyPr/>
          <a:lstStyle/>
          <a:p>
            <a:r>
              <a:rPr lang="fr-FR"/>
              <a:t>Use of the difference in response to a given line for different HFI channels</a:t>
            </a:r>
          </a:p>
          <a:p>
            <a:r>
              <a:rPr lang="fr-FR"/>
              <a:t>Use of known ratios of different line emissions</a:t>
            </a:r>
          </a:p>
          <a:p>
            <a:r>
              <a:rPr lang="fr-FR"/>
              <a:t>Calibration on CO data on some sky areas</a:t>
            </a:r>
          </a:p>
          <a:p>
            <a:r>
              <a:rPr lang="fr-FR"/>
              <a:t>Check on other CO data</a:t>
            </a:r>
          </a:p>
          <a:p>
            <a:r>
              <a:rPr lang="fr-FR"/>
              <a:t>Excellent agreement</a:t>
            </a:r>
          </a:p>
          <a:p>
            <a:r>
              <a:rPr lang="fr-FR"/>
              <a:t>First all sky CO emission map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16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CompCO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-38100"/>
            <a:ext cx="9328211" cy="699615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17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 descr="JonatCOmap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22622" y="-16968"/>
            <a:ext cx="9166622" cy="687496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18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624" y="158516"/>
            <a:ext cx="7086600" cy="731838"/>
          </a:xfrm>
        </p:spPr>
        <p:txBody>
          <a:bodyPr/>
          <a:lstStyle/>
          <a:p>
            <a:r>
              <a:rPr lang="fr-FR"/>
              <a:t>Free electrons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90354"/>
            <a:ext cx="8407400" cy="4525963"/>
          </a:xfrm>
        </p:spPr>
        <p:txBody>
          <a:bodyPr/>
          <a:lstStyle/>
          <a:p>
            <a:r>
              <a:rPr lang="fr-FR"/>
              <a:t>Seen in WMAP and Planck LFI bands due to s</a:t>
            </a:r>
            <a:r>
              <a:rPr lang="fr-FR"/>
              <a:t>ynchrotron radiation in galactic magnetic field</a:t>
            </a:r>
          </a:p>
          <a:p>
            <a:r>
              <a:rPr lang="fr-FR"/>
              <a:t>Seen by Fermi due to inverse Compton effect of photons from the InterStellar Radiation Field (ISRF) on the same electrons</a:t>
            </a:r>
          </a:p>
          <a:p>
            <a:r>
              <a:rPr lang="fr-FR"/>
              <a:t>Confirmation of galactic haze already seen by WMAP and Fermi (see </a:t>
            </a:r>
            <a:r>
              <a:rPr lang="fr-FR" smtClean="0"/>
              <a:t>Gregory Dobler arXiv:1109.4418v2)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19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334250" y="1472990"/>
            <a:ext cx="1423033" cy="538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6" name="Rectangle 5"/>
          <p:cNvSpPr/>
          <p:nvPr/>
        </p:nvSpPr>
        <p:spPr>
          <a:xfrm>
            <a:off x="1" y="0"/>
            <a:ext cx="9143999" cy="166199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13" descr="Logos.jpg"/>
          <p:cNvPicPr>
            <a:picLocks noChangeAspect="1"/>
          </p:cNvPicPr>
          <p:nvPr/>
        </p:nvPicPr>
        <p:blipFill>
          <a:blip r:embed="rId3"/>
          <a:srcRect b="2536"/>
          <a:stretch>
            <a:fillRect/>
          </a:stretch>
        </p:blipFill>
        <p:spPr bwMode="auto">
          <a:xfrm>
            <a:off x="1" y="1472990"/>
            <a:ext cx="7365999" cy="538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0" y="0"/>
            <a:ext cx="9143999" cy="166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>
                <a:cs typeface="Eurostile"/>
              </a:rPr>
              <a:t>PLANCK</a:t>
            </a:r>
            <a:r>
              <a:rPr lang="en-US" sz="2000">
                <a:cs typeface="Eurostile"/>
              </a:rPr>
              <a:t> is a European Space Agency (ESA) project with Instruments provided by two scientific consortia funded by ESA member states (in particular the lead countries: France and Italy) with contributions from NASA (USA), and telescope reflectors provided by a collaboration between ESA and a Scientific Consortium led and funded by Denmark.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573387" y="6426358"/>
            <a:ext cx="621413" cy="400110"/>
          </a:xfrm>
        </p:spPr>
        <p:txBody>
          <a:bodyPr>
            <a:spAutoFit/>
          </a:bodyPr>
          <a:lstStyle/>
          <a:p>
            <a:pPr algn="ctr"/>
            <a:fld id="{46FF92D4-E563-C24C-A97E-5211275CE34F}" type="slidenum">
              <a:rPr lang="fr-FR"/>
              <a:pPr algn="ctr"/>
              <a:t>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 rot="16350255">
            <a:off x="6354462" y="3642763"/>
            <a:ext cx="5105400" cy="365125"/>
          </a:xfr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pic>
        <p:nvPicPr>
          <p:cNvPr id="8" name="Image 7" descr="Austria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0" y="1816135"/>
            <a:ext cx="939800" cy="308660"/>
          </a:xfrm>
          <a:prstGeom prst="rect">
            <a:avLst/>
          </a:prstGeom>
        </p:spPr>
      </p:pic>
      <p:pic>
        <p:nvPicPr>
          <p:cNvPr id="10" name="Image 9" descr="Belgium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0" y="2124795"/>
            <a:ext cx="908050" cy="295644"/>
          </a:xfrm>
          <a:prstGeom prst="rect">
            <a:avLst/>
          </a:prstGeom>
        </p:spPr>
      </p:pic>
      <p:pic>
        <p:nvPicPr>
          <p:cNvPr id="11" name="Image 10" descr="Denmark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425" y="2420439"/>
            <a:ext cx="973667" cy="321658"/>
          </a:xfrm>
          <a:prstGeom prst="rect">
            <a:avLst/>
          </a:prstGeom>
        </p:spPr>
      </p:pic>
      <p:pic>
        <p:nvPicPr>
          <p:cNvPr id="12" name="Image 11" descr="Finland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425" y="2742097"/>
            <a:ext cx="955846" cy="327719"/>
          </a:xfrm>
          <a:prstGeom prst="rect">
            <a:avLst/>
          </a:prstGeom>
        </p:spPr>
      </p:pic>
      <p:pic>
        <p:nvPicPr>
          <p:cNvPr id="13" name="Image 12" descr="France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425" y="3069816"/>
            <a:ext cx="879039" cy="335714"/>
          </a:xfrm>
          <a:prstGeom prst="rect">
            <a:avLst/>
          </a:prstGeom>
        </p:spPr>
      </p:pic>
      <p:pic>
        <p:nvPicPr>
          <p:cNvPr id="14" name="Image 13" descr="Germany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7899" y="3405530"/>
            <a:ext cx="1045229" cy="325786"/>
          </a:xfrm>
          <a:prstGeom prst="rect">
            <a:avLst/>
          </a:prstGeom>
        </p:spPr>
      </p:pic>
      <p:pic>
        <p:nvPicPr>
          <p:cNvPr id="15" name="Image 14" descr="Ireland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4425" y="3700642"/>
            <a:ext cx="941375" cy="336865"/>
          </a:xfrm>
          <a:prstGeom prst="rect">
            <a:avLst/>
          </a:prstGeom>
        </p:spPr>
      </p:pic>
      <p:pic>
        <p:nvPicPr>
          <p:cNvPr id="16" name="Image 15" descr="Italy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899" y="4037508"/>
            <a:ext cx="807613" cy="348032"/>
          </a:xfrm>
          <a:prstGeom prst="rect">
            <a:avLst/>
          </a:prstGeom>
        </p:spPr>
      </p:pic>
      <p:pic>
        <p:nvPicPr>
          <p:cNvPr id="18" name="Image 17" descr="Netherlands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4588" y="4385540"/>
            <a:ext cx="1164286" cy="346619"/>
          </a:xfrm>
          <a:prstGeom prst="rect">
            <a:avLst/>
          </a:prstGeom>
        </p:spPr>
      </p:pic>
      <p:pic>
        <p:nvPicPr>
          <p:cNvPr id="19" name="Image 18" descr="Norway.tif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4402" y="4732159"/>
            <a:ext cx="884034" cy="304992"/>
          </a:xfrm>
          <a:prstGeom prst="rect">
            <a:avLst/>
          </a:prstGeom>
        </p:spPr>
      </p:pic>
      <p:pic>
        <p:nvPicPr>
          <p:cNvPr id="20" name="Image 19" descr="Portugal.tif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66000" y="5047452"/>
            <a:ext cx="939800" cy="288496"/>
          </a:xfrm>
          <a:prstGeom prst="rect">
            <a:avLst/>
          </a:prstGeom>
        </p:spPr>
      </p:pic>
      <p:pic>
        <p:nvPicPr>
          <p:cNvPr id="21" name="Image 20" descr="Spain.tif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4401" y="5335948"/>
            <a:ext cx="761111" cy="312673"/>
          </a:xfrm>
          <a:prstGeom prst="rect">
            <a:avLst/>
          </a:prstGeom>
        </p:spPr>
      </p:pic>
      <p:pic>
        <p:nvPicPr>
          <p:cNvPr id="22" name="Image 21" descr="UK.tif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5998" y="5648621"/>
            <a:ext cx="1391285" cy="328930"/>
          </a:xfrm>
          <a:prstGeom prst="rect">
            <a:avLst/>
          </a:prstGeom>
        </p:spPr>
      </p:pic>
      <p:pic>
        <p:nvPicPr>
          <p:cNvPr id="23" name="Image 22" descr="Sweden.tif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00756" y="5953785"/>
            <a:ext cx="867679" cy="287855"/>
          </a:xfrm>
          <a:prstGeom prst="rect">
            <a:avLst/>
          </a:prstGeom>
        </p:spPr>
      </p:pic>
      <p:pic>
        <p:nvPicPr>
          <p:cNvPr id="24" name="Image 23" descr="Switzeland.tif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66000" y="6241640"/>
            <a:ext cx="1017128" cy="283850"/>
          </a:xfrm>
          <a:prstGeom prst="rect">
            <a:avLst/>
          </a:prstGeom>
        </p:spPr>
      </p:pic>
      <p:pic>
        <p:nvPicPr>
          <p:cNvPr id="25" name="Image 24" descr="USA.tif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66000" y="6524181"/>
            <a:ext cx="1108386" cy="302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Fermi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>
          <a:xfrm>
            <a:off x="0" y="1"/>
            <a:ext cx="9151675" cy="68580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20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43200" y="155103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Slide taken from Planck Paris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Gorski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842" t="2382" r="1683" b="2382"/>
              <a:stretch>
                <a:fillRect/>
              </a:stretch>
            </p:blipFill>
          </mc:Choice>
          <mc:Fallback>
            <p:blipFill>
              <a:blip r:embed="rId4"/>
              <a:srcRect l="842" t="2382" r="1683" b="2382"/>
              <a:stretch>
                <a:fillRect/>
              </a:stretch>
            </p:blipFill>
          </mc:Fallback>
        </mc:AlternateContent>
        <p:spPr>
          <a:xfrm>
            <a:off x="-11269" y="3079"/>
            <a:ext cx="9172984" cy="6333189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21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84300" y="64251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Borrowed from Planck 2012 – Bologna – K. Gorski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019676" cy="731838"/>
          </a:xfrm>
        </p:spPr>
        <p:txBody>
          <a:bodyPr/>
          <a:lstStyle/>
          <a:p>
            <a:r>
              <a:rPr lang="fr-FR"/>
              <a:t>Cosmic Infrared Background</a:t>
            </a:r>
          </a:p>
        </p:txBody>
      </p:sp>
      <p:pic>
        <p:nvPicPr>
          <p:cNvPr id="7" name="Espace réservé du contenu 6" descr="Puget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5323" r="-5323"/>
              <a:stretch>
                <a:fillRect/>
              </a:stretch>
            </p:blipFill>
          </mc:Choice>
          <mc:Fallback>
            <p:blipFill>
              <a:blip r:embed="rId4"/>
              <a:srcRect l="-5323" r="-5323"/>
              <a:stretch>
                <a:fillRect/>
              </a:stretch>
            </p:blipFill>
          </mc:Fallback>
        </mc:AlternateContent>
        <p:spPr>
          <a:xfrm>
            <a:off x="-279400" y="3266467"/>
            <a:ext cx="5721724" cy="365426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22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pic>
        <p:nvPicPr>
          <p:cNvPr id="8" name="Image 7" descr="Guilain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718031"/>
            <a:ext cx="8407401" cy="254843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588000" y="3556000"/>
            <a:ext cx="28194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Maps dominated by dusty galaxies emission.</a:t>
            </a:r>
          </a:p>
          <a:p>
            <a:endParaRPr lang="fr-FR"/>
          </a:p>
          <a:p>
            <a:r>
              <a:rPr lang="fr-FR"/>
              <a:t>Power spectrum excludes simplest LSS formation models</a:t>
            </a:r>
          </a:p>
          <a:p>
            <a:endParaRPr lang="fr-FR"/>
          </a:p>
          <a:p>
            <a:r>
              <a:rPr lang="fr-FR"/>
              <a:t>Results expected from correlation CIB – CMB lensing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81700" y="2387600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z &gt;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rnaud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7575" t="5955" r="7575" b="8337"/>
              <a:stretch>
                <a:fillRect/>
              </a:stretch>
            </p:blipFill>
          </mc:Choice>
          <mc:Fallback>
            <p:blipFill>
              <a:blip r:embed="rId4"/>
              <a:srcRect l="7575" t="5955" r="7575" b="8337"/>
              <a:stretch>
                <a:fillRect/>
              </a:stretch>
            </p:blipFill>
          </mc:Fallback>
        </mc:AlternateContent>
        <p:spPr>
          <a:xfrm>
            <a:off x="-5861" y="1269048"/>
            <a:ext cx="7758720" cy="55380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086600" cy="731838"/>
          </a:xfrm>
        </p:spPr>
        <p:txBody>
          <a:bodyPr/>
          <a:lstStyle/>
          <a:p>
            <a:r>
              <a:rPr lang="fr-FR"/>
              <a:t>S/Z clusters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5862" y="731838"/>
            <a:ext cx="9149861" cy="4525963"/>
          </a:xfrm>
        </p:spPr>
        <p:txBody>
          <a:bodyPr/>
          <a:lstStyle/>
          <a:p>
            <a:r>
              <a:rPr lang="fr-FR"/>
              <a:t>Confirmation by XMM observations. One z</a:t>
            </a:r>
            <a:r>
              <a:rPr lang="fr-FR" baseline="-25000"/>
              <a:t>~</a:t>
            </a:r>
            <a:r>
              <a:rPr lang="fr-FR"/>
              <a:t>1 found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23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57300" y="65267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Borrowed from Planck 2012 – Bologna – M. Arnaud</a:t>
            </a:r>
          </a:p>
        </p:txBody>
      </p:sp>
      <p:pic>
        <p:nvPicPr>
          <p:cNvPr id="9" name="Image 8" descr="Arnaud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13466" t="19056" r="37032" b="16674"/>
              <a:stretch>
                <a:fillRect/>
              </a:stretch>
            </p:blipFill>
          </mc:Choice>
          <mc:Fallback>
            <p:blipFill>
              <a:blip r:embed="rId6"/>
              <a:srcRect l="13466" t="19056" r="37032" b="16674"/>
              <a:stretch>
                <a:fillRect/>
              </a:stretch>
            </p:blipFill>
          </mc:Fallback>
        </mc:AlternateContent>
        <p:spPr>
          <a:xfrm>
            <a:off x="5034370" y="2032000"/>
            <a:ext cx="2684577" cy="246276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499100" y="2070100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HST preview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ernie-und-bert-die-stars-der-us-kinderserie-sesamstra-e-sind-nicht-schwul-foto-afp-dr.jpg"/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-458381" y="31532"/>
            <a:ext cx="10155076" cy="68264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086600" cy="731838"/>
          </a:xfrm>
        </p:spPr>
        <p:txBody>
          <a:bodyPr/>
          <a:lstStyle/>
          <a:p>
            <a:r>
              <a:rPr lang="fr-FR"/>
              <a:t>Hot/Cold spot stacking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31838"/>
            <a:ext cx="8565776" cy="4525963"/>
          </a:xfrm>
        </p:spPr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Polar measurement in good shape: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polarization aligned on or perp. to isotherms, as expected from CMB Thomson scattering on plasma electrons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24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pic>
        <p:nvPicPr>
          <p:cNvPr id="7" name="Image 6" descr="hot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53884"/>
            <a:ext cx="7454900" cy="4872584"/>
          </a:xfrm>
          <a:prstGeom prst="rect">
            <a:avLst/>
          </a:prstGeom>
        </p:spPr>
      </p:pic>
      <p:pic>
        <p:nvPicPr>
          <p:cNvPr id="8" name="Image 7" descr="cold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9408"/>
            <a:ext cx="7454900" cy="4895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tournis.gif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0186" y="5003801"/>
            <a:ext cx="2472267" cy="18542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086600" cy="731838"/>
          </a:xfrm>
        </p:spPr>
        <p:txBody>
          <a:bodyPr/>
          <a:lstStyle/>
          <a:p>
            <a:r>
              <a:rPr lang="fr-FR"/>
              <a:t>Conclusions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25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55038" y="965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Char char=""/>
              <a:tabLst/>
              <a:defRPr/>
            </a:pPr>
            <a:r>
              <a:rPr kumimoji="0" lang="fr-FR" sz="2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After a 885 day long exposure, the HFI shutter closed. Teams need a few more months to develop the pictures.</a:t>
            </a:r>
          </a:p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Char char=""/>
              <a:tabLst/>
              <a:defRPr/>
            </a:pPr>
            <a:r>
              <a:rPr lang="fr-FR" sz="26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rPr>
              <a:t>The CMB spectra will allow us to constrain cosmological models better than expected before flight (cf. Blue Book)!</a:t>
            </a:r>
          </a:p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Char char=""/>
              <a:tabLst/>
              <a:defRPr/>
            </a:pPr>
            <a:r>
              <a:rPr lang="fr-FR" sz="26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rPr>
              <a:t>Cosmology results will come also from the lensing and CIB analyses.</a:t>
            </a:r>
            <a:endParaRPr kumimoji="0" lang="fr-FR" sz="2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127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2944020" y="2948781"/>
            <a:ext cx="7086600" cy="731838"/>
          </a:xfrm>
        </p:spPr>
        <p:txBody>
          <a:bodyPr/>
          <a:lstStyle/>
          <a:p>
            <a:r>
              <a:rPr lang="fr-FR"/>
              <a:t>(Planck) Scale</a:t>
            </a:r>
          </a:p>
        </p:txBody>
      </p:sp>
      <p:pic>
        <p:nvPicPr>
          <p:cNvPr id="6" name="Espace réservé du contenu 5" descr="Planck-so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65633" y="87832"/>
            <a:ext cx="6081691" cy="671936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3</a:t>
            </a:fld>
            <a:endParaRPr lang="fr-FR"/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1"/>
          </p:nvPr>
        </p:nvSpPr>
        <p:spPr>
          <a:xfrm rot="16350255">
            <a:off x="6354462" y="3642763"/>
            <a:ext cx="5105400" cy="365125"/>
          </a:xfr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4384" y="106362"/>
            <a:ext cx="7778216" cy="731838"/>
          </a:xfrm>
        </p:spPr>
        <p:txBody>
          <a:bodyPr lIns="0" rIns="0"/>
          <a:lstStyle/>
          <a:p>
            <a:r>
              <a:rPr lang="fr-FR" sz="4800"/>
              <a:t>Mission main Characteristics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267086"/>
            <a:ext cx="8613237" cy="5559382"/>
          </a:xfrm>
        </p:spPr>
        <p:txBody>
          <a:bodyPr lIns="0" rIns="0">
            <a:normAutofit/>
          </a:bodyPr>
          <a:lstStyle/>
          <a:p>
            <a:r>
              <a:rPr lang="fr-FR" sz="2800"/>
              <a:t>Optimized for Cosmic Microwave Background physics – Temperature &amp; Polarization anisotropies – angular resolution </a:t>
            </a:r>
            <a:r>
              <a:rPr lang="fr-FR" sz="2800" baseline="-25000"/>
              <a:t>~</a:t>
            </a:r>
            <a:r>
              <a:rPr lang="fr-FR" sz="2800"/>
              <a:t> 5'</a:t>
            </a:r>
            <a:endParaRPr lang="fr-FR" sz="2800"/>
          </a:p>
          <a:p>
            <a:r>
              <a:rPr lang="fr-FR" sz="2800"/>
              <a:t>Full sky coverage</a:t>
            </a:r>
          </a:p>
          <a:p>
            <a:r>
              <a:rPr lang="fr-FR" sz="2800"/>
              <a:t> Low noise detectors</a:t>
            </a:r>
          </a:p>
          <a:p>
            <a:r>
              <a:rPr lang="fr-FR" sz="2800"/>
              <a:t>Stabilized thermal environment</a:t>
            </a:r>
          </a:p>
          <a:p>
            <a:r>
              <a:rPr lang="fr-FR" sz="2800"/>
              <a:t>High redundancy</a:t>
            </a:r>
          </a:p>
          <a:p>
            <a:pPr lvl="1"/>
            <a:r>
              <a:rPr lang="fr-FR" sz="2800"/>
              <a:t>same pixel observed again and again with different characteristic time scales</a:t>
            </a:r>
          </a:p>
          <a:p>
            <a:pPr lvl="1"/>
            <a:r>
              <a:rPr lang="fr-FR" sz="2800"/>
              <a:t>same pixel observed by different channels</a:t>
            </a:r>
          </a:p>
          <a:p>
            <a:pPr lvl="1"/>
            <a:r>
              <a:rPr lang="fr-FR" sz="2800"/>
              <a:t>same pixel observed in different (9) frequency bands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4</a:t>
            </a:fld>
            <a:endParaRPr lang="fr-FR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 rot="16350255">
            <a:off x="6354462" y="3642763"/>
            <a:ext cx="5105400" cy="365125"/>
          </a:xfr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t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8676" y="1528234"/>
            <a:ext cx="7552267" cy="42481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824" y="158516"/>
            <a:ext cx="7086600" cy="731838"/>
          </a:xfrm>
        </p:spPr>
        <p:txBody>
          <a:bodyPr/>
          <a:lstStyle/>
          <a:p>
            <a:r>
              <a:rPr lang="fr-FR"/>
              <a:t>Planck sky scan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5</a:t>
            </a:fld>
            <a:endParaRPr lang="fr-FR"/>
          </a:p>
        </p:txBody>
      </p:sp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 rot="16350255">
            <a:off x="6354462" y="3617363"/>
            <a:ext cx="5105400" cy="365125"/>
          </a:xfr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 useBgFill="1">
        <p:nvSpPr>
          <p:cNvPr id="10" name="Rectangle 9"/>
          <p:cNvSpPr/>
          <p:nvPr/>
        </p:nvSpPr>
        <p:spPr>
          <a:xfrm>
            <a:off x="6337300" y="355600"/>
            <a:ext cx="2120900" cy="65024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5"/>
          <p:cNvPicPr>
            <a:picLocks noChangeAspect="1"/>
          </p:cNvPicPr>
          <p:nvPr/>
        </p:nvPicPr>
        <p:blipFill>
          <a:blip r:embed="rId4"/>
          <a:srcRect l="1988" t="5086"/>
          <a:stretch>
            <a:fillRect/>
          </a:stretch>
        </p:blipFill>
        <p:spPr bwMode="auto">
          <a:xfrm>
            <a:off x="-13443" y="1528235"/>
            <a:ext cx="9141338" cy="51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7" descr="Max_Planck_1901.jpg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43000"/>
          </a:blip>
          <a:stretch>
            <a:fillRect/>
          </a:stretch>
        </p:blipFill>
        <p:spPr>
          <a:xfrm>
            <a:off x="-18676" y="1816099"/>
            <a:ext cx="2179780" cy="3213101"/>
          </a:xfrm>
        </p:spPr>
      </p:pic>
      <p:pic>
        <p:nvPicPr>
          <p:cNvPr id="15" name="Image 14" descr="focalplan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2674802">
            <a:off x="5443912" y="53464"/>
            <a:ext cx="3082749" cy="2633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168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ED.tiff"/>
          <p:cNvPicPr>
            <a:picLocks noGrp="1" noChangeAspect="1"/>
          </p:cNvPicPr>
          <p:nvPr>
            <p:ph idx="1"/>
          </p:nvPr>
        </p:nvPicPr>
        <p:blipFill>
          <a:blip r:embed="rId2"/>
          <a:srcRect l="1156" r="451"/>
          <a:stretch>
            <a:fillRect/>
          </a:stretch>
        </p:blipFill>
        <p:spPr>
          <a:xfrm>
            <a:off x="-1816" y="1222936"/>
            <a:ext cx="8469691" cy="560172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624" y="95017"/>
            <a:ext cx="7086600" cy="731838"/>
          </a:xfrm>
        </p:spPr>
        <p:txBody>
          <a:bodyPr/>
          <a:lstStyle/>
          <a:p>
            <a:r>
              <a:rPr lang="fr-FR"/>
              <a:t>Planck Spectral Range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6</a:t>
            </a:fld>
            <a:endParaRPr lang="fr-FR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 rot="16350255">
            <a:off x="6354462" y="3642763"/>
            <a:ext cx="5105400" cy="365125"/>
          </a:xfrm>
        </p:spPr>
        <p:txBody>
          <a:bodyPr/>
          <a:lstStyle/>
          <a:p>
            <a:r>
              <a:rPr lang="fr-FR"/>
              <a:t>Planck - F.C. - BLOIS 2012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13989" y="2501900"/>
            <a:ext cx="4701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/>
              <a:t>CMB stands for Cosmic Microwave Background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foreground1year.tiff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8" r="256"/>
          <a:stretch>
            <a:fillRect/>
          </a:stretch>
        </p:blipFill>
        <p:spPr>
          <a:xfrm>
            <a:off x="17684" y="2161171"/>
            <a:ext cx="8402948" cy="436626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624" y="524435"/>
            <a:ext cx="8071008" cy="731838"/>
          </a:xfrm>
        </p:spPr>
        <p:txBody>
          <a:bodyPr/>
          <a:lstStyle/>
          <a:p>
            <a:pPr algn="ctr"/>
            <a:r>
              <a:rPr lang="fr-FR"/>
              <a:t>Planck Foreground Maps from first year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38200" y="2245667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>
                <a:solidFill>
                  <a:schemeClr val="bg1"/>
                </a:solidFill>
              </a:rPr>
              <a:t>30 GHz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57600" y="2232967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>
                <a:solidFill>
                  <a:schemeClr val="bg1"/>
                </a:solidFill>
              </a:rPr>
              <a:t>44 GHz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477000" y="2220267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>
                <a:solidFill>
                  <a:schemeClr val="bg1"/>
                </a:solidFill>
              </a:rPr>
              <a:t>70 GHz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62000" y="3632200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>
                <a:solidFill>
                  <a:schemeClr val="bg1"/>
                </a:solidFill>
              </a:rPr>
              <a:t>100 GHz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543300" y="3619500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>
                <a:solidFill>
                  <a:schemeClr val="bg1"/>
                </a:solidFill>
              </a:rPr>
              <a:t>143 GHz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426200" y="3619500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>
                <a:solidFill>
                  <a:schemeClr val="bg1"/>
                </a:solidFill>
              </a:rPr>
              <a:t>217 GHz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73100" y="5056833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>
                <a:solidFill>
                  <a:schemeClr val="bg1"/>
                </a:solidFill>
              </a:rPr>
              <a:t>353 GHz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56000" y="5056833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>
                <a:solidFill>
                  <a:srgbClr val="000000"/>
                </a:solidFill>
              </a:rPr>
              <a:t>545 GHz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413500" y="5044133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/>
              <a:t>857 GHz</a:t>
            </a: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8483600" y="2667000"/>
            <a:ext cx="726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/>
              <a:t>LFI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7799284" y="4623483"/>
            <a:ext cx="2095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/>
              <a:t>––HFI––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03400" y="6488668"/>
            <a:ext cx="5055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accent2"/>
                </a:solidFill>
              </a:rPr>
              <a:t>(WMAP covers   22 – 30 – 40 – 60 – 90 GHz)</a:t>
            </a:r>
            <a:endParaRPr lang="fr-FR"/>
          </a:p>
        </p:txBody>
      </p:sp>
      <p:pic>
        <p:nvPicPr>
          <p:cNvPr id="21" name="Image 20" descr="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600" y="2516832"/>
            <a:ext cx="533400" cy="381000"/>
          </a:xfrm>
          <a:prstGeom prst="rect">
            <a:avLst/>
          </a:prstGeom>
        </p:spPr>
      </p:pic>
      <p:pic>
        <p:nvPicPr>
          <p:cNvPr id="22" name="Image 21" descr="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3759197"/>
            <a:ext cx="508000" cy="406400"/>
          </a:xfrm>
          <a:prstGeom prst="rect">
            <a:avLst/>
          </a:prstGeom>
        </p:spPr>
      </p:pic>
      <p:pic>
        <p:nvPicPr>
          <p:cNvPr id="23" name="Espace réservé du contenu 9" descr="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918200" y="5791199"/>
            <a:ext cx="5080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631" y="0"/>
            <a:ext cx="8387209" cy="1079500"/>
          </a:xfrm>
        </p:spPr>
        <p:txBody>
          <a:bodyPr/>
          <a:lstStyle/>
          <a:p>
            <a:pPr algn="ctr"/>
            <a:r>
              <a:rPr lang="fr-FR" sz="4000"/>
              <a:t>The whole history of our universe is hidden in the Planck sky maps !</a:t>
            </a:r>
          </a:p>
        </p:txBody>
      </p:sp>
      <p:pic>
        <p:nvPicPr>
          <p:cNvPr id="7" name="Espace réservé du contenu 6" descr="timeline_H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631" y="1267086"/>
            <a:ext cx="8387209" cy="559091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8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4995333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Inflation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2667" y="4191000"/>
            <a:ext cx="169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Recombination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413000" y="2336800"/>
            <a:ext cx="23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Large Scale Structure Formation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591733" y="3259667"/>
            <a:ext cx="169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Reionization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797309" y="1380063"/>
            <a:ext cx="23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Emissions from our Galaxy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724400" y="2336800"/>
            <a:ext cx="23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Emissions from the solar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2272"/>
            <a:ext cx="4318000" cy="1380128"/>
          </a:xfrm>
        </p:spPr>
        <p:txBody>
          <a:bodyPr/>
          <a:lstStyle/>
          <a:p>
            <a:r>
              <a:rPr lang="fr-FR"/>
              <a:t>Component</a:t>
            </a:r>
            <a:br>
              <a:rPr lang="fr-FR"/>
            </a:br>
            <a:r>
              <a:rPr lang="fr-FR"/>
              <a:t>separation</a:t>
            </a:r>
          </a:p>
        </p:txBody>
      </p:sp>
      <p:pic>
        <p:nvPicPr>
          <p:cNvPr id="8" name="Espace réservé du contenu 7" descr="Compsep.tiff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" t="1799" r="-298"/>
          <a:stretch>
            <a:fillRect/>
          </a:stretch>
        </p:blipFill>
        <p:spPr>
          <a:xfrm rot="8979599">
            <a:off x="560606" y="1038575"/>
            <a:ext cx="6557743" cy="444454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92D4-E563-C24C-A97E-5211275CE34F}" type="slidenum">
              <a:rPr lang="fr-FR"/>
              <a:pPr/>
              <a:t>9</a:t>
            </a:fld>
            <a:endParaRPr lang="fr-FR"/>
          </a:p>
        </p:txBody>
      </p:sp>
      <p:sp>
        <p:nvSpPr>
          <p:cNvPr id="6" name="Espace réservé du pied de page 8"/>
          <p:cNvSpPr txBox="1">
            <a:spLocks/>
          </p:cNvSpPr>
          <p:nvPr/>
        </p:nvSpPr>
        <p:spPr>
          <a:xfrm rot="16350255">
            <a:off x="6354462" y="3642763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Planck - F.C. - BLOIS 2012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527300" y="5150068"/>
            <a:ext cx="5984666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Every component</a:t>
            </a:r>
            <a:b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has its own specific</a:t>
            </a:r>
            <a:b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spectral and space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al">
  <a:themeElements>
    <a:clrScheme name="Métal">
      <a:dk1>
        <a:sysClr val="windowText" lastClr="000000"/>
      </a:dk1>
      <a:lt1>
        <a:sysClr val="window" lastClr="FFFFFF"/>
      </a:lt1>
      <a:dk2>
        <a:srgbClr val="32363B"/>
      </a:dk2>
      <a:lt2>
        <a:srgbClr val="CACFD3"/>
      </a:lt2>
      <a:accent1>
        <a:srgbClr val="6283AD"/>
      </a:accent1>
      <a:accent2>
        <a:srgbClr val="324966"/>
      </a:accent2>
      <a:accent3>
        <a:srgbClr val="5B9EA4"/>
      </a:accent3>
      <a:accent4>
        <a:srgbClr val="1D5B57"/>
      </a:accent4>
      <a:accent5>
        <a:srgbClr val="1B4430"/>
      </a:accent5>
      <a:accent6>
        <a:srgbClr val="2F3C35"/>
      </a:accent6>
      <a:hlink>
        <a:srgbClr val="ED7307"/>
      </a:hlink>
      <a:folHlink>
        <a:srgbClr val="6D6F71"/>
      </a:folHlink>
    </a:clrScheme>
    <a:fontScheme name="Métal">
      <a:majorFont>
        <a:latin typeface="Eurostile"/>
        <a:ea typeface=""/>
        <a:cs typeface=""/>
        <a:font script="Jpan" typeface="ＭＳ Ｐゴシック"/>
      </a:majorFont>
      <a:minorFont>
        <a:latin typeface="Eurostile"/>
        <a:ea typeface=""/>
        <a:cs typeface=""/>
        <a:font script="Jpan" typeface="ＭＳ Ｐゴシック"/>
      </a:minorFont>
    </a:fontScheme>
    <a:fmtScheme name="Métal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38100" dist="12700" dir="5400000" rotWithShape="0">
              <a:srgbClr val="FFFFFF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3000000"/>
            </a:lightRig>
          </a:scene3d>
          <a:sp3d contourW="15875" prstMaterial="matte">
            <a:bevelT w="63500" h="50800" prst="angle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Métal.thmx</Template>
  <TotalTime>7631</TotalTime>
  <Words>1232</Words>
  <Application>Microsoft Macintosh PowerPoint</Application>
  <PresentationFormat>Présentation à l'écran (4:3)</PresentationFormat>
  <Paragraphs>191</Paragraphs>
  <Slides>25</Slides>
  <Notes>17</Notes>
  <HiddenSlides>0</HiddenSlides>
  <MMClips>1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Métal</vt:lpstr>
      <vt:lpstr>PLANCK: Status &amp; Prospects</vt:lpstr>
      <vt:lpstr>Diapositive 2</vt:lpstr>
      <vt:lpstr>(Planck) Scale</vt:lpstr>
      <vt:lpstr>Mission main Characteristics</vt:lpstr>
      <vt:lpstr>Planck sky scan</vt:lpstr>
      <vt:lpstr>Planck Spectral Range</vt:lpstr>
      <vt:lpstr>Planck Foreground Maps from first year</vt:lpstr>
      <vt:lpstr>The whole history of our universe is hidden in the Planck sky maps !</vt:lpstr>
      <vt:lpstr>Component separation</vt:lpstr>
      <vt:lpstr>Inside HFI</vt:lpstr>
      <vt:lpstr>High Frequency Instrument based on .1 K dilution cooled bolometers</vt:lpstr>
      <vt:lpstr>What's new since last year ? a selection</vt:lpstr>
      <vt:lpstr>Message from the HFI P.I. on Jan. 14th 2012</vt:lpstr>
      <vt:lpstr>...continued</vt:lpstr>
      <vt:lpstr>From CO contamination to the first full sky CO map</vt:lpstr>
      <vt:lpstr>CO separation</vt:lpstr>
      <vt:lpstr>Diapositive 17</vt:lpstr>
      <vt:lpstr>Diapositive 18</vt:lpstr>
      <vt:lpstr>Free electrons</vt:lpstr>
      <vt:lpstr>Diapositive 20</vt:lpstr>
      <vt:lpstr>Diapositive 21</vt:lpstr>
      <vt:lpstr>Cosmic Infrared Background</vt:lpstr>
      <vt:lpstr>S/Z clusters</vt:lpstr>
      <vt:lpstr>Hot/Cold spot stacking</vt:lpstr>
      <vt:lpstr>Conclusions</vt:lpstr>
    </vt:vector>
  </TitlesOfParts>
  <Company>LAL/CNRS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PLANCK: Status &amp; Prospects</dc:title>
  <dc:creator>Couchot François</dc:creator>
  <cp:lastModifiedBy>Couchot François</cp:lastModifiedBy>
  <cp:revision>119</cp:revision>
  <dcterms:created xsi:type="dcterms:W3CDTF">2012-05-28T09:52:36Z</dcterms:created>
  <dcterms:modified xsi:type="dcterms:W3CDTF">2012-05-30T12:46:40Z</dcterms:modified>
</cp:coreProperties>
</file>