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8" r:id="rId5"/>
    <p:sldId id="273" r:id="rId6"/>
    <p:sldId id="274" r:id="rId7"/>
    <p:sldId id="275" r:id="rId8"/>
    <p:sldId id="276" r:id="rId9"/>
    <p:sldId id="277" r:id="rId10"/>
    <p:sldId id="282" r:id="rId11"/>
    <p:sldId id="279" r:id="rId12"/>
    <p:sldId id="280" r:id="rId13"/>
    <p:sldId id="265" r:id="rId14"/>
    <p:sldId id="281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CCCC"/>
    <a:srgbClr val="D60093"/>
    <a:srgbClr val="CC0066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jpe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27384"/>
            <a:ext cx="9144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rgbClr val="D60093"/>
                </a:solidFill>
              </a:rPr>
              <a:t>Results and perspectives of the solar axion         search with the CAST experiment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979712" y="4509120"/>
            <a:ext cx="5184576" cy="1512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Esther Ferrer Ribas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IRFU/CEA-Saclay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the 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CAST Collaboration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Rencontres de Blois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dirty="0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30</a:t>
            </a:r>
            <a:r>
              <a:rPr kumimoji="0" lang="fr-FR" sz="1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May 2012</a:t>
            </a:r>
          </a:p>
        </p:txBody>
      </p:sp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348880"/>
            <a:ext cx="1944216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8172400" y="-27384"/>
          <a:ext cx="971600" cy="1122738"/>
        </p:xfrm>
        <a:graphic>
          <a:graphicData uri="http://schemas.openxmlformats.org/presentationml/2006/ole">
            <p:oleObj spid="_x0000_s1026" name="CorelPhotoPaint.Image.10" r:id="rId4" imgW="3771429" imgH="4355556" progId="">
              <p:embed/>
            </p:oleObj>
          </a:graphicData>
        </a:graphic>
      </p:graphicFrame>
      <p:pic>
        <p:nvPicPr>
          <p:cNvPr id="8" name="Image 7" descr="the-sun-today-23-feb-2010-nasa-soho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348880"/>
            <a:ext cx="1619672" cy="1619672"/>
          </a:xfrm>
          <a:prstGeom prst="rect">
            <a:avLst/>
          </a:prstGeom>
        </p:spPr>
      </p:pic>
      <p:pic>
        <p:nvPicPr>
          <p:cNvPr id="9" name="Picture 5" descr="EMagnet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2348880"/>
            <a:ext cx="3685310" cy="1620000"/>
          </a:xfrm>
          <a:prstGeom prst="rect">
            <a:avLst/>
          </a:prstGeom>
          <a:solidFill>
            <a:srgbClr val="FFCC66"/>
          </a:solidFill>
        </p:spPr>
      </p:pic>
      <p:pic>
        <p:nvPicPr>
          <p:cNvPr id="10" name="Image 9" descr="figure1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64288" y="2276872"/>
            <a:ext cx="1836712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228600" y="685800"/>
            <a:ext cx="4038600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" name="TextBox 17"/>
          <p:cNvSpPr txBox="1"/>
          <p:nvPr/>
        </p:nvSpPr>
        <p:spPr>
          <a:xfrm>
            <a:off x="2657058" y="6176337"/>
            <a:ext cx="210031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+mj-lt"/>
              </a:rPr>
              <a:t>e.g. for 50 </a:t>
            </a:r>
            <a:r>
              <a:rPr lang="en-US" sz="1200" dirty="0">
                <a:latin typeface="+mj-lt"/>
              </a:rPr>
              <a:t>mbar </a:t>
            </a:r>
            <a:r>
              <a:rPr lang="el-GR" sz="1200" dirty="0">
                <a:latin typeface="+mj-lt"/>
              </a:rPr>
              <a:t>Δ</a:t>
            </a:r>
            <a:r>
              <a:rPr lang="en-US" sz="1200" dirty="0">
                <a:latin typeface="+mj-lt"/>
              </a:rPr>
              <a:t>m</a:t>
            </a:r>
            <a:r>
              <a:rPr lang="en-US" sz="1200" baseline="-25000" dirty="0">
                <a:latin typeface="+mj-lt"/>
              </a:rPr>
              <a:t>a</a:t>
            </a:r>
            <a:r>
              <a:rPr lang="en-US" sz="1200" dirty="0">
                <a:latin typeface="+mj-lt"/>
              </a:rPr>
              <a:t> ~ </a:t>
            </a:r>
            <a:r>
              <a:rPr lang="en-US" sz="1200" dirty="0" smtClean="0">
                <a:latin typeface="+mj-lt"/>
              </a:rPr>
              <a:t>10</a:t>
            </a:r>
            <a:r>
              <a:rPr lang="en-US" sz="1200" baseline="30000" dirty="0" smtClean="0">
                <a:latin typeface="+mj-lt"/>
              </a:rPr>
              <a:t>-3</a:t>
            </a:r>
            <a:r>
              <a:rPr lang="en-US" sz="1200" dirty="0" smtClean="0">
                <a:latin typeface="+mj-lt"/>
              </a:rPr>
              <a:t> eV</a:t>
            </a:r>
            <a:endParaRPr lang="en-US" sz="1200" dirty="0">
              <a:latin typeface="+mj-lt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547687" y="1249015"/>
            <a:ext cx="3075329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dirty="0" err="1"/>
              <a:t>Axion</a:t>
            </a:r>
            <a:r>
              <a:rPr lang="en-US" sz="1400" dirty="0"/>
              <a:t> to photon conversion probability:</a:t>
            </a:r>
          </a:p>
        </p:txBody>
      </p:sp>
      <p:graphicFrame>
        <p:nvGraphicFramePr>
          <p:cNvPr id="6" name="Object 31"/>
          <p:cNvGraphicFramePr>
            <a:graphicFrameLocks noChangeAspect="1"/>
          </p:cNvGraphicFramePr>
          <p:nvPr/>
        </p:nvGraphicFramePr>
        <p:xfrm>
          <a:off x="620713" y="1617663"/>
          <a:ext cx="4117975" cy="658812"/>
        </p:xfrm>
        <a:graphic>
          <a:graphicData uri="http://schemas.openxmlformats.org/presentationml/2006/ole">
            <p:oleObj spid="_x0000_s27650" name="Équation" r:id="rId3" imgW="3174840" imgH="507960" progId="Equation.3">
              <p:embed/>
            </p:oleObj>
          </a:graphicData>
        </a:graphic>
      </p:graphicFrame>
      <p:sp>
        <p:nvSpPr>
          <p:cNvPr id="7" name="TextBox 15"/>
          <p:cNvSpPr txBox="1"/>
          <p:nvPr/>
        </p:nvSpPr>
        <p:spPr>
          <a:xfrm>
            <a:off x="4891087" y="1773977"/>
            <a:ext cx="750526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latin typeface="+mj-lt"/>
              </a:rPr>
              <a:t>Vacuum:</a:t>
            </a:r>
          </a:p>
          <a:p>
            <a:pPr>
              <a:defRPr/>
            </a:pPr>
            <a:r>
              <a:rPr lang="el-GR" sz="1100" dirty="0">
                <a:latin typeface="+mj-lt"/>
              </a:rPr>
              <a:t>Γ=0, </a:t>
            </a:r>
            <a:r>
              <a:rPr lang="en-US" sz="1100" dirty="0">
                <a:latin typeface="+mj-lt"/>
              </a:rPr>
              <a:t>m</a:t>
            </a:r>
            <a:r>
              <a:rPr lang="el-GR" sz="1100" baseline="-25000" dirty="0">
                <a:latin typeface="+mj-lt"/>
              </a:rPr>
              <a:t>γ</a:t>
            </a:r>
            <a:r>
              <a:rPr lang="en-US" sz="1100" dirty="0">
                <a:latin typeface="+mj-lt"/>
              </a:rPr>
              <a:t>=0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251520" y="4149080"/>
            <a:ext cx="5756698" cy="7386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400" dirty="0"/>
              <a:t>For CAST </a:t>
            </a:r>
            <a:r>
              <a:rPr lang="en-US" sz="1400" dirty="0">
                <a:solidFill>
                  <a:srgbClr val="CC0099"/>
                </a:solidFill>
              </a:rPr>
              <a:t>phase I </a:t>
            </a:r>
            <a:r>
              <a:rPr lang="en-US" sz="1400" dirty="0"/>
              <a:t>conditions (vacuum), </a:t>
            </a:r>
            <a:r>
              <a:rPr lang="en-US" sz="1400" b="1" dirty="0">
                <a:solidFill>
                  <a:srgbClr val="CC0099"/>
                </a:solidFill>
              </a:rPr>
              <a:t>coherence is lost for m</a:t>
            </a:r>
            <a:r>
              <a:rPr lang="en-US" sz="1400" b="1" baseline="-25000" dirty="0">
                <a:solidFill>
                  <a:srgbClr val="CC0099"/>
                </a:solidFill>
              </a:rPr>
              <a:t>a </a:t>
            </a:r>
            <a:r>
              <a:rPr lang="en-US" sz="1400" b="1" dirty="0">
                <a:solidFill>
                  <a:srgbClr val="CC0099"/>
                </a:solidFill>
              </a:rPr>
              <a:t>&gt; 0.02 </a:t>
            </a:r>
            <a:r>
              <a:rPr lang="en-US" sz="1400" b="1" dirty="0" err="1" smtClean="0">
                <a:solidFill>
                  <a:srgbClr val="CC0099"/>
                </a:solidFill>
              </a:rPr>
              <a:t>eV</a:t>
            </a:r>
            <a:r>
              <a:rPr lang="en-US" sz="1400" dirty="0" smtClean="0">
                <a:solidFill>
                  <a:srgbClr val="CC0099"/>
                </a:solidFill>
              </a:rPr>
              <a:t> </a:t>
            </a:r>
            <a:endParaRPr lang="en-US" sz="1400" dirty="0">
              <a:solidFill>
                <a:srgbClr val="CC0099"/>
              </a:solidFill>
            </a:endParaRPr>
          </a:p>
          <a:p>
            <a:endParaRPr lang="en-US" sz="1400" dirty="0">
              <a:solidFill>
                <a:srgbClr val="CC0099"/>
              </a:solidFill>
            </a:endParaRPr>
          </a:p>
          <a:p>
            <a:r>
              <a:rPr lang="en-US" sz="1400" dirty="0">
                <a:solidFill>
                  <a:srgbClr val="CC0099"/>
                </a:solidFill>
              </a:rPr>
              <a:t>With the presence of a </a:t>
            </a:r>
            <a:r>
              <a:rPr lang="en-US" sz="1400" b="1" dirty="0">
                <a:solidFill>
                  <a:srgbClr val="CC0099"/>
                </a:solidFill>
              </a:rPr>
              <a:t>buffer gas</a:t>
            </a:r>
            <a:r>
              <a:rPr lang="en-US" sz="1400" dirty="0">
                <a:solidFill>
                  <a:srgbClr val="CC0099"/>
                </a:solidFill>
              </a:rPr>
              <a:t> it can be </a:t>
            </a:r>
            <a:r>
              <a:rPr lang="en-US" sz="1400" b="1" dirty="0">
                <a:solidFill>
                  <a:srgbClr val="CC0099"/>
                </a:solidFill>
              </a:rPr>
              <a:t>restored</a:t>
            </a:r>
            <a:r>
              <a:rPr lang="en-US" sz="1400" dirty="0">
                <a:solidFill>
                  <a:srgbClr val="CC0099"/>
                </a:solidFill>
              </a:rPr>
              <a:t> for a narrow mass range:</a:t>
            </a:r>
            <a:endParaRPr lang="en-US" sz="1800" i="1" dirty="0">
              <a:solidFill>
                <a:srgbClr val="CC0099"/>
              </a:solidFill>
            </a:endParaRPr>
          </a:p>
        </p:txBody>
      </p:sp>
      <p:graphicFrame>
        <p:nvGraphicFramePr>
          <p:cNvPr id="9" name="Object 37"/>
          <p:cNvGraphicFramePr>
            <a:graphicFrameLocks noChangeAspect="1"/>
          </p:cNvGraphicFramePr>
          <p:nvPr/>
        </p:nvGraphicFramePr>
        <p:xfrm>
          <a:off x="1642864" y="5157192"/>
          <a:ext cx="3505200" cy="581025"/>
        </p:xfrm>
        <a:graphic>
          <a:graphicData uri="http://schemas.openxmlformats.org/presentationml/2006/ole">
            <p:oleObj spid="_x0000_s27651" name="Equation" r:id="rId4" imgW="2679700" imgH="444500" progId="Equation.3">
              <p:embed/>
            </p:oleObj>
          </a:graphicData>
        </a:graphic>
      </p:graphicFrame>
      <p:graphicFrame>
        <p:nvGraphicFramePr>
          <p:cNvPr id="10" name="Object 24"/>
          <p:cNvGraphicFramePr>
            <a:graphicFrameLocks noChangeAspect="1"/>
          </p:cNvGraphicFramePr>
          <p:nvPr/>
        </p:nvGraphicFramePr>
        <p:xfrm>
          <a:off x="1187624" y="2492896"/>
          <a:ext cx="1165225" cy="706437"/>
        </p:xfrm>
        <a:graphic>
          <a:graphicData uri="http://schemas.openxmlformats.org/presentationml/2006/ole">
            <p:oleObj spid="_x0000_s27652" name="Équation" r:id="rId5" imgW="838080" imgH="507960" progId="Equation.3">
              <p:embed/>
            </p:oleObj>
          </a:graphicData>
        </a:graphic>
      </p:graphicFrame>
      <p:pic>
        <p:nvPicPr>
          <p:cNvPr id="11" name="Picture 18" descr="vacgas3_2.jpeg"/>
          <p:cNvPicPr>
            <a:picLocks noChangeAspect="1"/>
          </p:cNvPicPr>
          <p:nvPr/>
        </p:nvPicPr>
        <p:blipFill>
          <a:blip r:embed="rId6" cstate="print"/>
          <a:srcRect t="35417"/>
          <a:stretch>
            <a:fillRect/>
          </a:stretch>
        </p:blipFill>
        <p:spPr>
          <a:xfrm>
            <a:off x="6275512" y="1196752"/>
            <a:ext cx="2868488" cy="2621528"/>
          </a:xfrm>
          <a:prstGeom prst="rect">
            <a:avLst/>
          </a:prstGeom>
        </p:spPr>
      </p:pic>
      <p:pic>
        <p:nvPicPr>
          <p:cNvPr id="12" name="Picture 19" descr="font15_1dP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1527" y="4797152"/>
            <a:ext cx="2802473" cy="1728192"/>
          </a:xfrm>
          <a:prstGeom prst="rect">
            <a:avLst/>
          </a:prstGeom>
        </p:spPr>
      </p:pic>
      <p:sp>
        <p:nvSpPr>
          <p:cNvPr id="13" name="Slide Number Placeholder 22"/>
          <p:cNvSpPr txBox="1">
            <a:spLocks/>
          </p:cNvSpPr>
          <p:nvPr/>
        </p:nvSpPr>
        <p:spPr>
          <a:xfrm>
            <a:off x="7010400" y="6550025"/>
            <a:ext cx="2133600" cy="3079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37233-DD81-42AE-90D7-3E522C7F7E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-27384"/>
            <a:ext cx="9144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 err="1" smtClean="0">
                <a:solidFill>
                  <a:srgbClr val="CC3399"/>
                </a:solidFill>
                <a:latin typeface="+mj-lt"/>
                <a:ea typeface="+mj-ea"/>
                <a:cs typeface="+mj-cs"/>
              </a:rPr>
              <a:t>Extending</a:t>
            </a:r>
            <a:r>
              <a:rPr lang="fr-FR" sz="3200" dirty="0" smtClean="0">
                <a:solidFill>
                  <a:srgbClr val="CC33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200" dirty="0" err="1" smtClean="0">
                <a:solidFill>
                  <a:srgbClr val="CC3399"/>
                </a:solidFill>
                <a:latin typeface="+mj-lt"/>
                <a:ea typeface="+mj-ea"/>
                <a:cs typeface="+mj-cs"/>
              </a:rPr>
              <a:t>sensitivity</a:t>
            </a:r>
            <a:r>
              <a:rPr lang="fr-FR" sz="3200" dirty="0" smtClean="0">
                <a:solidFill>
                  <a:srgbClr val="CC3399"/>
                </a:solidFill>
                <a:latin typeface="+mj-lt"/>
                <a:ea typeface="+mj-ea"/>
                <a:cs typeface="+mj-cs"/>
              </a:rPr>
              <a:t> to </a:t>
            </a:r>
            <a:r>
              <a:rPr lang="fr-FR" sz="3200" dirty="0" err="1" smtClean="0">
                <a:solidFill>
                  <a:srgbClr val="CC3399"/>
                </a:solidFill>
                <a:latin typeface="+mj-lt"/>
                <a:ea typeface="+mj-ea"/>
                <a:cs typeface="+mj-cs"/>
              </a:rPr>
              <a:t>higher</a:t>
            </a:r>
            <a:r>
              <a:rPr lang="fr-FR" sz="3200" dirty="0" smtClean="0">
                <a:solidFill>
                  <a:srgbClr val="CC3399"/>
                </a:solidFill>
                <a:latin typeface="+mj-lt"/>
                <a:ea typeface="+mj-ea"/>
                <a:cs typeface="+mj-cs"/>
              </a:rPr>
              <a:t> masses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Object 20"/>
          <p:cNvGraphicFramePr>
            <a:graphicFrameLocks noChangeAspect="1"/>
          </p:cNvGraphicFramePr>
          <p:nvPr/>
        </p:nvGraphicFramePr>
        <p:xfrm>
          <a:off x="2483768" y="2492896"/>
          <a:ext cx="3014663" cy="590550"/>
        </p:xfrm>
        <a:graphic>
          <a:graphicData uri="http://schemas.openxmlformats.org/presentationml/2006/ole">
            <p:oleObj spid="_x0000_s27653" name="Équation" r:id="rId8" imgW="2527200" imgH="495000" progId="Equation.3">
              <p:embed/>
            </p:oleObj>
          </a:graphicData>
        </a:graphic>
      </p:graphicFrame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323528" y="2708920"/>
            <a:ext cx="5100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with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1115616" y="3429000"/>
            <a:ext cx="23080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Coherence condition: </a:t>
            </a:r>
            <a:r>
              <a:rPr lang="el-GR" sz="1400" dirty="0"/>
              <a:t> </a:t>
            </a:r>
            <a:r>
              <a:rPr lang="en-US" sz="1400" dirty="0" err="1"/>
              <a:t>qL</a:t>
            </a:r>
            <a:r>
              <a:rPr lang="el-GR" sz="1400" dirty="0"/>
              <a:t> </a:t>
            </a:r>
            <a:r>
              <a:rPr lang="en-US" sz="1400" dirty="0"/>
              <a:t>&lt;</a:t>
            </a:r>
            <a:r>
              <a:rPr lang="el-GR" sz="1400" dirty="0"/>
              <a:t> π</a:t>
            </a:r>
            <a:r>
              <a:rPr lang="en-US" sz="1400" dirty="0"/>
              <a:t>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244408" y="5085184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1.0 </a:t>
            </a:r>
            <a:r>
              <a:rPr lang="fr-FR" sz="1400" dirty="0" err="1" smtClean="0"/>
              <a:t>dP</a:t>
            </a:r>
            <a:endParaRPr lang="fr-FR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Latest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CAST </a:t>
            </a:r>
            <a:r>
              <a:rPr kumimoji="0" lang="fr-FR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err="1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Latest</a:t>
            </a:r>
            <a:r>
              <a:rPr lang="fr-FR" sz="2800" dirty="0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 CAST </a:t>
            </a:r>
            <a:r>
              <a:rPr lang="fr-FR" sz="2800" dirty="0" err="1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results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 descr="figur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96" y="2420888"/>
            <a:ext cx="4680520" cy="4446746"/>
          </a:xfrm>
          <a:prstGeom prst="rect">
            <a:avLst/>
          </a:prstGeom>
        </p:spPr>
      </p:pic>
      <p:pic>
        <p:nvPicPr>
          <p:cNvPr id="7" name="Image 6" descr="figure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056" y="1196752"/>
            <a:ext cx="3672408" cy="23762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23528" y="1281534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CC0066"/>
                </a:solidFill>
              </a:rPr>
              <a:t>S. Aune et al. (CAST </a:t>
            </a:r>
            <a:r>
              <a:rPr lang="es-ES" sz="2000" b="1" dirty="0" err="1" smtClean="0">
                <a:solidFill>
                  <a:srgbClr val="CC0066"/>
                </a:solidFill>
              </a:rPr>
              <a:t>collaboration</a:t>
            </a:r>
            <a:r>
              <a:rPr lang="es-ES" sz="2000" b="1" dirty="0" smtClean="0">
                <a:solidFill>
                  <a:srgbClr val="CC0066"/>
                </a:solidFill>
              </a:rPr>
              <a:t>) </a:t>
            </a:r>
          </a:p>
          <a:p>
            <a:r>
              <a:rPr lang="es-ES" sz="2000" b="1" dirty="0" smtClean="0">
                <a:solidFill>
                  <a:srgbClr val="CC0066"/>
                </a:solidFill>
              </a:rPr>
              <a:t>PRL 1087 (2011) 261302</a:t>
            </a:r>
          </a:p>
          <a:p>
            <a:r>
              <a:rPr lang="es-ES" sz="2000" b="1" dirty="0" smtClean="0">
                <a:solidFill>
                  <a:srgbClr val="CC0066"/>
                </a:solidFill>
              </a:rPr>
              <a:t>arXiv:1106.3919.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680520" y="4169112"/>
            <a:ext cx="4572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sz="1400" dirty="0" smtClean="0"/>
              <a:t>First </a:t>
            </a:r>
            <a:r>
              <a:rPr lang="fr-FR" sz="1400" baseline="30000" dirty="0" smtClean="0"/>
              <a:t>3</a:t>
            </a:r>
            <a:r>
              <a:rPr lang="fr-FR" sz="1400" dirty="0" smtClean="0"/>
              <a:t>He data (2008) </a:t>
            </a:r>
            <a:r>
              <a:rPr lang="fr-FR" sz="1400" dirty="0" err="1" smtClean="0"/>
              <a:t>shown</a:t>
            </a:r>
            <a:r>
              <a:rPr lang="fr-FR" sz="1400" dirty="0" smtClean="0"/>
              <a:t> in </a:t>
            </a:r>
            <a:r>
              <a:rPr lang="fr-FR" sz="1400" dirty="0" err="1" smtClean="0"/>
              <a:t>red</a:t>
            </a:r>
            <a:endParaRPr lang="fr-FR" sz="14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fr-FR" sz="14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sz="1400" dirty="0" smtClean="0"/>
              <a:t>Masses 0.39-0.65 eV </a:t>
            </a:r>
            <a:r>
              <a:rPr lang="fr-FR" sz="1400" dirty="0" err="1" smtClean="0"/>
              <a:t>excluded</a:t>
            </a:r>
            <a:r>
              <a:rPr lang="fr-FR" sz="1400" dirty="0" smtClean="0"/>
              <a:t> down  to 2-2.5×10</a:t>
            </a:r>
            <a:r>
              <a:rPr lang="fr-FR" sz="1400" baseline="30000" dirty="0" smtClean="0"/>
              <a:t>-10</a:t>
            </a:r>
            <a:r>
              <a:rPr lang="fr-FR" sz="1400" dirty="0" smtClean="0"/>
              <a:t> </a:t>
            </a:r>
            <a:r>
              <a:rPr lang="fr-FR" sz="1400" dirty="0" err="1" smtClean="0"/>
              <a:t>GeV</a:t>
            </a:r>
            <a:r>
              <a:rPr lang="fr-FR" sz="1400" baseline="30000" dirty="0" smtClean="0"/>
              <a:t>-1</a:t>
            </a:r>
            <a:r>
              <a:rPr lang="fr-FR" sz="1400" dirty="0" smtClean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fr-FR" sz="14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sz="1400" dirty="0" err="1" smtClean="0"/>
              <a:t>Touching</a:t>
            </a:r>
            <a:r>
              <a:rPr lang="fr-FR" sz="1400" dirty="0" smtClean="0"/>
              <a:t> KSVZ benchmark </a:t>
            </a:r>
            <a:r>
              <a:rPr lang="fr-FR" sz="1400" dirty="0" err="1" smtClean="0"/>
              <a:t>models</a:t>
            </a:r>
            <a:r>
              <a:rPr lang="fr-FR" sz="1400" dirty="0" smtClean="0"/>
              <a:t> for the first time</a:t>
            </a:r>
            <a:endParaRPr lang="fr-FR" sz="1400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635896" y="2924944"/>
            <a:ext cx="1440160" cy="1368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4227E4-D7FA-4CC5-BE5A-2E0560B619DA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err="1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Latest</a:t>
            </a:r>
            <a:r>
              <a:rPr lang="fr-FR" sz="2800" dirty="0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dirty="0" err="1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preliminary</a:t>
            </a:r>
            <a:r>
              <a:rPr lang="fr-FR" sz="2800" dirty="0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 CAST </a:t>
            </a:r>
            <a:r>
              <a:rPr lang="fr-FR" sz="2800" dirty="0" err="1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results</a:t>
            </a:r>
            <a:r>
              <a:rPr lang="fr-FR" sz="2800" dirty="0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(2009-2011)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CAST3HeFINALPR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124744"/>
            <a:ext cx="5186908" cy="5008049"/>
          </a:xfrm>
          <a:prstGeom prst="rect">
            <a:avLst/>
          </a:prstGeom>
        </p:spPr>
      </p:pic>
      <p:pic>
        <p:nvPicPr>
          <p:cNvPr id="6" name="Image 5" descr="CAST3HeFINALPRELZ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82682"/>
            <a:ext cx="4161819" cy="282238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220072" y="4221088"/>
            <a:ext cx="3923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C0099"/>
                </a:solidFill>
              </a:rPr>
              <a:t>Data </a:t>
            </a:r>
            <a:r>
              <a:rPr lang="fr-FR" sz="1400" dirty="0" err="1" smtClean="0">
                <a:solidFill>
                  <a:srgbClr val="CC0099"/>
                </a:solidFill>
              </a:rPr>
              <a:t>analysis</a:t>
            </a:r>
            <a:r>
              <a:rPr lang="fr-FR" sz="1400" dirty="0" smtClean="0">
                <a:solidFill>
                  <a:srgbClr val="CC0099"/>
                </a:solidFill>
              </a:rPr>
              <a:t> 2009-2011 </a:t>
            </a:r>
          </a:p>
          <a:p>
            <a:endParaRPr lang="fr-FR" sz="14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sz="1400" dirty="0" err="1" smtClean="0"/>
              <a:t>Analysis</a:t>
            </a:r>
            <a:r>
              <a:rPr lang="fr-FR" sz="1400" dirty="0" smtClean="0"/>
              <a:t> in </a:t>
            </a:r>
            <a:r>
              <a:rPr lang="fr-FR" sz="1400" dirty="0" err="1" smtClean="0"/>
              <a:t>progress</a:t>
            </a:r>
            <a:endParaRPr lang="en-US" sz="14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/>
              <a:t>Masses up to 1.15 </a:t>
            </a:r>
            <a:r>
              <a:rPr lang="en-US" sz="1400" dirty="0" err="1" smtClean="0"/>
              <a:t>eV</a:t>
            </a:r>
            <a:endParaRPr lang="en-US" sz="14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/>
              <a:t>Final He3 result paper in  preparation</a:t>
            </a:r>
          </a:p>
          <a:p>
            <a:pPr>
              <a:lnSpc>
                <a:spcPct val="150000"/>
              </a:lnSpc>
            </a:pPr>
            <a:endParaRPr lang="fr-FR" sz="1400" dirty="0" smtClean="0"/>
          </a:p>
        </p:txBody>
      </p:sp>
      <p:sp>
        <p:nvSpPr>
          <p:cNvPr id="8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4227E4-D7FA-4CC5-BE5A-2E0560B619DA}" type="slidenum">
              <a:rPr lang="fr-FR" smtClean="0"/>
              <a:pPr/>
              <a:t>12</a:t>
            </a:fld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6444208" y="1124744"/>
            <a:ext cx="72008" cy="266429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6444208" y="1844824"/>
            <a:ext cx="172819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588224" y="14847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2009-2011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Future prospects: short </a:t>
            </a:r>
            <a:r>
              <a:rPr lang="fr-FR" sz="2400" dirty="0" err="1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term</a:t>
            </a:r>
            <a:r>
              <a:rPr lang="fr-FR" sz="2400" dirty="0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 2012-2014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CAST2012_CombZoomLinear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981200"/>
            <a:ext cx="4038600" cy="33528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38200" y="990600"/>
            <a:ext cx="233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2012 : </a:t>
            </a:r>
            <a:r>
              <a:rPr lang="fr-FR" sz="1600" dirty="0" err="1" smtClean="0"/>
              <a:t>revisit</a:t>
            </a:r>
            <a:r>
              <a:rPr lang="fr-FR" sz="1600" dirty="0" smtClean="0"/>
              <a:t> </a:t>
            </a:r>
            <a:r>
              <a:rPr lang="en-US" sz="1600" dirty="0" smtClean="0"/>
              <a:t>phase II </a:t>
            </a:r>
            <a:r>
              <a:rPr lang="en-US" sz="1600" baseline="30000" dirty="0" smtClean="0"/>
              <a:t>4</a:t>
            </a:r>
            <a:r>
              <a:rPr lang="en-US" sz="1600" dirty="0" smtClean="0"/>
              <a:t>He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pic>
        <p:nvPicPr>
          <p:cNvPr id="8" name="Image 2" descr="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59180"/>
            <a:ext cx="2209800" cy="15698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828800"/>
            <a:ext cx="2094633" cy="15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4724400" y="990600"/>
            <a:ext cx="4162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2013-2014 : vacuum phase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>
                <a:solidFill>
                  <a:srgbClr val="CC0099"/>
                </a:solidFill>
              </a:rPr>
              <a:t>improved</a:t>
            </a:r>
            <a:r>
              <a:rPr lang="fr-FR" sz="1600" dirty="0" smtClean="0">
                <a:solidFill>
                  <a:srgbClr val="CC0099"/>
                </a:solidFill>
              </a:rPr>
              <a:t> </a:t>
            </a:r>
          </a:p>
          <a:p>
            <a:r>
              <a:rPr lang="fr-FR" sz="1600" dirty="0" smtClean="0">
                <a:solidFill>
                  <a:srgbClr val="CC0099"/>
                </a:solidFill>
              </a:rPr>
              <a:t>detectors </a:t>
            </a:r>
            <a:r>
              <a:rPr lang="fr-FR" sz="1600" dirty="0" smtClean="0"/>
              <a:t>(</a:t>
            </a:r>
            <a:r>
              <a:rPr lang="fr-FR" sz="1600" dirty="0" err="1" smtClean="0"/>
              <a:t>low</a:t>
            </a:r>
            <a:r>
              <a:rPr lang="fr-FR" sz="1600" dirty="0" smtClean="0"/>
              <a:t> background </a:t>
            </a:r>
            <a:r>
              <a:rPr lang="fr-FR" sz="1600" dirty="0" err="1" smtClean="0"/>
              <a:t>improved</a:t>
            </a:r>
            <a:r>
              <a:rPr lang="fr-FR" sz="1600" dirty="0" smtClean="0"/>
              <a:t> </a:t>
            </a:r>
            <a:r>
              <a:rPr lang="fr-FR" sz="1600" dirty="0" err="1" smtClean="0"/>
              <a:t>threshold</a:t>
            </a:r>
            <a:r>
              <a:rPr lang="fr-FR" sz="1600" dirty="0" smtClean="0"/>
              <a:t>)</a:t>
            </a:r>
          </a:p>
          <a:p>
            <a:r>
              <a:rPr lang="fr-FR" sz="1600" dirty="0" smtClean="0"/>
              <a:t>and </a:t>
            </a:r>
            <a:r>
              <a:rPr lang="fr-FR" sz="1600" dirty="0" smtClean="0">
                <a:solidFill>
                  <a:srgbClr val="CC0099"/>
                </a:solidFill>
              </a:rPr>
              <a:t>new </a:t>
            </a:r>
            <a:r>
              <a:rPr lang="fr-FR" sz="1600" dirty="0" err="1" smtClean="0">
                <a:solidFill>
                  <a:srgbClr val="CC0099"/>
                </a:solidFill>
              </a:rPr>
              <a:t>telescope</a:t>
            </a:r>
            <a:endParaRPr lang="fr-FR" sz="1600" dirty="0">
              <a:solidFill>
                <a:srgbClr val="CC0099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657600"/>
            <a:ext cx="3352800" cy="302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Future prospects long </a:t>
            </a:r>
            <a:r>
              <a:rPr lang="fr-FR" sz="2400" dirty="0" err="1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term</a:t>
            </a:r>
            <a:r>
              <a:rPr lang="fr-FR" sz="2400" dirty="0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: IAXO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(International </a:t>
            </a:r>
            <a:r>
              <a:rPr lang="fr-FR" sz="2400" dirty="0" err="1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AXion</a:t>
            </a:r>
            <a:r>
              <a:rPr lang="fr-FR" sz="2400" dirty="0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400" dirty="0" err="1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Observatory</a:t>
            </a:r>
            <a:r>
              <a:rPr lang="fr-FR" sz="2400" dirty="0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)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301875" y="5638800"/>
          <a:ext cx="4540250" cy="990600"/>
        </p:xfrm>
        <a:graphic>
          <a:graphicData uri="http://schemas.openxmlformats.org/presentationml/2006/ole">
            <p:oleObj spid="_x0000_s4098" name="Equation" r:id="rId3" imgW="2095200" imgH="45720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12192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dirty="0" smtClean="0"/>
              <a:t>New generation axion </a:t>
            </a:r>
            <a:r>
              <a:rPr lang="en-US" dirty="0" err="1" smtClean="0"/>
              <a:t>helioscope</a:t>
            </a:r>
            <a:r>
              <a:rPr lang="en-US" dirty="0" smtClean="0"/>
              <a:t> (&gt;1 order of magnitude more sensitive than CAST)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8" name="8 Rectángulo"/>
          <p:cNvSpPr>
            <a:spLocks noChangeArrowheads="1"/>
          </p:cNvSpPr>
          <p:nvPr/>
        </p:nvSpPr>
        <p:spPr bwMode="auto">
          <a:xfrm>
            <a:off x="4267200" y="2952750"/>
            <a:ext cx="3241675" cy="2305050"/>
          </a:xfrm>
          <a:prstGeom prst="rect">
            <a:avLst/>
          </a:prstGeom>
          <a:solidFill>
            <a:srgbClr val="CCECFF"/>
          </a:solidFill>
          <a:ln w="28575" algn="ctr">
            <a:solidFill>
              <a:srgbClr val="D60093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9" name="11 Recortar rectángulo de esquina del mismo lado"/>
          <p:cNvSpPr/>
          <p:nvPr/>
        </p:nvSpPr>
        <p:spPr bwMode="auto">
          <a:xfrm rot="16200000">
            <a:off x="2165350" y="3302000"/>
            <a:ext cx="2305050" cy="160655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CCECFF"/>
          </a:solidFill>
          <a:ln w="28575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s-ES" dirty="0"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65870" y="3733800"/>
            <a:ext cx="867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 RAYS </a:t>
            </a:r>
          </a:p>
          <a:p>
            <a:r>
              <a:rPr lang="fr-FR" dirty="0" smtClean="0"/>
              <a:t>OPTICS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368210" y="3810000"/>
            <a:ext cx="1032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MAGNET</a:t>
            </a:r>
            <a:endParaRPr lang="fr-FR" dirty="0"/>
          </a:p>
        </p:txBody>
      </p:sp>
      <p:grpSp>
        <p:nvGrpSpPr>
          <p:cNvPr id="17" name="Groupe 16"/>
          <p:cNvGrpSpPr/>
          <p:nvPr/>
        </p:nvGrpSpPr>
        <p:grpSpPr>
          <a:xfrm>
            <a:off x="457200" y="3552825"/>
            <a:ext cx="1744662" cy="1019175"/>
            <a:chOff x="1042988" y="2924175"/>
            <a:chExt cx="1744662" cy="1019175"/>
          </a:xfrm>
        </p:grpSpPr>
        <p:sp>
          <p:nvSpPr>
            <p:cNvPr id="10" name="12 Rectángulo"/>
            <p:cNvSpPr>
              <a:spLocks noChangeArrowheads="1"/>
            </p:cNvSpPr>
            <p:nvPr/>
          </p:nvSpPr>
          <p:spPr bwMode="auto">
            <a:xfrm>
              <a:off x="1042988" y="2924175"/>
              <a:ext cx="1744662" cy="1019175"/>
            </a:xfrm>
            <a:prstGeom prst="rect">
              <a:avLst/>
            </a:prstGeom>
            <a:solidFill>
              <a:srgbClr val="CCECFF"/>
            </a:solidFill>
            <a:ln w="28575" algn="ctr">
              <a:solidFill>
                <a:srgbClr val="D60093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ES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143000" y="2971800"/>
              <a:ext cx="15336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LOW </a:t>
              </a:r>
            </a:p>
            <a:p>
              <a:r>
                <a:rPr lang="fr-FR" dirty="0" smtClean="0"/>
                <a:t>BACKGROUND</a:t>
              </a:r>
            </a:p>
            <a:p>
              <a:r>
                <a:rPr lang="fr-FR" dirty="0" smtClean="0"/>
                <a:t>DETECTORS</a:t>
              </a:r>
              <a:endParaRPr lang="fr-FR" dirty="0"/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0795" y="0"/>
            <a:ext cx="3883205" cy="243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357934" y="2362200"/>
            <a:ext cx="1786066" cy="338554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pPr algn="ctr"/>
            <a:r>
              <a:rPr lang="fr-FR" sz="1600" dirty="0" smtClean="0">
                <a:solidFill>
                  <a:srgbClr val="CC0066"/>
                </a:solidFill>
              </a:rPr>
              <a:t>JCAP 06 (2011) 013</a:t>
            </a:r>
            <a:endParaRPr lang="fr-FR" sz="1600" dirty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IAXO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762000"/>
            <a:ext cx="58674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CC0066"/>
                </a:solidFill>
              </a:rPr>
              <a:t>DEDICATED MAGNET</a:t>
            </a:r>
          </a:p>
          <a:p>
            <a:pPr>
              <a:defRPr/>
            </a:pPr>
            <a:r>
              <a:rPr lang="en-US" sz="2000" dirty="0" smtClean="0"/>
              <a:t>Best option </a:t>
            </a:r>
            <a:r>
              <a:rPr lang="en-US" sz="2000" b="1" dirty="0" err="1" smtClean="0"/>
              <a:t>toroidal</a:t>
            </a:r>
            <a:r>
              <a:rPr lang="en-US" sz="2000" b="1" dirty="0" smtClean="0"/>
              <a:t> configuration: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dirty="0" smtClean="0"/>
              <a:t> Much bigger aperture than CAST: ~0.5-1 m per bore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dirty="0" smtClean="0"/>
              <a:t> Relatively Light (no iron yoke)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dirty="0" smtClean="0"/>
              <a:t> Bores at room temperature (?)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0869" y="0"/>
            <a:ext cx="2263131" cy="197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705100" y="2551837"/>
            <a:ext cx="373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CC0066"/>
                </a:solidFill>
              </a:rPr>
              <a:t>X-RAY OPTICS</a:t>
            </a:r>
          </a:p>
          <a:p>
            <a:r>
              <a:rPr lang="en-US" sz="2000" dirty="0" smtClean="0"/>
              <a:t>Thermally-formed glass substrates optics</a:t>
            </a:r>
          </a:p>
          <a:p>
            <a:pPr lvl="1"/>
            <a:r>
              <a:rPr lang="en-US" sz="1600" dirty="0" smtClean="0"/>
              <a:t>Successfully used in NUSTAR</a:t>
            </a:r>
          </a:p>
          <a:p>
            <a:pPr lvl="1"/>
            <a:r>
              <a:rPr lang="en-US" sz="1600" dirty="0" smtClean="0"/>
              <a:t>Leverage existing infrastructure. Minimize costs &amp; risks</a:t>
            </a:r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22739"/>
            <a:ext cx="2416696" cy="181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52400" y="4864894"/>
            <a:ext cx="5867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CC0066"/>
                </a:solidFill>
              </a:rPr>
              <a:t>ULTRA LOW BACKGROUND DETECTORS</a:t>
            </a:r>
          </a:p>
          <a:p>
            <a:pPr marL="0" lvl="1">
              <a:defRPr/>
            </a:pPr>
            <a:r>
              <a:rPr lang="es-ES" dirty="0" err="1" smtClean="0"/>
              <a:t>Goal</a:t>
            </a:r>
            <a:r>
              <a:rPr lang="es-ES" dirty="0" smtClean="0"/>
              <a:t>: 10</a:t>
            </a:r>
            <a:r>
              <a:rPr lang="es-ES" baseline="30000" dirty="0" smtClean="0"/>
              <a:t>-7</a:t>
            </a:r>
            <a:r>
              <a:rPr lang="es-ES" dirty="0" smtClean="0"/>
              <a:t> c/</a:t>
            </a:r>
            <a:r>
              <a:rPr lang="es-ES" dirty="0" err="1" smtClean="0"/>
              <a:t>keV</a:t>
            </a:r>
            <a:r>
              <a:rPr lang="es-ES" dirty="0" smtClean="0"/>
              <a:t>/s/cm2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better</a:t>
            </a:r>
            <a:endParaRPr lang="es-ES" dirty="0" smtClean="0"/>
          </a:p>
          <a:p>
            <a:pPr>
              <a:defRPr/>
            </a:pPr>
            <a:r>
              <a:rPr lang="en-US" dirty="0" smtClean="0"/>
              <a:t>Apply what have been learned in CAST: compactness, </a:t>
            </a:r>
            <a:r>
              <a:rPr lang="en-US" dirty="0" err="1" smtClean="0"/>
              <a:t>radiopurity</a:t>
            </a:r>
            <a:r>
              <a:rPr lang="en-US" dirty="0" smtClean="0"/>
              <a:t>, better shielding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1" y="3244236"/>
            <a:ext cx="3124199" cy="361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6705600" y="2706469"/>
            <a:ext cx="1981200" cy="646331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0" dirty="0">
                <a:solidFill>
                  <a:srgbClr val="000000"/>
                </a:solidFill>
              </a:rPr>
              <a:t>History of background improvement of </a:t>
            </a:r>
            <a:r>
              <a:rPr lang="en-GB" sz="1200" b="0" dirty="0" err="1">
                <a:solidFill>
                  <a:srgbClr val="000000"/>
                </a:solidFill>
              </a:rPr>
              <a:t>Micromegas</a:t>
            </a:r>
            <a:r>
              <a:rPr lang="en-GB" sz="1200" b="0" dirty="0">
                <a:solidFill>
                  <a:srgbClr val="000000"/>
                </a:solidFill>
              </a:rPr>
              <a:t> detectors at CAST</a:t>
            </a:r>
            <a:endParaRPr lang="en-US" sz="1100" b="0" dirty="0">
              <a:solidFill>
                <a:srgbClr val="000000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Conclusions &amp; Perspectives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BEEC02B0-73FC-4860-9A42-4028CFEF809E}" type="slidenum">
              <a:rPr lang="es-ES" smtClean="0">
                <a:latin typeface="Tahoma" pitchFamily="34" charset="0"/>
              </a:rPr>
              <a:pPr>
                <a:defRPr/>
              </a:pPr>
              <a:t>16</a:t>
            </a:fld>
            <a:endParaRPr lang="es-ES" smtClean="0">
              <a:latin typeface="Tahom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t="3387" r="2866"/>
          <a:stretch>
            <a:fillRect/>
          </a:stretch>
        </p:blipFill>
        <p:spPr bwMode="auto">
          <a:xfrm>
            <a:off x="1890713" y="2785164"/>
            <a:ext cx="5348287" cy="399663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2" name="9 Rectángulo"/>
          <p:cNvSpPr>
            <a:spLocks noChangeArrowheads="1"/>
          </p:cNvSpPr>
          <p:nvPr/>
        </p:nvSpPr>
        <p:spPr bwMode="auto">
          <a:xfrm>
            <a:off x="7467600" y="4572000"/>
            <a:ext cx="1133475" cy="243785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sz="1200" b="0" dirty="0" smtClean="0">
                <a:solidFill>
                  <a:srgbClr val="D60093"/>
                </a:solidFill>
              </a:rPr>
              <a:t>IAXO </a:t>
            </a:r>
            <a:r>
              <a:rPr lang="es-ES" sz="1200" b="0" dirty="0" err="1" smtClean="0">
                <a:solidFill>
                  <a:srgbClr val="D60093"/>
                </a:solidFill>
              </a:rPr>
              <a:t>Prospects</a:t>
            </a:r>
            <a:endParaRPr lang="es-ES" sz="1200" b="0" dirty="0">
              <a:solidFill>
                <a:srgbClr val="D60093"/>
              </a:solidFill>
            </a:endParaRPr>
          </a:p>
        </p:txBody>
      </p:sp>
      <p:cxnSp>
        <p:nvCxnSpPr>
          <p:cNvPr id="13" name="11 Conector recto de flecha"/>
          <p:cNvCxnSpPr>
            <a:cxnSpLocks noChangeShapeType="1"/>
          </p:cNvCxnSpPr>
          <p:nvPr/>
        </p:nvCxnSpPr>
        <p:spPr bwMode="auto">
          <a:xfrm flipH="1" flipV="1">
            <a:off x="5867400" y="4572000"/>
            <a:ext cx="1584324" cy="121892"/>
          </a:xfrm>
          <a:prstGeom prst="straightConnector1">
            <a:avLst/>
          </a:prstGeom>
          <a:noFill/>
          <a:ln w="28575" algn="ctr">
            <a:solidFill>
              <a:srgbClr val="CC0066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17" name="ZoneTexte 16"/>
          <p:cNvSpPr txBox="1"/>
          <p:nvPr/>
        </p:nvSpPr>
        <p:spPr>
          <a:xfrm>
            <a:off x="4572000" y="685801"/>
            <a:ext cx="4572000" cy="1988237"/>
          </a:xfrm>
          <a:prstGeom prst="rect">
            <a:avLst/>
          </a:prstGeom>
          <a:noFill/>
          <a:ln w="38100"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es-ES" sz="1400" b="1" dirty="0" smtClean="0">
              <a:solidFill>
                <a:srgbClr val="D60093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s-ES" sz="1400" b="1" dirty="0" smtClean="0">
                <a:solidFill>
                  <a:srgbClr val="D60093"/>
                </a:solidFill>
              </a:rPr>
              <a:t>IAXO: </a:t>
            </a:r>
            <a:r>
              <a:rPr lang="es-ES" sz="1400" dirty="0" smtClean="0">
                <a:solidFill>
                  <a:srgbClr val="D60093"/>
                </a:solidFill>
              </a:rPr>
              <a:t>International Axion </a:t>
            </a:r>
            <a:r>
              <a:rPr lang="es-ES" sz="1400" dirty="0" err="1" smtClean="0">
                <a:solidFill>
                  <a:srgbClr val="D60093"/>
                </a:solidFill>
              </a:rPr>
              <a:t>Observatory</a:t>
            </a:r>
            <a:endParaRPr lang="es-ES" sz="1400" dirty="0" smtClean="0">
              <a:solidFill>
                <a:srgbClr val="D60093"/>
              </a:solidFill>
            </a:endParaRPr>
          </a:p>
          <a:p>
            <a:pPr>
              <a:lnSpc>
                <a:spcPct val="80000"/>
              </a:lnSpc>
            </a:pPr>
            <a:endParaRPr lang="es-ES" sz="1400" dirty="0" smtClean="0"/>
          </a:p>
          <a:p>
            <a:pPr lvl="1">
              <a:lnSpc>
                <a:spcPct val="80000"/>
              </a:lnSpc>
            </a:pPr>
            <a:r>
              <a:rPr lang="es-ES" sz="1400" dirty="0" smtClean="0"/>
              <a:t>A new </a:t>
            </a:r>
            <a:r>
              <a:rPr lang="es-ES" sz="1400" dirty="0" err="1" smtClean="0"/>
              <a:t>generation</a:t>
            </a:r>
            <a:r>
              <a:rPr lang="es-ES" sz="1400" dirty="0" smtClean="0"/>
              <a:t> axion </a:t>
            </a:r>
            <a:r>
              <a:rPr lang="es-ES" sz="1400" dirty="0" err="1" smtClean="0"/>
              <a:t>helioscope</a:t>
            </a:r>
            <a:endParaRPr lang="es-ES" sz="1400" dirty="0" smtClean="0"/>
          </a:p>
          <a:p>
            <a:pPr lvl="1">
              <a:lnSpc>
                <a:spcPct val="80000"/>
              </a:lnSpc>
            </a:pPr>
            <a:endParaRPr lang="es-ES" sz="1400" dirty="0" smtClean="0"/>
          </a:p>
          <a:p>
            <a:pPr lvl="1">
              <a:lnSpc>
                <a:spcPct val="80000"/>
              </a:lnSpc>
            </a:pPr>
            <a:r>
              <a:rPr lang="es-ES" sz="1400" dirty="0" err="1" smtClean="0"/>
              <a:t>First</a:t>
            </a:r>
            <a:r>
              <a:rPr lang="es-ES" sz="1400" dirty="0" smtClean="0"/>
              <a:t> </a:t>
            </a:r>
            <a:r>
              <a:rPr lang="es-ES" sz="1400" dirty="0" err="1" smtClean="0"/>
              <a:t>results</a:t>
            </a:r>
            <a:r>
              <a:rPr lang="es-ES" sz="1400" dirty="0" smtClean="0"/>
              <a:t> (JCAP 016) show </a:t>
            </a:r>
            <a:r>
              <a:rPr lang="es-ES" sz="1400" dirty="0" err="1" smtClean="0"/>
              <a:t>good</a:t>
            </a:r>
            <a:r>
              <a:rPr lang="es-ES" sz="1400" dirty="0" smtClean="0"/>
              <a:t> </a:t>
            </a:r>
            <a:r>
              <a:rPr lang="es-ES" sz="1400" dirty="0" err="1" smtClean="0"/>
              <a:t>prospects</a:t>
            </a:r>
            <a:r>
              <a:rPr lang="es-ES" sz="1400" dirty="0" smtClean="0"/>
              <a:t> to </a:t>
            </a:r>
            <a:r>
              <a:rPr lang="es-ES" sz="1400" dirty="0" err="1" smtClean="0"/>
              <a:t>improve</a:t>
            </a:r>
            <a:r>
              <a:rPr lang="es-ES" sz="1400" dirty="0" smtClean="0"/>
              <a:t> CAST 1-1.5 </a:t>
            </a:r>
            <a:r>
              <a:rPr lang="es-ES" sz="1400" dirty="0" err="1" smtClean="0"/>
              <a:t>orders</a:t>
            </a:r>
            <a:r>
              <a:rPr lang="es-ES" sz="1400" dirty="0" smtClean="0"/>
              <a:t> of </a:t>
            </a:r>
            <a:r>
              <a:rPr lang="es-ES" sz="1400" dirty="0" err="1" smtClean="0"/>
              <a:t>magnitude</a:t>
            </a:r>
            <a:r>
              <a:rPr lang="es-ES" sz="1400" dirty="0" smtClean="0"/>
              <a:t> in </a:t>
            </a:r>
            <a:r>
              <a:rPr lang="es-ES" sz="14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s-ES" sz="1400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1400" i="1" baseline="-25000" dirty="0" smtClean="0">
                <a:latin typeface="Symbol" pitchFamily="18" charset="2"/>
              </a:rPr>
              <a:t>g</a:t>
            </a:r>
            <a:r>
              <a:rPr lang="es-ES" sz="1400" dirty="0" smtClean="0"/>
              <a:t>.</a:t>
            </a:r>
          </a:p>
          <a:p>
            <a:pPr lvl="1">
              <a:lnSpc>
                <a:spcPct val="80000"/>
              </a:lnSpc>
            </a:pPr>
            <a:endParaRPr lang="es-ES" sz="1400" dirty="0" smtClean="0"/>
          </a:p>
          <a:p>
            <a:pPr lvl="1">
              <a:lnSpc>
                <a:spcPct val="80000"/>
              </a:lnSpc>
            </a:pPr>
            <a:r>
              <a:rPr lang="es-ES" sz="1400" dirty="0" err="1" smtClean="0"/>
              <a:t>First</a:t>
            </a:r>
            <a:r>
              <a:rPr lang="es-ES" sz="1400" dirty="0" smtClean="0"/>
              <a:t> </a:t>
            </a:r>
            <a:r>
              <a:rPr lang="es-ES" sz="1400" dirty="0" err="1" smtClean="0"/>
              <a:t>solid</a:t>
            </a:r>
            <a:r>
              <a:rPr lang="es-ES" sz="1400" dirty="0" smtClean="0"/>
              <a:t> </a:t>
            </a:r>
            <a:r>
              <a:rPr lang="es-ES" sz="1400" dirty="0" err="1" smtClean="0"/>
              <a:t>steps</a:t>
            </a:r>
            <a:r>
              <a:rPr lang="es-ES" sz="1400" dirty="0" smtClean="0"/>
              <a:t> </a:t>
            </a:r>
            <a:r>
              <a:rPr lang="es-ES" sz="1400" dirty="0" err="1" smtClean="0"/>
              <a:t>towards</a:t>
            </a:r>
            <a:r>
              <a:rPr lang="es-ES" sz="1400" dirty="0" smtClean="0"/>
              <a:t> conceptual </a:t>
            </a:r>
            <a:r>
              <a:rPr lang="es-ES" sz="1400" dirty="0" err="1" smtClean="0"/>
              <a:t>design</a:t>
            </a:r>
            <a:endParaRPr lang="es-ES" sz="1400" dirty="0" smtClean="0"/>
          </a:p>
          <a:p>
            <a:pPr lvl="1">
              <a:lnSpc>
                <a:spcPct val="80000"/>
              </a:lnSpc>
            </a:pPr>
            <a:endParaRPr lang="es-ES" sz="1400" dirty="0" smtClean="0"/>
          </a:p>
          <a:p>
            <a:pPr lvl="1">
              <a:lnSpc>
                <a:spcPct val="80000"/>
              </a:lnSpc>
            </a:pPr>
            <a:endParaRPr lang="es-ES" sz="1400" dirty="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76200" y="685801"/>
            <a:ext cx="4495800" cy="1988237"/>
          </a:xfrm>
          <a:prstGeom prst="rect">
            <a:avLst/>
          </a:prstGeom>
          <a:noFill/>
          <a:ln w="38100"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es-ES" sz="1400" b="1" dirty="0" smtClean="0">
              <a:solidFill>
                <a:srgbClr val="D60093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s-ES" sz="1400" b="1" dirty="0" smtClean="0">
                <a:solidFill>
                  <a:srgbClr val="D60093"/>
                </a:solidFill>
              </a:rPr>
              <a:t>CAST</a:t>
            </a:r>
          </a:p>
          <a:p>
            <a:pPr algn="ctr">
              <a:lnSpc>
                <a:spcPct val="80000"/>
              </a:lnSpc>
            </a:pPr>
            <a:endParaRPr lang="es-ES" sz="1400" b="1" dirty="0" smtClean="0">
              <a:solidFill>
                <a:srgbClr val="D60093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400" dirty="0" smtClean="0"/>
              <a:t>Strictest experimental limit on axion searches for a wide m</a:t>
            </a:r>
            <a:r>
              <a:rPr lang="en-US" sz="1400" baseline="-25000" dirty="0" smtClean="0"/>
              <a:t>a</a:t>
            </a:r>
            <a:r>
              <a:rPr lang="en-US" sz="1400" dirty="0" smtClean="0"/>
              <a:t> range entering the region most </a:t>
            </a:r>
            <a:r>
              <a:rPr lang="en-US" sz="1400" dirty="0" err="1" smtClean="0"/>
              <a:t>favoured</a:t>
            </a:r>
            <a:r>
              <a:rPr lang="en-US" sz="1400" dirty="0" smtClean="0"/>
              <a:t> by QCD models</a:t>
            </a:r>
          </a:p>
          <a:p>
            <a:pPr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en-US" sz="1400" dirty="0" smtClean="0"/>
              <a:t>From 2012-2014</a:t>
            </a:r>
          </a:p>
          <a:p>
            <a:pPr>
              <a:lnSpc>
                <a:spcPct val="80000"/>
              </a:lnSpc>
            </a:pPr>
            <a:r>
              <a:rPr lang="fr-FR" sz="1400" dirty="0" err="1" smtClean="0"/>
              <a:t>Run</a:t>
            </a:r>
            <a:r>
              <a:rPr lang="fr-FR" sz="1400" dirty="0" smtClean="0"/>
              <a:t> </a:t>
            </a:r>
            <a:r>
              <a:rPr lang="fr-FR" sz="1400" dirty="0" err="1" smtClean="0"/>
              <a:t>enhance</a:t>
            </a:r>
            <a:r>
              <a:rPr lang="fr-FR" sz="1400" dirty="0" smtClean="0"/>
              <a:t> the </a:t>
            </a:r>
            <a:r>
              <a:rPr lang="fr-FR" sz="1400" dirty="0" err="1" smtClean="0"/>
              <a:t>sensitivity</a:t>
            </a:r>
            <a:r>
              <a:rPr lang="fr-FR" sz="1400" dirty="0" smtClean="0"/>
              <a:t> in the mass </a:t>
            </a:r>
            <a:r>
              <a:rPr lang="fr-FR" sz="1400" dirty="0" err="1" smtClean="0"/>
              <a:t>region</a:t>
            </a:r>
            <a:r>
              <a:rPr lang="fr-FR" sz="1400" dirty="0" smtClean="0"/>
              <a:t> ≈ 0.4 eV</a:t>
            </a:r>
          </a:p>
          <a:p>
            <a:pPr>
              <a:lnSpc>
                <a:spcPct val="80000"/>
              </a:lnSpc>
            </a:pPr>
            <a:endParaRPr lang="fr-FR" sz="1400" dirty="0" smtClean="0"/>
          </a:p>
          <a:p>
            <a:pPr>
              <a:lnSpc>
                <a:spcPct val="80000"/>
              </a:lnSpc>
            </a:pPr>
            <a:r>
              <a:rPr lang="fr-FR" sz="1400" dirty="0" smtClean="0"/>
              <a:t>Vacuum phase </a:t>
            </a:r>
            <a:r>
              <a:rPr lang="fr-FR" sz="1400" dirty="0" err="1" smtClean="0"/>
              <a:t>revisited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improved</a:t>
            </a:r>
            <a:r>
              <a:rPr lang="fr-FR" sz="1400" dirty="0" smtClean="0"/>
              <a:t> detectors and new </a:t>
            </a:r>
            <a:r>
              <a:rPr lang="fr-FR" sz="1400" dirty="0" err="1" smtClean="0"/>
              <a:t>telescope</a:t>
            </a:r>
            <a:endParaRPr lang="en-US" sz="1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4227E4-D7FA-4CC5-BE5A-2E0560B619DA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Motivation for Axions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52400" y="1143000"/>
            <a:ext cx="4191000" cy="533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CP violation is necessary in the SM</a:t>
            </a:r>
            <a:r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matter-antimatter asymmetry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CP violation observed in the weak interactions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QCD predicts violation in the strong interactions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However no experiment has observed this violation of CP in QCD!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377" y="4343400"/>
            <a:ext cx="359922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0" y="1143000"/>
            <a:ext cx="4267200" cy="53245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A possible solution to the strong CP-problem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Elimination of CP-violating term in QCD </a:t>
            </a:r>
            <a:r>
              <a:rPr lang="en-US" sz="2000" dirty="0" err="1" smtClean="0"/>
              <a:t>Lagrangian</a:t>
            </a:r>
            <a:r>
              <a:rPr lang="en-US" sz="2000" dirty="0" smtClean="0"/>
              <a:t> by introduction of ne </a:t>
            </a:r>
            <a:r>
              <a:rPr lang="fr-FR" sz="2000" dirty="0" err="1" smtClean="0"/>
              <a:t>additional</a:t>
            </a:r>
            <a:r>
              <a:rPr lang="fr-FR" sz="2000" dirty="0" smtClean="0"/>
              <a:t> global U(1) </a:t>
            </a:r>
            <a:r>
              <a:rPr lang="fr-FR" sz="2000" dirty="0" err="1" smtClean="0"/>
              <a:t>symmetry</a:t>
            </a:r>
            <a:endParaRPr lang="fr-FR" sz="2000" dirty="0" smtClean="0"/>
          </a:p>
          <a:p>
            <a:pPr>
              <a:buFont typeface="Arial" pitchFamily="34" charset="0"/>
              <a:buChar char="•"/>
            </a:pPr>
            <a:endParaRPr lang="fr-FR" sz="2000" dirty="0" smtClean="0"/>
          </a:p>
          <a:p>
            <a:pPr>
              <a:buFont typeface="Arial" pitchFamily="34" charset="0"/>
              <a:buChar char="•"/>
            </a:pPr>
            <a:endParaRPr lang="fr-FR" sz="2000" dirty="0" smtClean="0"/>
          </a:p>
          <a:p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New pseudo-scalar field : </a:t>
            </a:r>
            <a:r>
              <a:rPr lang="en-US" sz="2000" b="1" dirty="0" smtClean="0"/>
              <a:t>AXION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First proposed by </a:t>
            </a:r>
            <a:r>
              <a:rPr lang="en-US" sz="2000" dirty="0" err="1" smtClean="0"/>
              <a:t>Peccei</a:t>
            </a:r>
            <a:r>
              <a:rPr lang="en-US" sz="2000" dirty="0" smtClean="0"/>
              <a:t> &amp; Quinn (1977)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dirty="0" err="1" smtClean="0"/>
              <a:t>Particle</a:t>
            </a:r>
            <a:r>
              <a:rPr lang="fr-FR" sz="2000" dirty="0" smtClean="0"/>
              <a:t> </a:t>
            </a:r>
            <a:r>
              <a:rPr lang="fr-FR" sz="2000" dirty="0" err="1" smtClean="0"/>
              <a:t>interpretation</a:t>
            </a:r>
            <a:r>
              <a:rPr lang="fr-FR" sz="2000" dirty="0" smtClean="0"/>
              <a:t> by Weinberg, </a:t>
            </a:r>
            <a:r>
              <a:rPr lang="fr-FR" sz="2000" dirty="0" err="1" smtClean="0"/>
              <a:t>Wilczek</a:t>
            </a:r>
            <a:r>
              <a:rPr lang="fr-FR" sz="2000" dirty="0" smtClean="0"/>
              <a:t> (1978)</a:t>
            </a:r>
          </a:p>
          <a:p>
            <a:pPr>
              <a:buFont typeface="Arial" pitchFamily="34" charset="0"/>
              <a:buChar char="•"/>
            </a:pPr>
            <a:endParaRPr lang="fr-FR" sz="20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71204"/>
            <a:ext cx="3334072" cy="81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4227E4-D7FA-4CC5-BE5A-2E0560B619DA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Neutral Pseudoscalar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Pratically stable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low mass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low cross-section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Coupling to photons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Possible dark matter candidates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6477000" y="4343400"/>
          <a:ext cx="2057400" cy="490537"/>
        </p:xfrm>
        <a:graphic>
          <a:graphicData uri="http://schemas.openxmlformats.org/presentationml/2006/ole">
            <p:oleObj spid="_x0000_s2050" name="Formel" r:id="rId3" imgW="1117440" imgH="266400" progId="Equation.3">
              <p:embed/>
            </p:oleObj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4267200" y="4267200"/>
          <a:ext cx="1733550" cy="849313"/>
        </p:xfrm>
        <a:graphic>
          <a:graphicData uri="http://schemas.openxmlformats.org/presentationml/2006/ole">
            <p:oleObj spid="_x0000_s2051" name="PHOTO-PAINT" r:id="rId4" imgW="1733448" imgH="849944" progId="">
              <p:embed/>
            </p:oleObj>
          </a:graphicData>
        </a:graphic>
      </p:graphicFrame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5" cstate="print"/>
          <a:srcRect l="15686" t="62790" r="27113" b="9474"/>
          <a:stretch>
            <a:fillRect/>
          </a:stretch>
        </p:blipFill>
        <p:spPr bwMode="auto">
          <a:xfrm>
            <a:off x="3886200" y="2819400"/>
            <a:ext cx="227806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Axion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properties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02D4A04F-AEB4-46BE-B10F-B7230E3A3F4A}" type="slidenum">
              <a:rPr lang="es-ES"/>
              <a:pPr>
                <a:defRPr/>
              </a:pPr>
              <a:t>4</a:t>
            </a:fld>
            <a:endParaRPr lang="es-ES"/>
          </a:p>
        </p:txBody>
      </p:sp>
      <p:pic>
        <p:nvPicPr>
          <p:cNvPr id="5" name="Picture 5" descr="0010w"/>
          <p:cNvPicPr>
            <a:picLocks noChangeAspect="1" noChangeArrowheads="1"/>
          </p:cNvPicPr>
          <p:nvPr/>
        </p:nvPicPr>
        <p:blipFill>
          <a:blip r:embed="rId2" cstate="print"/>
          <a:srcRect l="6250" t="17500" r="5208" b="17500"/>
          <a:stretch>
            <a:fillRect/>
          </a:stretch>
        </p:blipFill>
        <p:spPr bwMode="auto">
          <a:xfrm>
            <a:off x="7258050" y="0"/>
            <a:ext cx="1885950" cy="24526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8" descr="sun"/>
          <p:cNvPicPr>
            <a:picLocks noChangeAspect="1" noChangeArrowheads="1"/>
          </p:cNvPicPr>
          <p:nvPr/>
        </p:nvPicPr>
        <p:blipFill>
          <a:blip r:embed="rId3" cstate="print"/>
          <a:srcRect l="43260" r="10216" b="54651"/>
          <a:stretch>
            <a:fillRect/>
          </a:stretch>
        </p:blipFill>
        <p:spPr bwMode="auto">
          <a:xfrm>
            <a:off x="7239000" y="2438400"/>
            <a:ext cx="1925638" cy="21002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268760"/>
            <a:ext cx="6553200" cy="49796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Relic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Axions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Axions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that are part of galactic dark matter halo: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Axion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Haloscopes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Solar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Axions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Emitted by the solar core.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Axion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Helioscopes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b="1" dirty="0" smtClean="0">
                <a:solidFill>
                  <a:srgbClr val="CC0066"/>
                </a:solidFill>
              </a:rPr>
              <a:t>(CAST </a:t>
            </a:r>
            <a:r>
              <a:rPr lang="en-US" sz="2000" b="1" dirty="0" smtClean="0">
                <a:solidFill>
                  <a:srgbClr val="CC0066"/>
                </a:solidFill>
                <a:sym typeface="Wingdings" pitchFamily="2" charset="2"/>
              </a:rPr>
              <a:t> IAXO</a:t>
            </a:r>
            <a:r>
              <a:rPr lang="en-US" sz="2000" b="1" dirty="0" smtClean="0">
                <a:solidFill>
                  <a:srgbClr val="CC0066"/>
                </a:solidFill>
              </a:rPr>
              <a:t>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Axions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in the laboratory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“Light shinning through wall” experiments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Vacuum birefringence experiments</a:t>
            </a:r>
          </a:p>
        </p:txBody>
      </p:sp>
      <p:pic>
        <p:nvPicPr>
          <p:cNvPr id="9" name="Picture 10" descr="polellip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548188"/>
            <a:ext cx="1979612" cy="24098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7092950" y="0"/>
            <a:ext cx="71438" cy="7245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0" y="0"/>
            <a:ext cx="7239000" cy="1066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Search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strategies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53000" y="60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114800" y="2438400"/>
            <a:ext cx="2539426" cy="36933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C0066"/>
                </a:solidFill>
              </a:rPr>
              <a:t>See Pierre </a:t>
            </a:r>
            <a:r>
              <a:rPr lang="en-US" b="1" dirty="0" err="1" smtClean="0">
                <a:solidFill>
                  <a:srgbClr val="CC0066"/>
                </a:solidFill>
              </a:rPr>
              <a:t>Sikivie’s</a:t>
            </a:r>
            <a:r>
              <a:rPr lang="en-US" b="1" dirty="0" smtClean="0">
                <a:solidFill>
                  <a:srgbClr val="CC0066"/>
                </a:solidFill>
              </a:rPr>
              <a:t> talk</a:t>
            </a:r>
            <a:r>
              <a:rPr lang="en-US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CAST </a:t>
            </a:r>
            <a:r>
              <a:rPr lang="fr-FR" sz="2800" dirty="0" err="1" smtClean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Physics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 l="3179" t="4614" r="9134" b="10035"/>
          <a:stretch>
            <a:fillRect/>
          </a:stretch>
        </p:blipFill>
        <p:spPr bwMode="auto">
          <a:xfrm>
            <a:off x="2971800" y="3938590"/>
            <a:ext cx="3276600" cy="252569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5715000" y="5801380"/>
            <a:ext cx="4104456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latinLnBrk="1"/>
            <a:r>
              <a:rPr kumimoji="1" lang="en-US" altLang="ko-KR" sz="1400" dirty="0">
                <a:ea typeface="굴림" charset="-127"/>
                <a:sym typeface="Symbol" pitchFamily="18" charset="2"/>
              </a:rPr>
              <a:t> </a:t>
            </a:r>
            <a:r>
              <a:rPr kumimoji="1" lang="en-US" altLang="ko-KR" sz="1400" dirty="0" smtClean="0">
                <a:ea typeface="굴림" charset="-127"/>
                <a:sym typeface="Symbol" pitchFamily="18" charset="2"/>
              </a:rPr>
              <a:t>0.3 </a:t>
            </a:r>
            <a:r>
              <a:rPr kumimoji="1" lang="en-US" altLang="ko-KR" sz="1400" dirty="0" err="1" smtClean="0">
                <a:ea typeface="굴림" charset="-127"/>
                <a:sym typeface="Symbol" pitchFamily="18" charset="2"/>
              </a:rPr>
              <a:t>evts</a:t>
            </a:r>
            <a:r>
              <a:rPr kumimoji="1" lang="en-US" altLang="ko-KR" sz="1400" dirty="0" smtClean="0">
                <a:ea typeface="굴림" charset="-127"/>
                <a:sym typeface="Symbol" pitchFamily="18" charset="2"/>
              </a:rPr>
              <a:t>/hour </a:t>
            </a:r>
            <a:br>
              <a:rPr kumimoji="1" lang="en-US" altLang="ko-KR" sz="1400" dirty="0" smtClean="0">
                <a:ea typeface="굴림" charset="-127"/>
                <a:sym typeface="Symbol" pitchFamily="18" charset="2"/>
              </a:rPr>
            </a:br>
            <a:r>
              <a:rPr kumimoji="1" lang="en-US" altLang="ko-KR" sz="1400" dirty="0" smtClean="0">
                <a:ea typeface="굴림" charset="-127"/>
                <a:sym typeface="Symbol" pitchFamily="18" charset="2"/>
              </a:rPr>
              <a:t> </a:t>
            </a:r>
            <a:r>
              <a:rPr kumimoji="1" lang="en-US" altLang="ko-KR" sz="1400" dirty="0">
                <a:ea typeface="굴림" charset="-127"/>
                <a:sym typeface="Symbol" pitchFamily="18" charset="2"/>
              </a:rPr>
              <a:t>with   </a:t>
            </a:r>
            <a:r>
              <a:rPr kumimoji="1" lang="en-US" altLang="ko-KR" sz="1400" dirty="0" err="1">
                <a:ea typeface="굴림" charset="-127"/>
                <a:sym typeface="Symbol" pitchFamily="18" charset="2"/>
              </a:rPr>
              <a:t>g</a:t>
            </a:r>
            <a:r>
              <a:rPr kumimoji="1" lang="en-US" altLang="ko-KR" sz="1400" baseline="-25000" dirty="0" err="1">
                <a:ea typeface="굴림" charset="-127"/>
                <a:sym typeface="Symbol" pitchFamily="18" charset="2"/>
              </a:rPr>
              <a:t>a</a:t>
            </a:r>
            <a:r>
              <a:rPr kumimoji="1" lang="en-US" altLang="ko-KR" sz="1400" baseline="-25000" dirty="0" smtClean="0">
                <a:ea typeface="굴림" charset="-127"/>
                <a:sym typeface="Symbol" pitchFamily="18" charset="2"/>
              </a:rPr>
              <a:t></a:t>
            </a:r>
            <a:r>
              <a:rPr kumimoji="1" lang="en-US" altLang="ko-KR" sz="1400" dirty="0" smtClean="0">
                <a:ea typeface="굴림" charset="-127"/>
                <a:sym typeface="Symbol" pitchFamily="18" charset="2"/>
              </a:rPr>
              <a:t>= </a:t>
            </a:r>
            <a:r>
              <a:rPr kumimoji="1" lang="en-US" altLang="ko-KR" sz="1400" dirty="0">
                <a:ea typeface="굴림" charset="-127"/>
                <a:sym typeface="Symbol" pitchFamily="18" charset="2"/>
              </a:rPr>
              <a:t>10</a:t>
            </a:r>
            <a:r>
              <a:rPr kumimoji="1" lang="en-US" altLang="ko-KR" sz="1400" baseline="30000" dirty="0">
                <a:ea typeface="굴림" charset="-127"/>
                <a:sym typeface="Symbol" pitchFamily="18" charset="2"/>
              </a:rPr>
              <a:t>-10</a:t>
            </a:r>
            <a:r>
              <a:rPr kumimoji="1" lang="en-US" altLang="ko-KR" sz="1400" dirty="0">
                <a:ea typeface="굴림" charset="-127"/>
                <a:sym typeface="Symbol" pitchFamily="18" charset="2"/>
              </a:rPr>
              <a:t> GeV</a:t>
            </a:r>
            <a:r>
              <a:rPr kumimoji="1" lang="en-US" altLang="ko-KR" sz="1400" baseline="30000" dirty="0">
                <a:ea typeface="굴림" charset="-127"/>
                <a:sym typeface="Symbol" pitchFamily="18" charset="2"/>
              </a:rPr>
              <a:t>-1</a:t>
            </a:r>
            <a:r>
              <a:rPr kumimoji="1" lang="en-US" altLang="ko-KR" sz="1400" dirty="0">
                <a:ea typeface="굴림" charset="-127"/>
                <a:sym typeface="Symbol" pitchFamily="18" charset="2"/>
              </a:rPr>
              <a:t> and A = 14 cm</a:t>
            </a:r>
            <a:r>
              <a:rPr kumimoji="1" lang="en-US" altLang="ko-KR" sz="1400" baseline="30000" dirty="0">
                <a:ea typeface="굴림" charset="-127"/>
                <a:sym typeface="Symbol" pitchFamily="18" charset="2"/>
              </a:rPr>
              <a:t>2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6324600" y="5157192"/>
          <a:ext cx="2895600" cy="508000"/>
        </p:xfrm>
        <a:graphic>
          <a:graphicData uri="http://schemas.openxmlformats.org/presentationml/2006/ole">
            <p:oleObj spid="_x0000_s3074" name="Équation" r:id="rId4" imgW="2895480" imgH="507960" progId="Equation.3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7150100" y="4800600"/>
          <a:ext cx="1308100" cy="279400"/>
        </p:xfrm>
        <a:graphic>
          <a:graphicData uri="http://schemas.openxmlformats.org/presentationml/2006/ole">
            <p:oleObj spid="_x0000_s3075" name="Formel" r:id="rId5" imgW="1307880" imgH="279360" progId="Equation.3">
              <p:embed/>
            </p:oleObj>
          </a:graphicData>
        </a:graphic>
      </p:graphicFrame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27E4-D7FA-4CC5-BE5A-2E0560B619DA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2" name="Groupe 27"/>
          <p:cNvGrpSpPr/>
          <p:nvPr/>
        </p:nvGrpSpPr>
        <p:grpSpPr>
          <a:xfrm>
            <a:off x="971600" y="838200"/>
            <a:ext cx="7200800" cy="3139321"/>
            <a:chOff x="971600" y="1124744"/>
            <a:chExt cx="7200800" cy="3139321"/>
          </a:xfrm>
        </p:grpSpPr>
        <p:sp>
          <p:nvSpPr>
            <p:cNvPr id="27" name="ZoneTexte 26"/>
            <p:cNvSpPr txBox="1"/>
            <p:nvPr/>
          </p:nvSpPr>
          <p:spPr>
            <a:xfrm>
              <a:off x="971600" y="1124744"/>
              <a:ext cx="7200800" cy="31393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fr-FR" dirty="0" smtClean="0"/>
            </a:p>
            <a:p>
              <a:endParaRPr lang="fr-FR" dirty="0" smtClean="0"/>
            </a:p>
            <a:p>
              <a:endParaRPr lang="fr-FR" dirty="0" smtClean="0"/>
            </a:p>
            <a:p>
              <a:endParaRPr lang="fr-FR" dirty="0" smtClean="0"/>
            </a:p>
            <a:p>
              <a:endParaRPr lang="fr-FR" dirty="0" smtClean="0"/>
            </a:p>
            <a:p>
              <a:endParaRPr lang="fr-FR" dirty="0" smtClean="0"/>
            </a:p>
            <a:p>
              <a:endParaRPr lang="fr-FR" dirty="0" smtClean="0"/>
            </a:p>
            <a:p>
              <a:endParaRPr lang="fr-FR" dirty="0" smtClean="0"/>
            </a:p>
            <a:p>
              <a:endParaRPr lang="fr-FR" dirty="0" smtClean="0"/>
            </a:p>
            <a:p>
              <a:endParaRPr lang="fr-FR" dirty="0" smtClean="0"/>
            </a:p>
            <a:p>
              <a:endParaRPr lang="fr-FR" dirty="0"/>
            </a:p>
          </p:txBody>
        </p:sp>
        <p:pic>
          <p:nvPicPr>
            <p:cNvPr id="26" name="Picture 5" descr="ConversionPicCro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76400" y="1340768"/>
              <a:ext cx="5791200" cy="170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ZoneTexte 28"/>
          <p:cNvSpPr txBox="1"/>
          <p:nvPr/>
        </p:nvSpPr>
        <p:spPr>
          <a:xfrm>
            <a:off x="1691680" y="2895600"/>
            <a:ext cx="25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C0099"/>
                </a:solidFill>
              </a:rPr>
              <a:t>Production in the Sun </a:t>
            </a:r>
          </a:p>
          <a:p>
            <a:r>
              <a:rPr lang="fr-FR" sz="1400" dirty="0" smtClean="0"/>
              <a:t>Conversion of thermal photons </a:t>
            </a:r>
            <a:r>
              <a:rPr lang="fr-FR" sz="1400" dirty="0" err="1" smtClean="0"/>
              <a:t>into</a:t>
            </a:r>
            <a:r>
              <a:rPr lang="fr-FR" sz="1400" dirty="0" smtClean="0"/>
              <a:t> axions via </a:t>
            </a:r>
            <a:r>
              <a:rPr lang="fr-FR" sz="1400" dirty="0" err="1" smtClean="0"/>
              <a:t>Primakoff</a:t>
            </a:r>
            <a:r>
              <a:rPr lang="fr-FR" sz="1400" dirty="0" smtClean="0"/>
              <a:t> </a:t>
            </a:r>
            <a:r>
              <a:rPr lang="fr-FR" sz="1400" dirty="0" err="1" smtClean="0"/>
              <a:t>effect</a:t>
            </a:r>
            <a:r>
              <a:rPr lang="fr-FR" sz="1400" dirty="0" smtClean="0"/>
              <a:t> in the </a:t>
            </a:r>
            <a:r>
              <a:rPr lang="fr-FR" sz="1400" dirty="0" err="1" smtClean="0"/>
              <a:t>solar</a:t>
            </a:r>
            <a:r>
              <a:rPr lang="fr-FR" sz="1400" dirty="0" smtClean="0"/>
              <a:t> </a:t>
            </a:r>
            <a:r>
              <a:rPr lang="fr-FR" sz="1400" dirty="0" err="1" smtClean="0"/>
              <a:t>core</a:t>
            </a:r>
            <a:endParaRPr lang="fr-FR" sz="1400" dirty="0" smtClean="0"/>
          </a:p>
        </p:txBody>
      </p:sp>
      <p:sp>
        <p:nvSpPr>
          <p:cNvPr id="30" name="ZoneTexte 29"/>
          <p:cNvSpPr txBox="1"/>
          <p:nvPr/>
        </p:nvSpPr>
        <p:spPr>
          <a:xfrm>
            <a:off x="5508104" y="2819400"/>
            <a:ext cx="2808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CC0099"/>
                </a:solidFill>
              </a:rPr>
              <a:t>Detection</a:t>
            </a:r>
            <a:r>
              <a:rPr lang="fr-FR" dirty="0" smtClean="0">
                <a:solidFill>
                  <a:srgbClr val="CC0099"/>
                </a:solidFill>
              </a:rPr>
              <a:t> </a:t>
            </a:r>
            <a:r>
              <a:rPr lang="fr-FR" dirty="0" err="1" smtClean="0">
                <a:solidFill>
                  <a:srgbClr val="CC0099"/>
                </a:solidFill>
              </a:rPr>
              <a:t>inCAST</a:t>
            </a:r>
            <a:endParaRPr lang="fr-FR" dirty="0" smtClean="0">
              <a:solidFill>
                <a:srgbClr val="CC0099"/>
              </a:solidFill>
            </a:endParaRPr>
          </a:p>
          <a:p>
            <a:r>
              <a:rPr lang="fr-FR" sz="1400" dirty="0" smtClean="0"/>
              <a:t>Conversion of axions </a:t>
            </a:r>
            <a:r>
              <a:rPr lang="fr-FR" sz="1400" dirty="0" err="1" smtClean="0"/>
              <a:t>into</a:t>
            </a:r>
            <a:r>
              <a:rPr lang="fr-FR" sz="1400" dirty="0" smtClean="0"/>
              <a:t> photons via the inverse </a:t>
            </a:r>
            <a:r>
              <a:rPr lang="fr-FR" sz="1400" dirty="0" err="1" smtClean="0"/>
              <a:t>Primakoff</a:t>
            </a:r>
            <a:r>
              <a:rPr lang="fr-FR" sz="1400" dirty="0" smtClean="0"/>
              <a:t> </a:t>
            </a:r>
            <a:r>
              <a:rPr lang="fr-FR" sz="1400" dirty="0" err="1" smtClean="0"/>
              <a:t>effect</a:t>
            </a:r>
            <a:r>
              <a:rPr lang="fr-FR" sz="1400" dirty="0" smtClean="0"/>
              <a:t> in a </a:t>
            </a:r>
            <a:r>
              <a:rPr lang="fr-FR" sz="1400" dirty="0" err="1" smtClean="0"/>
              <a:t>strong</a:t>
            </a:r>
            <a:r>
              <a:rPr lang="fr-FR" sz="1400" dirty="0" smtClean="0"/>
              <a:t> </a:t>
            </a:r>
            <a:r>
              <a:rPr lang="fr-FR" sz="1400" dirty="0" err="1" smtClean="0"/>
              <a:t>magnetic</a:t>
            </a:r>
            <a:r>
              <a:rPr lang="fr-FR" sz="1400" dirty="0" smtClean="0"/>
              <a:t> </a:t>
            </a:r>
            <a:r>
              <a:rPr lang="fr-FR" sz="1400" dirty="0" err="1" smtClean="0"/>
              <a:t>field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 flipH="1">
            <a:off x="6477753" y="4267200"/>
            <a:ext cx="3199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Expected</a:t>
            </a:r>
            <a:r>
              <a:rPr lang="fr-FR" sz="1600" dirty="0" smtClean="0"/>
              <a:t> </a:t>
            </a:r>
            <a:r>
              <a:rPr lang="fr-FR" sz="1600" dirty="0" err="1" smtClean="0"/>
              <a:t>number</a:t>
            </a:r>
            <a:r>
              <a:rPr lang="fr-FR" sz="1600" dirty="0" smtClean="0"/>
              <a:t> of  photons: </a:t>
            </a:r>
            <a:endParaRPr lang="fr-FR" sz="1600" dirty="0"/>
          </a:p>
        </p:txBody>
      </p:sp>
      <p:pic>
        <p:nvPicPr>
          <p:cNvPr id="14" name="Picture 15" descr="axionflux-radius-energ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63" y="4038600"/>
            <a:ext cx="3036637" cy="22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itch_CAST2_retouch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05272"/>
            <a:ext cx="8534400" cy="3714404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516216" y="4149080"/>
            <a:ext cx="2133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Signal: </a:t>
            </a:r>
            <a:r>
              <a:rPr lang="fr-FR" sz="1400" dirty="0" err="1"/>
              <a:t>excess</a:t>
            </a:r>
            <a:r>
              <a:rPr lang="fr-FR" sz="1400" dirty="0"/>
              <a:t> of </a:t>
            </a:r>
            <a:r>
              <a:rPr lang="fr-FR" sz="1400" dirty="0" smtClean="0"/>
              <a:t>x-rays </a:t>
            </a:r>
            <a:r>
              <a:rPr lang="fr-FR" sz="1400" dirty="0" err="1"/>
              <a:t>while</a:t>
            </a:r>
            <a:r>
              <a:rPr lang="fr-FR" sz="1400" dirty="0"/>
              <a:t> </a:t>
            </a:r>
            <a:r>
              <a:rPr lang="fr-FR" sz="1400" dirty="0" err="1"/>
              <a:t>pointing</a:t>
            </a:r>
            <a:r>
              <a:rPr lang="fr-FR" sz="1400" dirty="0"/>
              <a:t> </a:t>
            </a:r>
            <a:r>
              <a:rPr lang="fr-FR" sz="1400" dirty="0" smtClean="0"/>
              <a:t> </a:t>
            </a:r>
            <a:r>
              <a:rPr lang="fr-FR" sz="1400" dirty="0" err="1" smtClean="0"/>
              <a:t>at</a:t>
            </a:r>
            <a:r>
              <a:rPr lang="fr-FR" sz="1400" dirty="0" smtClean="0"/>
              <a:t> the </a:t>
            </a:r>
            <a:r>
              <a:rPr lang="fr-FR" sz="1400" dirty="0" err="1"/>
              <a:t>sun</a:t>
            </a:r>
            <a:endParaRPr lang="fr-FR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19200" y="2133600"/>
            <a:ext cx="191264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CC3399"/>
                </a:solidFill>
              </a:rPr>
              <a:t>Sunset </a:t>
            </a:r>
            <a:r>
              <a:rPr lang="fr-FR" sz="1400" dirty="0" smtClean="0">
                <a:solidFill>
                  <a:srgbClr val="CC3399"/>
                </a:solidFill>
              </a:rPr>
              <a:t> Detectors:</a:t>
            </a:r>
          </a:p>
          <a:p>
            <a:r>
              <a:rPr lang="fr-FR" sz="1400" dirty="0" smtClean="0"/>
              <a:t>2 </a:t>
            </a:r>
            <a:r>
              <a:rPr lang="fr-FR" sz="1400" dirty="0" err="1" smtClean="0"/>
              <a:t>Micromegas</a:t>
            </a:r>
            <a:r>
              <a:rPr lang="fr-FR" sz="1400" dirty="0" smtClean="0"/>
              <a:t>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236296" y="2060848"/>
            <a:ext cx="1512168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400" dirty="0" err="1">
                <a:solidFill>
                  <a:srgbClr val="CC3399"/>
                </a:solidFill>
              </a:rPr>
              <a:t>Sunrise</a:t>
            </a:r>
            <a:r>
              <a:rPr lang="fr-FR" sz="1400" dirty="0">
                <a:solidFill>
                  <a:srgbClr val="CC3399"/>
                </a:solidFill>
              </a:rPr>
              <a:t> </a:t>
            </a:r>
            <a:r>
              <a:rPr lang="fr-FR" sz="1400" dirty="0" smtClean="0">
                <a:solidFill>
                  <a:srgbClr val="CC3399"/>
                </a:solidFill>
              </a:rPr>
              <a:t>Detectors:</a:t>
            </a:r>
          </a:p>
          <a:p>
            <a:r>
              <a:rPr lang="fr-FR" sz="1400" dirty="0" smtClean="0"/>
              <a:t>1 CCD+</a:t>
            </a:r>
            <a:r>
              <a:rPr lang="fr-FR" sz="1400" dirty="0" err="1" smtClean="0"/>
              <a:t>telescope</a:t>
            </a:r>
            <a:endParaRPr lang="fr-FR" sz="1400" dirty="0" smtClean="0"/>
          </a:p>
          <a:p>
            <a:r>
              <a:rPr lang="fr-FR" sz="1400" dirty="0" smtClean="0"/>
              <a:t>1 </a:t>
            </a:r>
            <a:r>
              <a:rPr lang="fr-FR" sz="1400" dirty="0" err="1" smtClean="0"/>
              <a:t>Micromegas</a:t>
            </a:r>
            <a:endParaRPr lang="fr-FR" sz="140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CAST: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ERN 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xion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olar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elescope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27E4-D7FA-4CC5-BE5A-2E0560B619DA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81000" y="5257800"/>
            <a:ext cx="5943600" cy="15113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fr-FR" sz="1400" dirty="0"/>
              <a:t>LHC </a:t>
            </a:r>
            <a:r>
              <a:rPr lang="fr-FR" sz="1400" dirty="0" err="1"/>
              <a:t>dipole</a:t>
            </a:r>
            <a:r>
              <a:rPr lang="fr-FR" sz="1400" dirty="0"/>
              <a:t> : L = 9.3 m, B = 9 T</a:t>
            </a:r>
          </a:p>
          <a:p>
            <a:pPr>
              <a:lnSpc>
                <a:spcPct val="130000"/>
              </a:lnSpc>
            </a:pPr>
            <a:r>
              <a:rPr lang="fr-FR" sz="1400" dirty="0" err="1"/>
              <a:t>Rotating</a:t>
            </a:r>
            <a:r>
              <a:rPr lang="fr-FR" sz="1400" dirty="0"/>
              <a:t> </a:t>
            </a:r>
            <a:r>
              <a:rPr lang="fr-FR" sz="1400" dirty="0" err="1"/>
              <a:t>platform</a:t>
            </a:r>
            <a:r>
              <a:rPr lang="fr-FR" sz="1400" dirty="0"/>
              <a:t> : vertical mouvement </a:t>
            </a:r>
            <a:r>
              <a:rPr lang="en-US" sz="1400" dirty="0"/>
              <a:t>16</a:t>
            </a:r>
            <a:r>
              <a:rPr lang="fr-FR" sz="1400" dirty="0"/>
              <a:t>°  </a:t>
            </a:r>
          </a:p>
          <a:p>
            <a:pPr>
              <a:lnSpc>
                <a:spcPct val="130000"/>
              </a:lnSpc>
            </a:pPr>
            <a:r>
              <a:rPr lang="fr-FR" sz="1400" dirty="0"/>
              <a:t>                            horizontal mouvement </a:t>
            </a:r>
            <a:r>
              <a:rPr lang="en-US" sz="1400" dirty="0"/>
              <a:t>10</a:t>
            </a:r>
            <a:r>
              <a:rPr lang="fr-FR" sz="1400" dirty="0"/>
              <a:t>0°</a:t>
            </a:r>
          </a:p>
          <a:p>
            <a:pPr>
              <a:lnSpc>
                <a:spcPct val="130000"/>
              </a:lnSpc>
            </a:pPr>
            <a:r>
              <a:rPr lang="fr-FR" sz="1400" dirty="0" err="1"/>
              <a:t>Solar</a:t>
            </a:r>
            <a:r>
              <a:rPr lang="fr-FR" sz="1400" dirty="0"/>
              <a:t> « </a:t>
            </a:r>
            <a:r>
              <a:rPr lang="fr-FR" sz="1400" dirty="0" err="1"/>
              <a:t>Tracking</a:t>
            </a:r>
            <a:r>
              <a:rPr lang="fr-FR" sz="1400" dirty="0"/>
              <a:t> »   </a:t>
            </a:r>
            <a:r>
              <a:rPr lang="en-US" sz="1400" dirty="0"/>
              <a:t>~</a:t>
            </a:r>
            <a:r>
              <a:rPr lang="fr-FR" sz="1400" dirty="0"/>
              <a:t>3 h/</a:t>
            </a:r>
            <a:r>
              <a:rPr lang="fr-FR" sz="1400" dirty="0" err="1"/>
              <a:t>day</a:t>
            </a:r>
            <a:r>
              <a:rPr lang="fr-FR" sz="1400" dirty="0"/>
              <a:t>, background data </a:t>
            </a:r>
            <a:r>
              <a:rPr lang="fr-FR" sz="1400" dirty="0" err="1"/>
              <a:t>rest</a:t>
            </a:r>
            <a:r>
              <a:rPr lang="fr-FR" sz="1400" dirty="0"/>
              <a:t> of the </a:t>
            </a:r>
            <a:r>
              <a:rPr lang="fr-FR" sz="1400" dirty="0" err="1"/>
              <a:t>day</a:t>
            </a:r>
            <a:r>
              <a:rPr lang="fr-FR" sz="1400" dirty="0"/>
              <a:t> </a:t>
            </a:r>
          </a:p>
          <a:p>
            <a:pPr>
              <a:lnSpc>
                <a:spcPct val="130000"/>
              </a:lnSpc>
            </a:pPr>
            <a:r>
              <a:rPr lang="fr-FR" sz="1400" dirty="0"/>
              <a:t>4 X-rays detectors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27E4-D7FA-4CC5-BE5A-2E0560B619DA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04800" y="1265237"/>
            <a:ext cx="8229600" cy="4525963"/>
          </a:xfrm>
        </p:spPr>
        <p:txBody>
          <a:bodyPr>
            <a:normAutofit/>
          </a:bodyPr>
          <a:lstStyle/>
          <a:p>
            <a:r>
              <a:rPr lang="fr-FR" sz="2200" dirty="0" smtClean="0"/>
              <a:t>Use of X-ray </a:t>
            </a:r>
            <a:r>
              <a:rPr lang="fr-FR" sz="2200" dirty="0" err="1" smtClean="0"/>
              <a:t>telescope</a:t>
            </a:r>
            <a:r>
              <a:rPr lang="fr-FR" sz="2200" dirty="0" smtClean="0"/>
              <a:t> </a:t>
            </a:r>
            <a:r>
              <a:rPr lang="fr-FR" sz="2200" dirty="0" smtClean="0">
                <a:sym typeface="Wingdings" pitchFamily="2" charset="2"/>
              </a:rPr>
              <a:t></a:t>
            </a:r>
            <a:r>
              <a:rPr lang="fr-FR" sz="2200" dirty="0" smtClean="0"/>
              <a:t> </a:t>
            </a:r>
            <a:r>
              <a:rPr lang="fr-FR" sz="2200" dirty="0" err="1" smtClean="0"/>
              <a:t>increase</a:t>
            </a:r>
            <a:r>
              <a:rPr lang="fr-FR" sz="2200" dirty="0" smtClean="0"/>
              <a:t> S/B noise</a:t>
            </a:r>
            <a:r>
              <a:rPr lang="fr-FR" sz="2200" dirty="0" smtClean="0">
                <a:sym typeface="Wingdings" pitchFamily="2" charset="2"/>
              </a:rPr>
              <a:t> </a:t>
            </a:r>
            <a:r>
              <a:rPr lang="fr-FR" sz="2200" dirty="0" err="1" smtClean="0">
                <a:sym typeface="Wingdings" pitchFamily="2" charset="2"/>
              </a:rPr>
              <a:t>sensitivity</a:t>
            </a:r>
            <a:r>
              <a:rPr lang="fr-FR" sz="2200" dirty="0" smtClean="0">
                <a:sym typeface="Wingdings" pitchFamily="2" charset="2"/>
              </a:rPr>
              <a:t>  </a:t>
            </a:r>
            <a:r>
              <a:rPr lang="fr-FR" sz="2200" dirty="0" err="1" smtClean="0">
                <a:sym typeface="Wingdings" pitchFamily="2" charset="2"/>
              </a:rPr>
              <a:t>improved</a:t>
            </a:r>
            <a:r>
              <a:rPr lang="fr-FR" sz="2200" dirty="0" smtClean="0">
                <a:sym typeface="Wingdings" pitchFamily="2" charset="2"/>
              </a:rPr>
              <a:t> by a factor 150 by</a:t>
            </a:r>
            <a:r>
              <a:rPr lang="es-ES" sz="2200" dirty="0" smtClean="0"/>
              <a:t> </a:t>
            </a:r>
            <a:r>
              <a:rPr lang="en-US" sz="2200" dirty="0" smtClean="0"/>
              <a:t>focusing a ø43 mm x-ray </a:t>
            </a:r>
            <a:r>
              <a:rPr lang="es-ES" sz="2200" dirty="0" err="1" smtClean="0"/>
              <a:t>beam</a:t>
            </a:r>
            <a:r>
              <a:rPr lang="es-ES" sz="2200" dirty="0" smtClean="0"/>
              <a:t> to </a:t>
            </a:r>
            <a:r>
              <a:rPr lang="en-US" sz="2200" dirty="0" smtClean="0"/>
              <a:t>ø</a:t>
            </a:r>
            <a:r>
              <a:rPr lang="es-ES" sz="2200" dirty="0" smtClean="0"/>
              <a:t>3mm</a:t>
            </a:r>
          </a:p>
          <a:p>
            <a:pPr algn="ctr"/>
            <a:endParaRPr lang="es-ES" sz="2200" dirty="0" smtClean="0"/>
          </a:p>
          <a:p>
            <a:endParaRPr lang="fr-FR" sz="2200" dirty="0" smtClean="0"/>
          </a:p>
          <a:p>
            <a:endParaRPr lang="fr-FR" sz="2200" dirty="0" smtClean="0"/>
          </a:p>
          <a:p>
            <a:endParaRPr lang="fr-FR" sz="2200" dirty="0" smtClean="0"/>
          </a:p>
          <a:p>
            <a:endParaRPr lang="fr-FR" sz="2200" dirty="0" smtClean="0"/>
          </a:p>
          <a:p>
            <a:r>
              <a:rPr lang="fr-FR" sz="2200" dirty="0" err="1" smtClean="0"/>
              <a:t>Low</a:t>
            </a:r>
            <a:r>
              <a:rPr lang="fr-FR" sz="2200" dirty="0" smtClean="0"/>
              <a:t> background techniques</a:t>
            </a:r>
            <a:r>
              <a:rPr lang="fr-FR" sz="2200" dirty="0" smtClean="0">
                <a:sym typeface="Wingdings" pitchFamily="2" charset="2"/>
              </a:rPr>
              <a:t> </a:t>
            </a:r>
            <a:r>
              <a:rPr lang="fr-FR" sz="2200" dirty="0" err="1" smtClean="0">
                <a:sym typeface="Wingdings" pitchFamily="2" charset="2"/>
              </a:rPr>
              <a:t>shieldings</a:t>
            </a:r>
            <a:r>
              <a:rPr lang="fr-FR" sz="2200" dirty="0" smtClean="0">
                <a:sym typeface="Wingdings" pitchFamily="2" charset="2"/>
              </a:rPr>
              <a:t>, </a:t>
            </a:r>
            <a:r>
              <a:rPr lang="fr-FR" sz="2200" dirty="0" err="1" smtClean="0">
                <a:sym typeface="Wingdings" pitchFamily="2" charset="2"/>
              </a:rPr>
              <a:t>low</a:t>
            </a:r>
            <a:r>
              <a:rPr lang="fr-FR" sz="2200" dirty="0" smtClean="0">
                <a:sym typeface="Wingdings" pitchFamily="2" charset="2"/>
              </a:rPr>
              <a:t> radioactive </a:t>
            </a:r>
            <a:r>
              <a:rPr lang="fr-FR" sz="2200" dirty="0" err="1" smtClean="0">
                <a:sym typeface="Wingdings" pitchFamily="2" charset="2"/>
              </a:rPr>
              <a:t>materials</a:t>
            </a:r>
            <a:r>
              <a:rPr lang="fr-FR" sz="2200" dirty="0" smtClean="0">
                <a:sym typeface="Wingdings" pitchFamily="2" charset="2"/>
              </a:rPr>
              <a:t>, simulation and </a:t>
            </a:r>
            <a:r>
              <a:rPr lang="fr-FR" sz="2200" dirty="0" err="1" smtClean="0">
                <a:sym typeface="Wingdings" pitchFamily="2" charset="2"/>
              </a:rPr>
              <a:t>modeling</a:t>
            </a:r>
            <a:r>
              <a:rPr lang="fr-FR" sz="2200" dirty="0" smtClean="0">
                <a:sym typeface="Wingdings" pitchFamily="2" charset="2"/>
              </a:rPr>
              <a:t> of backgrounds….</a:t>
            </a:r>
          </a:p>
          <a:p>
            <a:endParaRPr lang="fr-F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90800"/>
            <a:ext cx="4897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469989"/>
            <a:ext cx="1766888" cy="164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imag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410200"/>
            <a:ext cx="1905000" cy="1255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5410200"/>
            <a:ext cx="1679575" cy="1219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0" name="Picture 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5257800"/>
            <a:ext cx="16986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3" descr="DSCN33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53340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Originalities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CAST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27E4-D7FA-4CC5-BE5A-2E0560B619DA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57800" y="1905000"/>
            <a:ext cx="3886200" cy="495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dirty="0"/>
              <a:t>SUNSET SIDE:</a:t>
            </a:r>
            <a:r>
              <a:rPr lang="fr-FR" sz="1600" dirty="0"/>
              <a:t>  </a:t>
            </a:r>
            <a:r>
              <a:rPr lang="fr-FR" sz="1600" dirty="0" err="1" smtClean="0"/>
              <a:t>two</a:t>
            </a:r>
            <a:r>
              <a:rPr lang="fr-FR" sz="1600" dirty="0" smtClean="0"/>
              <a:t> </a:t>
            </a:r>
            <a:r>
              <a:rPr lang="fr-FR" sz="1600" dirty="0" err="1" smtClean="0"/>
              <a:t>shielded</a:t>
            </a:r>
            <a:r>
              <a:rPr lang="fr-FR" sz="1600" dirty="0" smtClean="0"/>
              <a:t> </a:t>
            </a:r>
            <a:r>
              <a:rPr lang="fr-FR" sz="1600" dirty="0" err="1" smtClean="0"/>
              <a:t>Micromegas</a:t>
            </a:r>
            <a:r>
              <a:rPr lang="fr-FR" sz="1600" dirty="0" smtClean="0"/>
              <a:t> last </a:t>
            </a:r>
            <a:r>
              <a:rPr lang="fr-FR" sz="1600" dirty="0" err="1" smtClean="0"/>
              <a:t>generation</a:t>
            </a:r>
            <a:r>
              <a:rPr lang="fr-FR" sz="1600" dirty="0" smtClean="0"/>
              <a:t>-</a:t>
            </a:r>
            <a:r>
              <a:rPr lang="fr-FR" sz="1600" dirty="0" err="1" smtClean="0"/>
              <a:t>Microbulk</a:t>
            </a:r>
            <a:r>
              <a:rPr lang="fr-FR" sz="1600" dirty="0" smtClean="0"/>
              <a:t> type</a:t>
            </a:r>
          </a:p>
          <a:p>
            <a:endParaRPr lang="fr-FR" sz="1600" dirty="0"/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1905000"/>
            <a:ext cx="5003800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49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+mj-lt"/>
              </a:rPr>
              <a:t>SUNRISE SIDE</a:t>
            </a:r>
          </a:p>
          <a:p>
            <a:r>
              <a:rPr lang="fr-FR" sz="1600" dirty="0" err="1" smtClean="0">
                <a:latin typeface="+mj-lt"/>
              </a:rPr>
              <a:t>Shielded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err="1" smtClean="0">
                <a:latin typeface="+mj-lt"/>
              </a:rPr>
              <a:t>Micromegas</a:t>
            </a:r>
            <a:r>
              <a:rPr lang="fr-FR" sz="1600" dirty="0" smtClean="0">
                <a:latin typeface="+mj-lt"/>
              </a:rPr>
              <a:t> last </a:t>
            </a:r>
            <a:r>
              <a:rPr lang="fr-FR" sz="1600" dirty="0" err="1" smtClean="0">
                <a:latin typeface="+mj-lt"/>
              </a:rPr>
              <a:t>generation</a:t>
            </a:r>
            <a:r>
              <a:rPr lang="fr-FR" sz="1600" dirty="0" smtClean="0">
                <a:latin typeface="+mj-lt"/>
              </a:rPr>
              <a:t>-</a:t>
            </a:r>
            <a:r>
              <a:rPr lang="fr-FR" sz="1600" dirty="0" err="1" smtClean="0">
                <a:latin typeface="+mj-lt"/>
              </a:rPr>
              <a:t>Microbulk</a:t>
            </a:r>
            <a:r>
              <a:rPr lang="fr-FR" sz="1600" dirty="0" smtClean="0">
                <a:latin typeface="+mj-lt"/>
              </a:rPr>
              <a:t> type</a:t>
            </a: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  <a:p>
            <a:endParaRPr lang="fr-FR" sz="1600" dirty="0">
              <a:latin typeface="Tahoma" pitchFamily="34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 l="4857" t="10194" r="3477" b="9274"/>
          <a:stretch>
            <a:fillRect/>
          </a:stretch>
        </p:blipFill>
        <p:spPr bwMode="auto">
          <a:xfrm>
            <a:off x="609600" y="4572000"/>
            <a:ext cx="27432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914400" y="41910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600" dirty="0"/>
              <a:t>CCD +</a:t>
            </a:r>
            <a:r>
              <a:rPr lang="fr-FR" sz="1600" dirty="0" err="1"/>
              <a:t>telescope</a:t>
            </a:r>
            <a:endParaRPr lang="fr-FR" sz="1600" dirty="0"/>
          </a:p>
        </p:txBody>
      </p:sp>
      <p:pic>
        <p:nvPicPr>
          <p:cNvPr id="12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667000"/>
            <a:ext cx="218049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3" descr="DSCN33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648200"/>
            <a:ext cx="2209800" cy="1657350"/>
          </a:xfrm>
          <a:prstGeom prst="rect">
            <a:avLst/>
          </a:prstGeom>
          <a:noFill/>
        </p:spPr>
      </p:pic>
      <p:pic>
        <p:nvPicPr>
          <p:cNvPr id="14" name="Picture 34" descr="imag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700337"/>
            <a:ext cx="2209800" cy="1457325"/>
          </a:xfrm>
          <a:prstGeom prst="rect">
            <a:avLst/>
          </a:prstGeom>
          <a:noFill/>
        </p:spPr>
      </p:pic>
      <p:pic>
        <p:nvPicPr>
          <p:cNvPr id="15" name="Picture 35" descr="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2667000"/>
            <a:ext cx="2292350" cy="1524000"/>
          </a:xfrm>
          <a:prstGeom prst="rect">
            <a:avLst/>
          </a:prstGeom>
          <a:noFill/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 smtClean="0">
                <a:solidFill>
                  <a:srgbClr val="CC3399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fr-FR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etectors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Group 37"/>
          <p:cNvGraphicFramePr>
            <a:graphicFrameLocks noGrp="1"/>
          </p:cNvGraphicFramePr>
          <p:nvPr>
            <p:ph/>
          </p:nvPr>
        </p:nvGraphicFramePr>
        <p:xfrm>
          <a:off x="152400" y="609600"/>
          <a:ext cx="4876800" cy="1219200"/>
        </p:xfrm>
        <a:graphic>
          <a:graphicData uri="http://schemas.openxmlformats.org/drawingml/2006/table">
            <a:tbl>
              <a:tblPr/>
              <a:tblGrid>
                <a:gridCol w="2041450"/>
                <a:gridCol w="2835350"/>
              </a:tblGrid>
              <a:tr h="266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+mj-lt"/>
                        </a:rPr>
                        <a:t>Before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+mj-lt"/>
                        </a:rPr>
                        <a:t>  2006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Typical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rates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TPC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×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US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</a:t>
                      </a:r>
                      <a:r>
                        <a:rPr kumimoji="0" lang="fr-FR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</a:t>
                      </a:r>
                      <a:r>
                        <a:rPr kumimoji="0" lang="fr-FR" sz="14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cm</a:t>
                      </a:r>
                      <a:r>
                        <a:rPr kumimoji="0" lang="fr-FR" sz="14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kumimoji="0" lang="fr-FR" sz="14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(2-10 </a:t>
                      </a:r>
                      <a:r>
                        <a:rPr kumimoji="0" lang="fr-FR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</a:t>
                      </a: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 ×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US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KeV</a:t>
                      </a:r>
                      <a:r>
                        <a:rPr kumimoji="0" lang="fr-F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cm</a:t>
                      </a:r>
                      <a:r>
                        <a:rPr kumimoji="0" lang="fr-F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-2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</a:t>
                      </a:r>
                      <a:r>
                        <a:rPr kumimoji="0" lang="fr-F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(2-10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keV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CCD+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telescope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×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US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</a:t>
                      </a:r>
                      <a:r>
                        <a:rPr kumimoji="0" lang="fr-FR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</a:t>
                      </a:r>
                      <a:r>
                        <a:rPr kumimoji="0" lang="fr-FR" sz="14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cm</a:t>
                      </a:r>
                      <a:r>
                        <a:rPr kumimoji="0" lang="fr-FR" sz="14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kumimoji="0" lang="fr-FR" sz="14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1-7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keV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37"/>
          <p:cNvGraphicFramePr>
            <a:graphicFrameLocks noGrp="1"/>
          </p:cNvGraphicFramePr>
          <p:nvPr>
            <p:ph/>
          </p:nvPr>
        </p:nvGraphicFramePr>
        <p:xfrm>
          <a:off x="5181600" y="762000"/>
          <a:ext cx="3962400" cy="914400"/>
        </p:xfrm>
        <a:graphic>
          <a:graphicData uri="http://schemas.openxmlformats.org/drawingml/2006/table">
            <a:tbl>
              <a:tblPr/>
              <a:tblGrid>
                <a:gridCol w="1390316"/>
                <a:gridCol w="2572084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+mj-lt"/>
                        </a:rPr>
                        <a:t>After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+mj-lt"/>
                        </a:rPr>
                        <a:t> 2006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Typical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rates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MM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 ×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US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KeV</a:t>
                      </a:r>
                      <a:r>
                        <a:rPr kumimoji="0" lang="fr-F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cm</a:t>
                      </a:r>
                      <a:r>
                        <a:rPr kumimoji="0" lang="fr-F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-2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</a:t>
                      </a:r>
                      <a:r>
                        <a:rPr kumimoji="0" lang="fr-F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(2-10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keV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CCD+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telescope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×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US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</a:t>
                      </a:r>
                      <a:r>
                        <a:rPr kumimoji="0" lang="fr-FR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</a:t>
                      </a:r>
                      <a:r>
                        <a:rPr kumimoji="0" lang="fr-FR" sz="14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cm</a:t>
                      </a:r>
                      <a:r>
                        <a:rPr kumimoji="0" lang="fr-FR" sz="14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kumimoji="0" lang="fr-FR" sz="14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1-7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keV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CAST PROGRAM AND SENSITIVITY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5325015"/>
            <a:ext cx="5184576" cy="1384995"/>
          </a:xfrm>
          <a:prstGeom prst="rect">
            <a:avLst/>
          </a:prstGeom>
          <a:ln w="28575">
            <a:solidFill>
              <a:srgbClr val="CC0099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/>
              <a:t>CAST byproducts:</a:t>
            </a:r>
          </a:p>
          <a:p>
            <a:endParaRPr lang="en-US" sz="1200" b="1" dirty="0" smtClean="0"/>
          </a:p>
          <a:p>
            <a:r>
              <a:rPr lang="en-US" sz="1200" dirty="0" smtClean="0">
                <a:solidFill>
                  <a:srgbClr val="CC3399"/>
                </a:solidFill>
              </a:rPr>
              <a:t>High Energy </a:t>
            </a:r>
            <a:r>
              <a:rPr lang="en-US" sz="1200" dirty="0" err="1" smtClean="0">
                <a:solidFill>
                  <a:srgbClr val="CC3399"/>
                </a:solidFill>
              </a:rPr>
              <a:t>Axions</a:t>
            </a:r>
            <a:r>
              <a:rPr lang="en-US" sz="1200" dirty="0" smtClean="0"/>
              <a:t>: Data taking with a HE calorimeter  JCAP 1003:032,2010</a:t>
            </a:r>
          </a:p>
          <a:p>
            <a:endParaRPr lang="en-US" sz="1200" dirty="0" smtClean="0"/>
          </a:p>
          <a:p>
            <a:r>
              <a:rPr lang="en-US" sz="1200" dirty="0" smtClean="0">
                <a:solidFill>
                  <a:srgbClr val="CC3399"/>
                </a:solidFill>
              </a:rPr>
              <a:t>14.4 </a:t>
            </a:r>
            <a:r>
              <a:rPr lang="en-US" sz="1200" dirty="0" err="1" smtClean="0">
                <a:solidFill>
                  <a:srgbClr val="CC3399"/>
                </a:solidFill>
              </a:rPr>
              <a:t>keV</a:t>
            </a:r>
            <a:r>
              <a:rPr lang="en-US" sz="1200" dirty="0" smtClean="0">
                <a:solidFill>
                  <a:srgbClr val="CC3399"/>
                </a:solidFill>
              </a:rPr>
              <a:t> </a:t>
            </a:r>
            <a:r>
              <a:rPr lang="en-US" sz="1200" dirty="0" err="1" smtClean="0">
                <a:solidFill>
                  <a:srgbClr val="CC3399"/>
                </a:solidFill>
              </a:rPr>
              <a:t>Axions</a:t>
            </a:r>
            <a:r>
              <a:rPr lang="en-US" sz="1200" dirty="0" smtClean="0">
                <a:solidFill>
                  <a:srgbClr val="7030A0"/>
                </a:solidFill>
              </a:rPr>
              <a:t>: </a:t>
            </a:r>
            <a:r>
              <a:rPr lang="en-US" sz="1200" dirty="0" smtClean="0"/>
              <a:t>TPC data (before 2006) </a:t>
            </a:r>
            <a:r>
              <a:rPr lang="es-ES" sz="1200" dirty="0" smtClean="0"/>
              <a:t>JCAP 0912:002,2009</a:t>
            </a:r>
          </a:p>
          <a:p>
            <a:endParaRPr lang="en-US" sz="1200" dirty="0" smtClean="0"/>
          </a:p>
          <a:p>
            <a:r>
              <a:rPr lang="en-US" sz="1200" dirty="0" smtClean="0">
                <a:solidFill>
                  <a:srgbClr val="CC3399"/>
                </a:solidFill>
              </a:rPr>
              <a:t>Low Energy (visible) </a:t>
            </a:r>
            <a:r>
              <a:rPr lang="en-US" sz="1200" dirty="0" err="1" smtClean="0"/>
              <a:t>Axions</a:t>
            </a:r>
            <a:r>
              <a:rPr lang="en-US" sz="1200" dirty="0" smtClean="0"/>
              <a:t>: Data </a:t>
            </a:r>
            <a:r>
              <a:rPr lang="es-ES" sz="1200" dirty="0" err="1" smtClean="0"/>
              <a:t>taking</a:t>
            </a:r>
            <a:r>
              <a:rPr lang="es-ES" sz="1200" dirty="0" smtClean="0"/>
              <a:t> </a:t>
            </a:r>
            <a:r>
              <a:rPr lang="es-ES" sz="1200" dirty="0" err="1" smtClean="0"/>
              <a:t>with</a:t>
            </a:r>
            <a:r>
              <a:rPr lang="es-ES" sz="1200" dirty="0" smtClean="0"/>
              <a:t> a PMT/APD arXiv:0809.4581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27E4-D7FA-4CC5-BE5A-2E0560B619DA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4 Rectángulo"/>
          <p:cNvSpPr/>
          <p:nvPr/>
        </p:nvSpPr>
        <p:spPr>
          <a:xfrm>
            <a:off x="4932040" y="1340768"/>
            <a:ext cx="4320480" cy="3662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en-US" sz="1400" b="1" dirty="0" smtClean="0">
                <a:solidFill>
                  <a:srgbClr val="CC3399"/>
                </a:solidFill>
              </a:rPr>
              <a:t>CAST Phase I:  (vacuum operation 2003-2004)</a:t>
            </a:r>
          </a:p>
          <a:p>
            <a:pPr marL="342900" indent="-342900"/>
            <a:endParaRPr lang="en-US" sz="1400" b="1" dirty="0" smtClean="0">
              <a:solidFill>
                <a:srgbClr val="CC3399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1200" dirty="0" smtClean="0"/>
              <a:t>completed </a:t>
            </a:r>
            <a:r>
              <a:rPr lang="es-ES" sz="1200" dirty="0" smtClean="0"/>
              <a:t>(2003 - 2004), </a:t>
            </a:r>
            <a:r>
              <a:rPr lang="it-IT" sz="1200" dirty="0" smtClean="0"/>
              <a:t>m</a:t>
            </a:r>
            <a:r>
              <a:rPr lang="it-IT" sz="1200" baseline="-25000" dirty="0" smtClean="0"/>
              <a:t>a</a:t>
            </a:r>
            <a:r>
              <a:rPr lang="it-IT" sz="1200" dirty="0" smtClean="0"/>
              <a:t> &lt; 0.02 eV</a:t>
            </a: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rgbClr val="0000FF"/>
                </a:solidFill>
              </a:rPr>
              <a:t>JCAP 0704(2007) 010, CAST </a:t>
            </a:r>
            <a:r>
              <a:rPr lang="es-ES" sz="1200" dirty="0" err="1" smtClean="0">
                <a:solidFill>
                  <a:srgbClr val="0000FF"/>
                </a:solidFill>
              </a:rPr>
              <a:t>Coll</a:t>
            </a:r>
            <a:r>
              <a:rPr lang="es-ES" sz="1200" dirty="0" smtClean="0">
                <a:solidFill>
                  <a:srgbClr val="0000FF"/>
                </a:solidFill>
              </a:rPr>
              <a:t>.</a:t>
            </a:r>
            <a:endParaRPr lang="es-ES" sz="1200" b="1" i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rgbClr val="0000FF"/>
                </a:solidFill>
              </a:rPr>
              <a:t>PRL (2005) 94, 121301, CAST </a:t>
            </a:r>
            <a:r>
              <a:rPr lang="es-ES" sz="1200" dirty="0" err="1" smtClean="0">
                <a:solidFill>
                  <a:srgbClr val="0000FF"/>
                </a:solidFill>
              </a:rPr>
              <a:t>Coll</a:t>
            </a:r>
            <a:r>
              <a:rPr lang="es-ES" sz="1200" dirty="0" smtClean="0">
                <a:solidFill>
                  <a:srgbClr val="0000FF"/>
                </a:solidFill>
              </a:rPr>
              <a:t>.</a:t>
            </a:r>
            <a:endParaRPr lang="it-IT" sz="1200" dirty="0" smtClean="0"/>
          </a:p>
          <a:p>
            <a:endParaRPr lang="de-DE" sz="1400" dirty="0" smtClean="0">
              <a:solidFill>
                <a:srgbClr val="CC3399"/>
              </a:solidFill>
            </a:endParaRPr>
          </a:p>
          <a:p>
            <a:pPr marL="342900" indent="-342900"/>
            <a:r>
              <a:rPr lang="de-DE" sz="1400" b="1" dirty="0" smtClean="0">
                <a:solidFill>
                  <a:srgbClr val="CC3399"/>
                </a:solidFill>
              </a:rPr>
              <a:t>CAST Phase II: (</a:t>
            </a:r>
            <a:r>
              <a:rPr lang="de-DE" sz="1400" b="1" dirty="0" err="1" smtClean="0">
                <a:solidFill>
                  <a:srgbClr val="CC3399"/>
                </a:solidFill>
              </a:rPr>
              <a:t>buffer</a:t>
            </a:r>
            <a:r>
              <a:rPr lang="de-DE" sz="1400" b="1" dirty="0" smtClean="0">
                <a:solidFill>
                  <a:srgbClr val="CC3399"/>
                </a:solidFill>
              </a:rPr>
              <a:t> gas </a:t>
            </a:r>
            <a:r>
              <a:rPr lang="de-DE" sz="1400" b="1" dirty="0" err="1" smtClean="0">
                <a:solidFill>
                  <a:srgbClr val="CC3399"/>
                </a:solidFill>
              </a:rPr>
              <a:t>operation</a:t>
            </a:r>
            <a:r>
              <a:rPr lang="de-DE" sz="1400" b="1" dirty="0" smtClean="0">
                <a:solidFill>
                  <a:srgbClr val="CC3399"/>
                </a:solidFill>
              </a:rPr>
              <a:t> 2005-2011)</a:t>
            </a:r>
          </a:p>
          <a:p>
            <a:pPr marL="342900" indent="-342900"/>
            <a:endParaRPr lang="de-DE" sz="1400" b="1" dirty="0" smtClean="0">
              <a:solidFill>
                <a:srgbClr val="CC3399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baseline="30000" dirty="0" smtClean="0"/>
              <a:t> </a:t>
            </a:r>
            <a:r>
              <a:rPr lang="de-DE" sz="1200" baseline="30000" dirty="0" smtClean="0"/>
              <a:t>4</a:t>
            </a:r>
            <a:r>
              <a:rPr lang="de-DE" sz="1200" dirty="0" smtClean="0"/>
              <a:t>He completed (2005 -2006) , 0.02 eV &lt; </a:t>
            </a:r>
            <a:r>
              <a:rPr lang="it-IT" sz="1200" dirty="0" smtClean="0"/>
              <a:t>m</a:t>
            </a:r>
            <a:r>
              <a:rPr lang="it-IT" sz="1200" baseline="-25000" dirty="0" smtClean="0"/>
              <a:t>a </a:t>
            </a:r>
            <a:r>
              <a:rPr lang="de-DE" sz="1200" dirty="0" smtClean="0"/>
              <a:t>&lt; 0.39 eV</a:t>
            </a:r>
          </a:p>
          <a:p>
            <a:pPr>
              <a:lnSpc>
                <a:spcPct val="150000"/>
              </a:lnSpc>
            </a:pPr>
            <a:r>
              <a:rPr lang="es-ES" sz="1200" dirty="0" smtClean="0">
                <a:solidFill>
                  <a:srgbClr val="0000FF"/>
                </a:solidFill>
              </a:rPr>
              <a:t>JCAP 0902 (2009) 008, CAST </a:t>
            </a:r>
            <a:r>
              <a:rPr lang="es-ES" sz="1200" dirty="0" err="1" smtClean="0">
                <a:solidFill>
                  <a:srgbClr val="0000FF"/>
                </a:solidFill>
              </a:rPr>
              <a:t>Coll</a:t>
            </a:r>
            <a:r>
              <a:rPr lang="es-ES" sz="1200" dirty="0" smtClean="0">
                <a:solidFill>
                  <a:srgbClr val="0000FF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200" baseline="30000" dirty="0" smtClean="0"/>
              <a:t>3</a:t>
            </a:r>
            <a:r>
              <a:rPr lang="en-US" sz="1200" dirty="0" smtClean="0"/>
              <a:t>He run completed (2007-2011),</a:t>
            </a:r>
            <a:r>
              <a:rPr lang="it-IT" sz="1200" dirty="0" smtClean="0"/>
              <a:t>0.39 eV &lt; m</a:t>
            </a:r>
            <a:r>
              <a:rPr lang="it-IT" sz="1200" baseline="-25000" dirty="0" smtClean="0"/>
              <a:t>a</a:t>
            </a:r>
            <a:r>
              <a:rPr lang="it-IT" sz="1200" dirty="0" smtClean="0"/>
              <a:t> &lt; 1.18 eV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0000FF"/>
                </a:solidFill>
              </a:rPr>
              <a:t>First part </a:t>
            </a:r>
            <a:r>
              <a:rPr lang="en-US" sz="1200" baseline="30000" dirty="0" smtClean="0">
                <a:solidFill>
                  <a:srgbClr val="0000FF"/>
                </a:solidFill>
              </a:rPr>
              <a:t>3</a:t>
            </a:r>
            <a:r>
              <a:rPr lang="en-US" sz="1200" dirty="0" smtClean="0">
                <a:solidFill>
                  <a:srgbClr val="0000FF"/>
                </a:solidFill>
              </a:rPr>
              <a:t>He  run analysis </a:t>
            </a:r>
            <a:r>
              <a:rPr lang="es-ES" sz="1200" dirty="0" smtClean="0">
                <a:solidFill>
                  <a:srgbClr val="0000FF"/>
                </a:solidFill>
              </a:rPr>
              <a:t>PRL (2011) 1087 261302.</a:t>
            </a:r>
            <a:endParaRPr lang="en-US" sz="12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rgbClr val="CC0099"/>
                </a:solidFill>
              </a:rPr>
              <a:t>Original aims of CAST reached!</a:t>
            </a:r>
          </a:p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rgbClr val="CC0099"/>
                </a:solidFill>
              </a:rPr>
              <a:t>Short term plans for 2012-2015 later in this talk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876800" cy="358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961</Words>
  <Application>Microsoft Office PowerPoint</Application>
  <PresentationFormat>Affichage à l'écran (4:3)</PresentationFormat>
  <Paragraphs>244</Paragraphs>
  <Slides>16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5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Office Theme</vt:lpstr>
      <vt:lpstr>CorelPhotoPaint.Image.10</vt:lpstr>
      <vt:lpstr>Formel</vt:lpstr>
      <vt:lpstr>PHOTO-PAINT</vt:lpstr>
      <vt:lpstr>Équation</vt:lpstr>
      <vt:lpstr>Equation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FERRER RIBAS Esther</dc:creator>
  <cp:lastModifiedBy>eferrer</cp:lastModifiedBy>
  <cp:revision>15</cp:revision>
  <dcterms:created xsi:type="dcterms:W3CDTF">2006-08-16T00:00:00Z</dcterms:created>
  <dcterms:modified xsi:type="dcterms:W3CDTF">2012-05-29T23:01:58Z</dcterms:modified>
</cp:coreProperties>
</file>