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0" r:id="rId1"/>
  </p:sldMasterIdLst>
  <p:notesMasterIdLst>
    <p:notesMasterId r:id="rId28"/>
  </p:notesMasterIdLst>
  <p:handoutMasterIdLst>
    <p:handoutMasterId r:id="rId29"/>
  </p:handoutMasterIdLst>
  <p:sldIdLst>
    <p:sldId id="358" r:id="rId2"/>
    <p:sldId id="332" r:id="rId3"/>
    <p:sldId id="303" r:id="rId4"/>
    <p:sldId id="387" r:id="rId5"/>
    <p:sldId id="359" r:id="rId6"/>
    <p:sldId id="320" r:id="rId7"/>
    <p:sldId id="377" r:id="rId8"/>
    <p:sldId id="370" r:id="rId9"/>
    <p:sldId id="380" r:id="rId10"/>
    <p:sldId id="322" r:id="rId11"/>
    <p:sldId id="384" r:id="rId12"/>
    <p:sldId id="381" r:id="rId13"/>
    <p:sldId id="363" r:id="rId14"/>
    <p:sldId id="371" r:id="rId15"/>
    <p:sldId id="311" r:id="rId16"/>
    <p:sldId id="364" r:id="rId17"/>
    <p:sldId id="386" r:id="rId18"/>
    <p:sldId id="362" r:id="rId19"/>
    <p:sldId id="339" r:id="rId20"/>
    <p:sldId id="296" r:id="rId21"/>
    <p:sldId id="388" r:id="rId22"/>
    <p:sldId id="309" r:id="rId23"/>
    <p:sldId id="361" r:id="rId24"/>
    <p:sldId id="369" r:id="rId25"/>
    <p:sldId id="373" r:id="rId26"/>
    <p:sldId id="374" r:id="rId2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12BF5"/>
    <a:srgbClr val="000C6B"/>
    <a:srgbClr val="971413"/>
    <a:srgbClr val="9CB6D4"/>
    <a:srgbClr val="D2CCF1"/>
    <a:srgbClr val="6D5EFF"/>
    <a:srgbClr val="05CCFE"/>
    <a:srgbClr val="1909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652" autoAdjust="0"/>
    <p:restoredTop sz="97350" autoAdjust="0"/>
  </p:normalViewPr>
  <p:slideViewPr>
    <p:cSldViewPr snapToGrid="0" snapToObjects="1">
      <p:cViewPr>
        <p:scale>
          <a:sx n="120" d="100"/>
          <a:sy n="120" d="100"/>
        </p:scale>
        <p:origin x="-688" y="-5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CE17-0B1A-8043-9961-283C0A9C2E95}" type="datetimeFigureOut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66B1-32F2-694E-BF48-DDE2F1B39C1E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C2EBD-CAC9-E342-8B22-5EEBE4D1C444}" type="datetimeFigureOut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CDA9-692E-824E-9627-05B63D24470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 w="88900" cap="flat" cmpd="tri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E90F-1B0D-C34D-B997-AB0701639256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8D38-9139-3949-9B07-A53F1A258B4E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487362"/>
          </a:xfrm>
          <a:gradFill flip="none" rotWithShape="1">
            <a:gsLst>
              <a:gs pos="100000">
                <a:srgbClr val="0000FF"/>
              </a:gs>
              <a:gs pos="0">
                <a:schemeClr val="tx1">
                  <a:lumMod val="85000"/>
                  <a:lumOff val="15000"/>
                </a:schemeClr>
              </a:gs>
            </a:gsLst>
            <a:lin ang="0" scaled="0"/>
            <a:tileRect/>
          </a:gradFill>
          <a:ln>
            <a:solidFill>
              <a:srgbClr val="000000"/>
            </a:solidFill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s-ES_tradnl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2860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44A3AB-6A2A-C943-BCAD-F7345D7552DC}" type="datetime1">
              <a:rPr lang="es-ES_tradnl" smtClean="0"/>
              <a:pPr/>
              <a:t>30/5/12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dirty="0" smtClean="0"/>
              <a:t>--- XXXII Bienal de Física ( Ciudad Real) ---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29DF-BCF7-6C48-AE15-4BC975D1F438}" type="datetime1">
              <a:rPr lang="es-ES_tradnl" smtClean="0"/>
              <a:pPr/>
              <a:t>30/5/12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47A9-16EC-8443-A5C1-5DC39ACEAB88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B7DE-ADEB-A544-9F49-188A784EDF7B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F50A-972B-CF4B-BF61-65903E4EE4C2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7C61-86A1-3946-8F51-76F22064F9F6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BA66-7263-1140-8651-C74DE8F208D0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55C9-629E-E741-8CEA-67F510B25AB5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XXXII Bienal de Física ( Ciudad eal)</a:t>
            </a:r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 para editar título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  <a:endParaRPr lang="en-GB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4548-844D-B347-8FED-98F61DD054A2}" type="datetime1">
              <a:rPr lang="es-ES_tradnl" smtClean="0"/>
              <a:pPr/>
              <a:t>30/5/12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 smtClean="0"/>
              <a:t>XXXII Bienal de Física ( Ciudad Real)</a:t>
            </a:r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56FE-31DE-8D42-B7E5-425013392A6C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9.png"/><Relationship Id="rId5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5.png"/><Relationship Id="rId5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9.png"/><Relationship Id="rId6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Relationship Id="rId5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5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7.png"/><Relationship Id="rId5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png"/><Relationship Id="rId6" Type="http://schemas.openxmlformats.org/officeDocument/2006/relationships/image" Target="../media/image27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9.png"/>
          <p:cNvPicPr>
            <a:picLocks noChangeAspect="1"/>
          </p:cNvPicPr>
          <p:nvPr/>
        </p:nvPicPr>
        <p:blipFill>
          <a:blip r:embed="rId2"/>
          <a:srcRect l="8580"/>
          <a:stretch>
            <a:fillRect/>
          </a:stretch>
        </p:blipFill>
        <p:spPr>
          <a:xfrm>
            <a:off x="222243" y="3251194"/>
            <a:ext cx="2266659" cy="2216357"/>
          </a:xfrm>
          <a:prstGeom prst="ellipse">
            <a:avLst/>
          </a:prstGeom>
        </p:spPr>
      </p:pic>
      <p:pic>
        <p:nvPicPr>
          <p:cNvPr id="19" name="Imagen 18" descr="Imag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937" y="25438"/>
            <a:ext cx="3030880" cy="2715646"/>
          </a:xfrm>
          <a:prstGeom prst="ellipse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-187327" y="0"/>
            <a:ext cx="3132667" cy="2929467"/>
          </a:xfrm>
          <a:prstGeom prst="ellipse">
            <a:avLst/>
          </a:prstGeom>
          <a:noFill/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redondeado 15"/>
          <p:cNvSpPr/>
          <p:nvPr/>
        </p:nvSpPr>
        <p:spPr>
          <a:xfrm>
            <a:off x="2015594" y="2836360"/>
            <a:ext cx="6805080" cy="963084"/>
          </a:xfrm>
          <a:prstGeom prst="roundRect">
            <a:avLst/>
          </a:prstGeom>
          <a:solidFill>
            <a:srgbClr val="6D5EFF">
              <a:alpha val="22000"/>
            </a:srgbClr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ipse 19"/>
          <p:cNvSpPr/>
          <p:nvPr/>
        </p:nvSpPr>
        <p:spPr>
          <a:xfrm>
            <a:off x="190493" y="3230028"/>
            <a:ext cx="2308991" cy="2237523"/>
          </a:xfrm>
          <a:prstGeom prst="ellipse">
            <a:avLst/>
          </a:prstGeom>
          <a:noFill/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9900" y="2857526"/>
            <a:ext cx="6513511" cy="1336118"/>
          </a:xfrm>
          <a:noFill/>
          <a:ln w="38100" cap="flat" cmpd="dbl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>
            <a:normAutofit fontScale="90000"/>
          </a:bodyPr>
          <a:lstStyle/>
          <a:p>
            <a:r>
              <a:rPr lang="en-GB" sz="2889" dirty="0" smtClean="0">
                <a:latin typeface="Britannic Bold"/>
                <a:cs typeface="Britannic Bold"/>
              </a:rPr>
              <a:t>Top Quark Properties at LHC</a:t>
            </a:r>
            <a:br>
              <a:rPr lang="en-GB" sz="2889" dirty="0" smtClean="0">
                <a:latin typeface="Britannic Bold"/>
                <a:cs typeface="Britannic Bold"/>
              </a:rPr>
            </a:br>
            <a:r>
              <a:rPr lang="en-GB" sz="2889" dirty="0" smtClean="0">
                <a:latin typeface="Britannic Bold"/>
                <a:cs typeface="Britannic Bold"/>
              </a:rPr>
              <a:t> with ATLAS and CMS </a:t>
            </a:r>
            <a:r>
              <a:rPr lang="en-GB" sz="1800" dirty="0" smtClean="0">
                <a:latin typeface="Britannic Bold"/>
                <a:cs typeface="Britannic Bold"/>
              </a:rPr>
              <a:t/>
            </a:r>
            <a:br>
              <a:rPr lang="en-GB" sz="1800" dirty="0" smtClean="0">
                <a:latin typeface="Britannic Bold"/>
                <a:cs typeface="Britannic Bold"/>
              </a:rPr>
            </a:br>
            <a:r>
              <a:rPr lang="en-GB" sz="1800" dirty="0" smtClean="0">
                <a:latin typeface="Britannic Bold"/>
                <a:cs typeface="Britannic Bold"/>
              </a:rPr>
              <a:t/>
            </a:r>
            <a:br>
              <a:rPr lang="en-GB" sz="1800" dirty="0" smtClean="0">
                <a:latin typeface="Britannic Bold"/>
                <a:cs typeface="Britannic Bold"/>
              </a:rPr>
            </a:br>
            <a:r>
              <a:rPr lang="en-GB" sz="1400" dirty="0" smtClean="0">
                <a:latin typeface="Britannic Bold"/>
                <a:cs typeface="Britannic Bold"/>
              </a:rPr>
              <a:t>On  behalf of the ATLAS and CMS Collaboration</a:t>
            </a:r>
            <a:endParaRPr lang="en-GB" sz="1400" dirty="0">
              <a:latin typeface="Britannic Bold"/>
              <a:cs typeface="Britannic Bold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156764" y="1492251"/>
            <a:ext cx="2600326" cy="2476502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Imagen 7.png"/>
          <p:cNvPicPr>
            <a:picLocks noChangeAspect="1"/>
          </p:cNvPicPr>
          <p:nvPr/>
        </p:nvPicPr>
        <p:blipFill>
          <a:blip r:embed="rId4"/>
          <a:srcRect l="11210" r="13289"/>
          <a:stretch>
            <a:fillRect/>
          </a:stretch>
        </p:blipFill>
        <p:spPr>
          <a:xfrm>
            <a:off x="1163433" y="1502837"/>
            <a:ext cx="2583073" cy="2444612"/>
          </a:xfrm>
          <a:prstGeom prst="ellipse">
            <a:avLst/>
          </a:prstGeom>
        </p:spPr>
      </p:pic>
      <p:pic>
        <p:nvPicPr>
          <p:cNvPr id="7" name="Picture 17" descr="Imagen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5149" y="0"/>
            <a:ext cx="9763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/>
          <p:cNvSpPr/>
          <p:nvPr/>
        </p:nvSpPr>
        <p:spPr>
          <a:xfrm>
            <a:off x="6089800" y="5651500"/>
            <a:ext cx="2231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GB" sz="1200" dirty="0" smtClean="0">
              <a:solidFill>
                <a:srgbClr val="190997"/>
              </a:solidFill>
              <a:latin typeface="Britannic Bold"/>
              <a:cs typeface="Britannic Bold"/>
            </a:endParaRPr>
          </a:p>
          <a:p>
            <a:pPr algn="r"/>
            <a:r>
              <a:rPr lang="en-GB" sz="1200" dirty="0" smtClean="0">
                <a:solidFill>
                  <a:srgbClr val="190997"/>
                </a:solidFill>
                <a:latin typeface="Britannic Bold"/>
                <a:cs typeface="Britannic Bold"/>
              </a:rPr>
              <a:t>Regina Moles-</a:t>
            </a:r>
            <a:r>
              <a:rPr lang="en-GB" sz="1200" dirty="0" err="1" smtClean="0">
                <a:solidFill>
                  <a:srgbClr val="190997"/>
                </a:solidFill>
                <a:latin typeface="Britannic Bold"/>
                <a:cs typeface="Britannic Bold"/>
              </a:rPr>
              <a:t>Valls</a:t>
            </a:r>
            <a:endParaRPr lang="en-GB" sz="1200" dirty="0" smtClean="0">
              <a:latin typeface="Britannic Bold"/>
              <a:cs typeface="Britannic Bold"/>
            </a:endParaRPr>
          </a:p>
          <a:p>
            <a:pPr algn="r"/>
            <a:r>
              <a:rPr lang="en-GB" sz="1200" dirty="0" smtClean="0">
                <a:latin typeface="Britannic Bold"/>
                <a:cs typeface="Britannic Bold"/>
              </a:rPr>
              <a:t>IFIC – </a:t>
            </a:r>
            <a:r>
              <a:rPr lang="en-GB" sz="1200" dirty="0" err="1" smtClean="0">
                <a:latin typeface="Britannic Bold"/>
                <a:cs typeface="Britannic Bold"/>
              </a:rPr>
              <a:t>Universitat</a:t>
            </a:r>
            <a:r>
              <a:rPr lang="en-GB" sz="1200" dirty="0" smtClean="0">
                <a:latin typeface="Britannic Bold"/>
                <a:cs typeface="Britannic Bold"/>
              </a:rPr>
              <a:t> de </a:t>
            </a:r>
            <a:r>
              <a:rPr lang="en-GB" sz="1200" dirty="0" err="1" smtClean="0">
                <a:latin typeface="Britannic Bold"/>
                <a:cs typeface="Britannic Bold"/>
              </a:rPr>
              <a:t>València</a:t>
            </a:r>
            <a:endParaRPr lang="en-GB" sz="1200" dirty="0" smtClean="0">
              <a:latin typeface="Britannic Bold"/>
              <a:cs typeface="Britannic Bold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25022" y="4976786"/>
            <a:ext cx="1720318" cy="159584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 descr="Imagen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27" y="1820337"/>
            <a:ext cx="695737" cy="692151"/>
          </a:xfrm>
          <a:prstGeom prst="rect">
            <a:avLst/>
          </a:prstGeom>
        </p:spPr>
      </p:pic>
      <p:pic>
        <p:nvPicPr>
          <p:cNvPr id="22" name="Imagen 21" descr="Imagen 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234" y="3060145"/>
            <a:ext cx="501667" cy="72871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2783399" y="4770033"/>
            <a:ext cx="60584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i="1" dirty="0" smtClean="0">
                <a:solidFill>
                  <a:srgbClr val="000C6B"/>
                </a:solidFill>
                <a:latin typeface="Britanic Bold"/>
                <a:cs typeface="Britanic Bold"/>
              </a:rPr>
              <a:t>XXIV </a:t>
            </a:r>
            <a:r>
              <a:rPr lang="es-ES_tradnl" sz="1600" b="1" i="1" dirty="0" err="1" smtClean="0">
                <a:solidFill>
                  <a:srgbClr val="000C6B"/>
                </a:solidFill>
                <a:latin typeface="Britanic Bold"/>
                <a:cs typeface="Britanic Bold"/>
              </a:rPr>
              <a:t>Rencontres</a:t>
            </a:r>
            <a:r>
              <a:rPr lang="es-ES_tradnl" sz="1600" b="1" i="1" dirty="0" smtClean="0">
                <a:solidFill>
                  <a:srgbClr val="000C6B"/>
                </a:solidFill>
                <a:latin typeface="Britanic Bold"/>
                <a:cs typeface="Britanic Bold"/>
              </a:rPr>
              <a:t> de Blois: </a:t>
            </a:r>
            <a:r>
              <a:rPr lang="es-ES_tradnl" sz="1600" b="1" i="1" dirty="0" err="1" smtClean="0">
                <a:solidFill>
                  <a:srgbClr val="000C6B"/>
                </a:solidFill>
                <a:latin typeface="Britanic Bold"/>
                <a:cs typeface="Britanic Bold"/>
              </a:rPr>
              <a:t>Particle</a:t>
            </a:r>
            <a:r>
              <a:rPr lang="es-ES_tradnl" sz="1600" b="1" i="1" dirty="0" smtClean="0">
                <a:solidFill>
                  <a:srgbClr val="000C6B"/>
                </a:solidFill>
                <a:latin typeface="Britanic Bold"/>
                <a:cs typeface="Britanic Bold"/>
              </a:rPr>
              <a:t> </a:t>
            </a:r>
            <a:r>
              <a:rPr lang="es-ES_tradnl" sz="1600" b="1" i="1" dirty="0" err="1" smtClean="0">
                <a:solidFill>
                  <a:srgbClr val="000C6B"/>
                </a:solidFill>
                <a:latin typeface="Britanic Bold"/>
                <a:cs typeface="Britanic Bold"/>
              </a:rPr>
              <a:t>Physics</a:t>
            </a:r>
            <a:r>
              <a:rPr lang="es-ES_tradnl" sz="1600" b="1" i="1" dirty="0" smtClean="0">
                <a:solidFill>
                  <a:srgbClr val="000C6B"/>
                </a:solidFill>
                <a:latin typeface="Britanic Bold"/>
                <a:cs typeface="Britanic Bold"/>
              </a:rPr>
              <a:t> </a:t>
            </a:r>
            <a:r>
              <a:rPr lang="es-ES_tradnl" sz="1600" b="1" i="1" dirty="0" err="1" smtClean="0">
                <a:solidFill>
                  <a:srgbClr val="000C6B"/>
                </a:solidFill>
                <a:latin typeface="Britanic Bold"/>
                <a:cs typeface="Britanic Bold"/>
              </a:rPr>
              <a:t>and</a:t>
            </a:r>
            <a:r>
              <a:rPr lang="es-ES_tradnl" sz="1600" b="1" i="1" dirty="0" smtClean="0">
                <a:solidFill>
                  <a:srgbClr val="000C6B"/>
                </a:solidFill>
                <a:latin typeface="Britanic Bold"/>
                <a:cs typeface="Britanic Bold"/>
              </a:rPr>
              <a:t> </a:t>
            </a:r>
            <a:r>
              <a:rPr lang="es-ES_tradnl" sz="1600" b="1" i="1" dirty="0" err="1" smtClean="0">
                <a:solidFill>
                  <a:srgbClr val="000C6B"/>
                </a:solidFill>
                <a:latin typeface="Britanic Bold"/>
                <a:cs typeface="Britanic Bold"/>
              </a:rPr>
              <a:t>Cosmology</a:t>
            </a:r>
            <a:endParaRPr lang="es-ES_tradnl" sz="1600" b="1" i="1" dirty="0" smtClean="0">
              <a:solidFill>
                <a:srgbClr val="000C6B"/>
              </a:solidFill>
              <a:latin typeface="Britanic Bold"/>
              <a:cs typeface="Britanic Bold"/>
            </a:endParaRPr>
          </a:p>
          <a:p>
            <a:pPr algn="ctr"/>
            <a:r>
              <a:rPr lang="en-GB" sz="1400" b="1" dirty="0" smtClean="0">
                <a:solidFill>
                  <a:srgbClr val="000C6B"/>
                </a:solidFill>
                <a:latin typeface="Britanic Bold"/>
                <a:cs typeface="Britanic Bold"/>
              </a:rPr>
              <a:t>30</a:t>
            </a:r>
            <a:r>
              <a:rPr lang="en-GB" sz="1400" b="1" baseline="30000" dirty="0" smtClean="0">
                <a:solidFill>
                  <a:srgbClr val="000C6B"/>
                </a:solidFill>
                <a:latin typeface="Britanic Bold"/>
                <a:cs typeface="Britanic Bold"/>
              </a:rPr>
              <a:t>th</a:t>
            </a:r>
            <a:r>
              <a:rPr lang="en-GB" sz="1400" b="1" dirty="0" smtClean="0">
                <a:solidFill>
                  <a:srgbClr val="000C6B"/>
                </a:solidFill>
                <a:latin typeface="Britanic Bold"/>
                <a:cs typeface="Britanic Bold"/>
              </a:rPr>
              <a:t> May 2012</a:t>
            </a:r>
            <a:endParaRPr lang="en-GB" sz="1400" b="1" dirty="0">
              <a:solidFill>
                <a:srgbClr val="000C6B"/>
              </a:solidFill>
              <a:latin typeface="Britanic Bold"/>
              <a:cs typeface="Britanic Bold"/>
            </a:endParaRPr>
          </a:p>
        </p:txBody>
      </p:sp>
      <p:pic>
        <p:nvPicPr>
          <p:cNvPr id="25" name="Imagen 24" descr="Imagen 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376" y="5008535"/>
            <a:ext cx="1637436" cy="153394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Spin Correlations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5432233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Top quark has short lifetime (≈ 5·10</a:t>
            </a:r>
            <a:r>
              <a:rPr lang="en-GB" baseline="30000" dirty="0" smtClean="0"/>
              <a:t>-25 </a:t>
            </a:r>
            <a:r>
              <a:rPr lang="en-GB" dirty="0" err="1" smtClean="0"/>
              <a:t>s</a:t>
            </a:r>
            <a:r>
              <a:rPr lang="en-GB" dirty="0" smtClean="0"/>
              <a:t>)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It decays before spin can flip by the strong interaction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Spin information is contained in the decay product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Spin correlation differs form the SM </a:t>
            </a:r>
            <a:r>
              <a:rPr lang="es-ES_tradnl" sz="1500" dirty="0" err="1" smtClean="0">
                <a:sym typeface="Wingdings"/>
              </a:rPr>
              <a:t></a:t>
            </a:r>
            <a:r>
              <a:rPr lang="es-ES_tradnl" dirty="0" smtClean="0">
                <a:sym typeface="Wingdings"/>
              </a:rPr>
              <a:t> BSM </a:t>
            </a:r>
            <a:r>
              <a:rPr lang="es-ES_tradnl" dirty="0" err="1" smtClean="0"/>
              <a:t>scenarios</a:t>
            </a:r>
            <a:endParaRPr lang="es-ES_tradnl" dirty="0" smtClean="0">
              <a:sym typeface="Wingdings"/>
            </a:endParaRPr>
          </a:p>
          <a:p>
            <a:pPr algn="just">
              <a:spcBef>
                <a:spcPts val="600"/>
              </a:spcBef>
              <a:buSzPct val="70000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The angular distribution of the top quark decay is fixed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v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v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v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v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b="1" dirty="0" smtClean="0"/>
              <a:t>Correlation coefficien</a:t>
            </a:r>
            <a:r>
              <a:rPr lang="en-GB" dirty="0" smtClean="0"/>
              <a:t>t: </a:t>
            </a:r>
            <a:r>
              <a:rPr lang="en-GB" sz="1500" dirty="0" smtClean="0"/>
              <a:t>fractional difference in the number of events with top and anti-top quark where spins are aligned (</a:t>
            </a:r>
            <a:r>
              <a:rPr lang="en-GB" sz="1500" dirty="0" err="1" smtClean="0"/>
              <a:t>N</a:t>
            </a:r>
            <a:r>
              <a:rPr lang="en-GB" sz="1500" baseline="-25000" dirty="0" err="1" smtClean="0"/>
              <a:t>like</a:t>
            </a:r>
            <a:r>
              <a:rPr lang="en-GB" sz="1500" dirty="0" smtClean="0"/>
              <a:t>) and those where the top quark spins have opposite alignment (</a:t>
            </a:r>
            <a:r>
              <a:rPr lang="en-GB" sz="1500" dirty="0" err="1" smtClean="0"/>
              <a:t>N</a:t>
            </a:r>
            <a:r>
              <a:rPr lang="en-GB" sz="1500" baseline="-25000" dirty="0" err="1" smtClean="0"/>
              <a:t>unlike</a:t>
            </a:r>
            <a:r>
              <a:rPr lang="en-GB" sz="1500" dirty="0" smtClean="0"/>
              <a:t>) </a:t>
            </a:r>
          </a:p>
          <a:p>
            <a:pPr algn="just">
              <a:spcBef>
                <a:spcPts val="600"/>
              </a:spcBef>
              <a:buSzPct val="70000"/>
            </a:pPr>
            <a:endParaRPr lang="en-GB" sz="15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v"/>
            </a:pPr>
            <a:endParaRPr lang="en-GB" sz="15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sz="1600" dirty="0" smtClean="0"/>
              <a:t>The </a:t>
            </a:r>
            <a:r>
              <a:rPr lang="en-GB" sz="1600" b="1" dirty="0" err="1" smtClean="0"/>
              <a:t>helicity</a:t>
            </a:r>
            <a:r>
              <a:rPr lang="en-GB" sz="1600" b="1" dirty="0" smtClean="0"/>
              <a:t> basis </a:t>
            </a:r>
            <a:r>
              <a:rPr lang="en-GB" sz="1600" dirty="0" smtClean="0"/>
              <a:t>uses the direction of flight of the top quark in the centre of mass frame: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933816" y="127125"/>
            <a:ext cx="204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(ATLAS: arXiv:1203.4081)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5" name="Imagen 24" descr="Imagen 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69" b="24246"/>
          <a:stretch>
            <a:fillRect/>
          </a:stretch>
        </p:blipFill>
        <p:spPr>
          <a:xfrm>
            <a:off x="5885304" y="586847"/>
            <a:ext cx="2951789" cy="2178893"/>
          </a:xfrm>
          <a:prstGeom prst="rect">
            <a:avLst/>
          </a:prstGeom>
        </p:spPr>
      </p:pic>
      <p:pic>
        <p:nvPicPr>
          <p:cNvPr id="28" name="Imagen 27" descr="Imagen 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594" y="2768668"/>
            <a:ext cx="3903134" cy="1079590"/>
          </a:xfrm>
          <a:prstGeom prst="rect">
            <a:avLst/>
          </a:prstGeom>
        </p:spPr>
      </p:pic>
      <p:pic>
        <p:nvPicPr>
          <p:cNvPr id="29" name="Imagen 28" descr="Imagen 1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1558" y="2765740"/>
            <a:ext cx="4097862" cy="1250691"/>
          </a:xfrm>
          <a:prstGeom prst="rect">
            <a:avLst/>
          </a:prstGeom>
        </p:spPr>
      </p:pic>
      <p:pic>
        <p:nvPicPr>
          <p:cNvPr id="34" name="Imagen 33" descr="Imagen 1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477" y="4871437"/>
            <a:ext cx="2649640" cy="874292"/>
          </a:xfrm>
          <a:prstGeom prst="rect">
            <a:avLst/>
          </a:prstGeom>
        </p:spPr>
      </p:pic>
      <p:pic>
        <p:nvPicPr>
          <p:cNvPr id="38" name="Imagen 37" descr="Imagen 7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69"/>
          <a:stretch>
            <a:fillRect/>
          </a:stretch>
        </p:blipFill>
        <p:spPr>
          <a:xfrm>
            <a:off x="663567" y="4924352"/>
            <a:ext cx="4646083" cy="750039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420158" y="3739432"/>
            <a:ext cx="2585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 smtClean="0">
                <a:solidFill>
                  <a:srgbClr val="000C6B"/>
                </a:solidFill>
              </a:rPr>
              <a:t>θ</a:t>
            </a:r>
            <a:r>
              <a:rPr lang="en-GB" sz="1000" b="1" baseline="-25000" dirty="0" err="1" smtClean="0">
                <a:solidFill>
                  <a:srgbClr val="000C6B"/>
                </a:solidFill>
              </a:rPr>
              <a:t>i</a:t>
            </a:r>
            <a:r>
              <a:rPr lang="en-GB" sz="1000" b="1" dirty="0" smtClean="0">
                <a:solidFill>
                  <a:srgbClr val="000C6B"/>
                </a:solidFill>
              </a:rPr>
              <a:t>: angle between the direction of the decay particle I in the top quark rest frame and the spin quantization direction</a:t>
            </a:r>
            <a:endParaRPr lang="en-GB" sz="1000" b="1" dirty="0">
              <a:solidFill>
                <a:srgbClr val="000C6B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023140" y="3527955"/>
            <a:ext cx="1652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 smtClean="0">
                <a:solidFill>
                  <a:srgbClr val="000C6B"/>
                </a:solidFill>
              </a:rPr>
              <a:t>α</a:t>
            </a:r>
            <a:r>
              <a:rPr lang="en-GB" sz="1000" b="1" baseline="-25000" dirty="0" err="1" smtClean="0">
                <a:solidFill>
                  <a:srgbClr val="000C6B"/>
                </a:solidFill>
              </a:rPr>
              <a:t>i</a:t>
            </a:r>
            <a:r>
              <a:rPr lang="en-GB" sz="1000" b="1" dirty="0" smtClean="0">
                <a:solidFill>
                  <a:srgbClr val="000C6B"/>
                </a:solidFill>
              </a:rPr>
              <a:t>: spin analysing power</a:t>
            </a:r>
            <a:endParaRPr lang="en-GB" sz="1000" b="1" dirty="0">
              <a:solidFill>
                <a:srgbClr val="000C6B"/>
              </a:solidFill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6318251" y="2899758"/>
            <a:ext cx="433916" cy="109550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46"/>
          <p:cNvSpPr txBox="1"/>
          <p:nvPr/>
        </p:nvSpPr>
        <p:spPr>
          <a:xfrm>
            <a:off x="5728688" y="3984682"/>
            <a:ext cx="2304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Dilepton</a:t>
            </a:r>
            <a:r>
              <a:rPr lang="en-GB" sz="1400" b="1" dirty="0" smtClean="0"/>
              <a:t> topology used</a:t>
            </a:r>
            <a:endParaRPr lang="en-GB" sz="1400" b="1" dirty="0"/>
          </a:p>
        </p:txBody>
      </p:sp>
      <p:pic>
        <p:nvPicPr>
          <p:cNvPr id="49" name="Imagen 48" descr="Imagen 12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0881" y="5745729"/>
            <a:ext cx="1260916" cy="45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 descr="Imagen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593" y="2349490"/>
            <a:ext cx="3862343" cy="3781263"/>
          </a:xfrm>
          <a:prstGeom prst="rect">
            <a:avLst/>
          </a:prstGeom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Spin Correlations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97709"/>
            <a:ext cx="8384024" cy="515523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dirty="0" err="1" smtClean="0"/>
              <a:t>Δ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GB" dirty="0" smtClean="0"/>
              <a:t>distribution between the two lepton in the lab frame is </a:t>
            </a:r>
          </a:p>
          <a:p>
            <a:pPr algn="just">
              <a:spcBef>
                <a:spcPts val="600"/>
              </a:spcBef>
              <a:buSzPct val="70000"/>
            </a:pPr>
            <a:r>
              <a:rPr lang="en-GB" dirty="0" smtClean="0"/>
              <a:t>    sensitive to the spin correlation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Two hypothesis have been tested: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b="1" i="1" dirty="0" smtClean="0"/>
              <a:t> Correlated spins </a:t>
            </a:r>
            <a:r>
              <a:rPr lang="en-GB" dirty="0" smtClean="0"/>
              <a:t>(SM)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b="1" i="1" dirty="0" smtClean="0"/>
              <a:t> Uncorrelated spins</a:t>
            </a:r>
            <a:endParaRPr lang="en-GB" sz="1600" b="1" i="1" dirty="0" smtClean="0"/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sz="1600" dirty="0" smtClean="0"/>
          </a:p>
          <a:p>
            <a:pPr algn="just">
              <a:buSzPct val="70000"/>
              <a:buFont typeface="Wingdings" charset="2"/>
              <a:buChar char="²"/>
            </a:pPr>
            <a:r>
              <a:rPr lang="en-GB" sz="1600" dirty="0" smtClean="0"/>
              <a:t> </a:t>
            </a:r>
            <a:r>
              <a:rPr lang="en-GB" dirty="0" smtClean="0"/>
              <a:t>A is obtained by fitting the observed </a:t>
            </a:r>
            <a:r>
              <a:rPr lang="en-GB" dirty="0" err="1" smtClean="0"/>
              <a:t>Δ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ϕ</a:t>
            </a:r>
            <a:endParaRPr lang="en-GB" dirty="0" smtClean="0"/>
          </a:p>
          <a:p>
            <a:pPr algn="just">
              <a:buSzPct val="70000"/>
            </a:pPr>
            <a:r>
              <a:rPr lang="en-GB" dirty="0" smtClean="0"/>
              <a:t>   distribution to a linear superposition of correlated</a:t>
            </a:r>
          </a:p>
          <a:p>
            <a:pPr algn="just">
              <a:buSzPct val="70000"/>
            </a:pPr>
            <a:r>
              <a:rPr lang="en-GB" dirty="0" smtClean="0"/>
              <a:t>   uncorrelated hypothesis</a:t>
            </a:r>
          </a:p>
          <a:p>
            <a:pPr algn="just">
              <a:buSzPct val="70000"/>
            </a:pPr>
            <a:r>
              <a:rPr lang="en-GB" dirty="0" smtClean="0"/>
              <a:t>   </a:t>
            </a:r>
            <a:r>
              <a:rPr lang="en-GB" dirty="0" err="1" smtClean="0"/>
              <a:t>A</a:t>
            </a:r>
            <a:r>
              <a:rPr lang="en-GB" baseline="30000" dirty="0" err="1" smtClean="0"/>
              <a:t>SM</a:t>
            </a:r>
            <a:r>
              <a:rPr lang="en-GB" baseline="-25000" dirty="0" err="1" smtClean="0"/>
              <a:t>helicity</a:t>
            </a:r>
            <a:r>
              <a:rPr lang="en-GB" dirty="0" smtClean="0"/>
              <a:t>= 0.32</a:t>
            </a:r>
          </a:p>
          <a:p>
            <a:pPr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buSzPct val="70000"/>
            </a:pPr>
            <a:r>
              <a:rPr lang="en-GB" dirty="0" smtClean="0"/>
              <a:t>Evidence of spin correlation in agreement with SM</a:t>
            </a:r>
          </a:p>
          <a:p>
            <a:pPr algn="just">
              <a:buSzPct val="70000"/>
            </a:pPr>
            <a:r>
              <a:rPr lang="en-GB" b="1" dirty="0" smtClean="0"/>
              <a:t>Hypothesis of zero spin correlations is excluded at</a:t>
            </a:r>
          </a:p>
          <a:p>
            <a:pPr algn="just">
              <a:buSzPct val="70000"/>
            </a:pPr>
            <a:r>
              <a:rPr lang="en-GB" b="1" dirty="0" smtClean="0"/>
              <a:t>5.1 standard deviations</a:t>
            </a:r>
          </a:p>
        </p:txBody>
      </p:sp>
      <p:pic>
        <p:nvPicPr>
          <p:cNvPr id="24" name="Imagen 23" descr="Imagen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081" y="4812698"/>
            <a:ext cx="2073232" cy="474595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933816" y="127125"/>
            <a:ext cx="2221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(ATLAS: arXiv:1203.4081v1)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005398" y="4322877"/>
            <a:ext cx="3460757" cy="486954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240520" y="4182026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grpSp>
        <p:nvGrpSpPr>
          <p:cNvPr id="29" name="Agrupar 28"/>
          <p:cNvGrpSpPr/>
          <p:nvPr/>
        </p:nvGrpSpPr>
        <p:grpSpPr>
          <a:xfrm>
            <a:off x="5868858" y="776543"/>
            <a:ext cx="2817942" cy="1679067"/>
            <a:chOff x="6187251" y="1136651"/>
            <a:chExt cx="2499548" cy="1478422"/>
          </a:xfrm>
        </p:grpSpPr>
        <p:pic>
          <p:nvPicPr>
            <p:cNvPr id="23" name="Imagen 22" descr="Imagen 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3749" y="1136651"/>
              <a:ext cx="2283050" cy="1478422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8" name="Rectángulo 27"/>
            <p:cNvSpPr/>
            <p:nvPr/>
          </p:nvSpPr>
          <p:spPr>
            <a:xfrm rot="20426859">
              <a:off x="6187251" y="1332272"/>
              <a:ext cx="859823" cy="921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1005398" y="4354166"/>
            <a:ext cx="346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</a:t>
            </a:r>
            <a:r>
              <a:rPr lang="en-GB" baseline="-25000" dirty="0" err="1" smtClean="0"/>
              <a:t>helicity</a:t>
            </a:r>
            <a:r>
              <a:rPr lang="en-GB" dirty="0" smtClean="0"/>
              <a:t>=0.40±0.04(stat)</a:t>
            </a:r>
            <a:r>
              <a:rPr lang="en-GB" baseline="30000" dirty="0" smtClean="0"/>
              <a:t>+0.08</a:t>
            </a:r>
            <a:r>
              <a:rPr lang="en-GB" baseline="-25000" dirty="0" smtClean="0"/>
              <a:t>0.07</a:t>
            </a:r>
            <a:r>
              <a:rPr lang="en-GB" dirty="0" smtClean="0"/>
              <a:t>(syst)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508000" y="3503043"/>
            <a:ext cx="3238500" cy="560956"/>
          </a:xfrm>
          <a:prstGeom prst="roundRect">
            <a:avLst/>
          </a:prstGeom>
          <a:solidFill>
            <a:srgbClr val="D2CCF1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306919" y="776543"/>
            <a:ext cx="8384024" cy="44319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Top quark charge</a:t>
            </a:r>
          </a:p>
          <a:p>
            <a:pPr lvl="1" algn="just">
              <a:buFont typeface="Courier New"/>
              <a:buChar char="o"/>
            </a:pPr>
            <a:endParaRPr lang="en-GB" sz="2000" dirty="0" smtClean="0"/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Spin correlation </a:t>
            </a:r>
          </a:p>
          <a:p>
            <a:pPr lvl="1" algn="just"/>
            <a:r>
              <a:rPr lang="en-GB" sz="2000" dirty="0" smtClean="0"/>
              <a:t> </a:t>
            </a:r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</a:t>
            </a:r>
          </a:p>
          <a:p>
            <a:pPr marL="450000" lvl="1" algn="just"/>
            <a:endParaRPr lang="en-GB" sz="2000" dirty="0" smtClean="0"/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 difference</a:t>
            </a:r>
          </a:p>
          <a:p>
            <a:pPr lvl="1" algn="just"/>
            <a:endParaRPr lang="en-GB" sz="1600" b="1" dirty="0" smtClean="0"/>
          </a:p>
          <a:p>
            <a:pPr lvl="1" algn="just"/>
            <a:endParaRPr lang="en-GB" sz="1600" b="1" dirty="0" smtClean="0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1647670"/>
            <a:ext cx="3238500" cy="170541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redondeado 12"/>
          <p:cNvSpPr/>
          <p:nvPr/>
        </p:nvSpPr>
        <p:spPr>
          <a:xfrm>
            <a:off x="508000" y="4131510"/>
            <a:ext cx="3238500" cy="170541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n 14" descr="Imagen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39" y="1157531"/>
            <a:ext cx="5228167" cy="4838143"/>
          </a:xfrm>
          <a:prstGeom prst="rect">
            <a:avLst/>
          </a:prstGeom>
          <a:noFill/>
        </p:spPr>
      </p:pic>
      <p:sp>
        <p:nvSpPr>
          <p:cNvPr id="16" name="Elipse 15"/>
          <p:cNvSpPr/>
          <p:nvPr/>
        </p:nvSpPr>
        <p:spPr>
          <a:xfrm>
            <a:off x="5693827" y="3704168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ipse 18"/>
          <p:cNvSpPr/>
          <p:nvPr/>
        </p:nvSpPr>
        <p:spPr>
          <a:xfrm>
            <a:off x="6117160" y="2794001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</a:t>
            </a:r>
            <a:r>
              <a:rPr lang="en-GB" dirty="0" err="1" smtClean="0"/>
              <a:t>dilepton</a:t>
            </a:r>
            <a:r>
              <a:rPr lang="en-GB" dirty="0" smtClean="0"/>
              <a:t>                 </a:t>
            </a:r>
            <a:r>
              <a:rPr lang="en-GB" sz="1500" b="1" dirty="0" smtClean="0"/>
              <a:t>(CMS-PAS-TOP-11-016)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65960"/>
            <a:ext cx="8384024" cy="572462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b="1" dirty="0" err="1" smtClean="0"/>
              <a:t>KINb</a:t>
            </a:r>
            <a:r>
              <a:rPr lang="en-GB" dirty="0" smtClean="0"/>
              <a:t> method (kinematic equation describing </a:t>
            </a:r>
            <a:r>
              <a:rPr lang="en-GB" dirty="0" err="1" smtClean="0"/>
              <a:t>tt</a:t>
            </a:r>
            <a:r>
              <a:rPr lang="en-GB" dirty="0" smtClean="0"/>
              <a:t> system):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sz="1600" dirty="0" smtClean="0"/>
              <a:t>Solved many times per event, for all </a:t>
            </a:r>
            <a:r>
              <a:rPr lang="en-GB" sz="1600" dirty="0" err="1" smtClean="0"/>
              <a:t>lepton+jets</a:t>
            </a:r>
            <a:r>
              <a:rPr lang="en-GB" sz="1600" dirty="0" smtClean="0"/>
              <a:t> combination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sz="1600" dirty="0" smtClean="0"/>
              <a:t> jet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T</a:t>
            </a:r>
            <a:r>
              <a:rPr lang="en-GB" sz="1600" dirty="0" smtClean="0"/>
              <a:t>,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T</a:t>
            </a:r>
            <a:r>
              <a:rPr lang="en-GB" sz="1600" baseline="30000" dirty="0" err="1" smtClean="0"/>
              <a:t>miss</a:t>
            </a:r>
            <a:r>
              <a:rPr lang="en-GB" sz="1600" dirty="0" smtClean="0"/>
              <a:t> and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z</a:t>
            </a:r>
            <a:r>
              <a:rPr lang="en-GB" sz="1600" baseline="30000" dirty="0" err="1" smtClean="0"/>
              <a:t>tt</a:t>
            </a:r>
            <a:r>
              <a:rPr lang="en-GB" sz="1600" dirty="0" smtClean="0"/>
              <a:t> are varied independently according to their resolutions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sz="1600" dirty="0" smtClean="0"/>
              <a:t> Solutions with lower mass of </a:t>
            </a:r>
            <a:r>
              <a:rPr lang="en-GB" sz="1600" dirty="0" err="1" smtClean="0"/>
              <a:t>tt</a:t>
            </a:r>
            <a:r>
              <a:rPr lang="en-GB" sz="1600" dirty="0" smtClean="0"/>
              <a:t> and 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top</a:t>
            </a:r>
            <a:r>
              <a:rPr lang="en-GB" sz="1600" dirty="0" err="1" smtClean="0"/>
              <a:t>-m</a:t>
            </a:r>
            <a:r>
              <a:rPr lang="en-GB" sz="1600" baseline="-25000" dirty="0" err="1" smtClean="0"/>
              <a:t>anti-top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 are chosen 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sz="1600" dirty="0" smtClean="0"/>
              <a:t> Most probable combination is chosen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dirty="0" err="1" smtClean="0"/>
              <a:t>Unbined</a:t>
            </a:r>
            <a:r>
              <a:rPr lang="en-GB" dirty="0" smtClean="0"/>
              <a:t> likelihood fit of the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KINb</a:t>
            </a:r>
            <a:r>
              <a:rPr lang="en-GB" dirty="0" smtClean="0"/>
              <a:t> using templates at different masses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sz="1600" dirty="0" smtClean="0"/>
              <a:t> Measurement dominated by Jet Energy Scale (JES) and </a:t>
            </a:r>
            <a:r>
              <a:rPr lang="en-GB" sz="1600" dirty="0" err="1" smtClean="0"/>
              <a:t>flavor</a:t>
            </a:r>
            <a:r>
              <a:rPr lang="en-GB" sz="1600" dirty="0" smtClean="0"/>
              <a:t>-JES </a:t>
            </a:r>
            <a:endParaRPr lang="en-GB" dirty="0" smtClean="0"/>
          </a:p>
        </p:txBody>
      </p:sp>
      <p:sp>
        <p:nvSpPr>
          <p:cNvPr id="14" name="Rectángulo redondeado 13"/>
          <p:cNvSpPr/>
          <p:nvPr/>
        </p:nvSpPr>
        <p:spPr>
          <a:xfrm>
            <a:off x="826088" y="5486293"/>
            <a:ext cx="3779677" cy="411664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625011" y="5486292"/>
            <a:ext cx="4083978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dirty="0" smtClean="0">
                <a:latin typeface="+mj-lt"/>
                <a:cs typeface="Arial Unicode MS"/>
              </a:rPr>
              <a:t>= (173.3 </a:t>
            </a:r>
            <a:r>
              <a:rPr lang="en-GB" b="1" dirty="0" smtClean="0"/>
              <a:t>± 1.2</a:t>
            </a:r>
            <a:r>
              <a:rPr lang="en-GB" b="1" baseline="-25000" dirty="0" smtClean="0"/>
              <a:t>stat </a:t>
            </a:r>
            <a:r>
              <a:rPr lang="en-GB" b="1" dirty="0" smtClean="0"/>
              <a:t>± 2.5</a:t>
            </a:r>
            <a:r>
              <a:rPr lang="en-GB" b="1" baseline="-25000" dirty="0" smtClean="0"/>
              <a:t>syst</a:t>
            </a:r>
            <a:r>
              <a:rPr lang="en-GB" b="1" dirty="0" smtClean="0"/>
              <a:t>)GeV</a:t>
            </a:r>
            <a:endParaRPr lang="en-GB" b="1" dirty="0">
              <a:latin typeface="+mj-lt"/>
              <a:cs typeface="Arial Unicode MS"/>
            </a:endParaRPr>
          </a:p>
        </p:txBody>
      </p:sp>
      <p:pic>
        <p:nvPicPr>
          <p:cNvPr id="17" name="Imagen 16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5161" y="2751048"/>
            <a:ext cx="3524746" cy="363320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53084" y="5310266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CMS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21" name="Imagen 20" descr="Imagen 6.png"/>
          <p:cNvPicPr>
            <a:picLocks noChangeAspect="1"/>
          </p:cNvPicPr>
          <p:nvPr/>
        </p:nvPicPr>
        <p:blipFill>
          <a:blip r:embed="rId4"/>
          <a:srcRect l="70900" t="8595" r="3613" b="9534"/>
          <a:stretch>
            <a:fillRect/>
          </a:stretch>
        </p:blipFill>
        <p:spPr>
          <a:xfrm>
            <a:off x="7355421" y="765960"/>
            <a:ext cx="1284390" cy="19308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826087" y="2793380"/>
            <a:ext cx="4103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b-tagging information reduce background considerably</a:t>
            </a:r>
            <a:endParaRPr lang="en-GB" sz="1200" b="1" dirty="0"/>
          </a:p>
        </p:txBody>
      </p:sp>
      <p:cxnSp>
        <p:nvCxnSpPr>
          <p:cNvPr id="30" name="Conector recto 29"/>
          <p:cNvCxnSpPr/>
          <p:nvPr/>
        </p:nvCxnSpPr>
        <p:spPr>
          <a:xfrm rot="10800000">
            <a:off x="4856888" y="876512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n 30" descr="Imagen 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551" y="2978962"/>
            <a:ext cx="4741574" cy="2384219"/>
          </a:xfrm>
          <a:prstGeom prst="rect">
            <a:avLst/>
          </a:prstGeom>
        </p:spPr>
      </p:pic>
      <p:cxnSp>
        <p:nvCxnSpPr>
          <p:cNvPr id="32" name="Conector recto 31"/>
          <p:cNvCxnSpPr/>
          <p:nvPr/>
        </p:nvCxnSpPr>
        <p:spPr>
          <a:xfrm rot="10800000">
            <a:off x="3443004" y="1875552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20257" y="5855624"/>
            <a:ext cx="46224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i="1" dirty="0" smtClean="0">
                <a:solidFill>
                  <a:srgbClr val="FF0000"/>
                </a:solidFill>
              </a:rPr>
              <a:t>Most precise up-to-date in the </a:t>
            </a:r>
            <a:r>
              <a:rPr lang="en-GB" sz="1500" b="1" i="1" dirty="0" err="1" smtClean="0">
                <a:solidFill>
                  <a:srgbClr val="FF0000"/>
                </a:solidFill>
              </a:rPr>
              <a:t>dilepton</a:t>
            </a:r>
            <a:r>
              <a:rPr lang="en-GB" sz="1500" b="1" i="1" dirty="0" smtClean="0">
                <a:solidFill>
                  <a:srgbClr val="FF0000"/>
                </a:solidFill>
              </a:rPr>
              <a:t> channel !!</a:t>
            </a:r>
            <a:endParaRPr lang="en-GB" sz="1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</a:t>
            </a:r>
            <a:r>
              <a:rPr lang="en-GB" dirty="0" err="1" smtClean="0"/>
              <a:t>lepton+jets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2776" y="3709643"/>
            <a:ext cx="8384024" cy="661695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>
                <a:solidFill>
                  <a:srgbClr val="190997"/>
                </a:solidFill>
              </a:rPr>
              <a:t>CMS</a:t>
            </a:r>
            <a:r>
              <a:rPr lang="en-GB" dirty="0" smtClean="0"/>
              <a:t>: Kinematic fit + Ideogram is used to determine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in </a:t>
            </a:r>
            <a:r>
              <a:rPr lang="en-GB" dirty="0" err="1" smtClean="0"/>
              <a:t>μ+jets</a:t>
            </a:r>
            <a:endParaRPr lang="en-GB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sz="1400" dirty="0" smtClean="0"/>
              <a:t>Kinematic fit exploits the compatibility with </a:t>
            </a:r>
            <a:r>
              <a:rPr lang="en-GB" sz="1400" dirty="0" err="1" smtClean="0"/>
              <a:t>tt</a:t>
            </a:r>
            <a:r>
              <a:rPr lang="en-GB" sz="1400" dirty="0" smtClean="0"/>
              <a:t> hypothesis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870319" y="148291"/>
            <a:ext cx="224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(CMS-PAS-TOP-11-015)</a:t>
            </a: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   ( ATLAS: arXiv.1203.5755)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6373163" y="2009803"/>
            <a:ext cx="2573654" cy="8582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/>
          <p:cNvSpPr txBox="1"/>
          <p:nvPr/>
        </p:nvSpPr>
        <p:spPr>
          <a:xfrm>
            <a:off x="6323521" y="2147382"/>
            <a:ext cx="2697282" cy="646331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baseline="30000" dirty="0" err="1" smtClean="0">
                <a:latin typeface="+mj-lt"/>
                <a:cs typeface="Arial Unicode MS"/>
              </a:rPr>
              <a:t>l+jets</a:t>
            </a:r>
            <a:r>
              <a:rPr lang="en-GB" b="1" baseline="-25000" dirty="0" smtClean="0">
                <a:latin typeface="+mj-lt"/>
                <a:cs typeface="Arial Unicode MS"/>
              </a:rPr>
              <a:t> </a:t>
            </a:r>
            <a:r>
              <a:rPr lang="en-GB" b="1" dirty="0" smtClean="0">
                <a:latin typeface="+mj-lt"/>
                <a:cs typeface="Arial Unicode MS"/>
              </a:rPr>
              <a:t>= (174.5 </a:t>
            </a:r>
            <a:r>
              <a:rPr lang="en-GB" b="1" dirty="0" smtClean="0"/>
              <a:t>± 0.6</a:t>
            </a:r>
            <a:r>
              <a:rPr lang="en-GB" b="1" baseline="-25000" dirty="0" smtClean="0"/>
              <a:t>stat</a:t>
            </a:r>
          </a:p>
          <a:p>
            <a:pPr algn="ctr"/>
            <a:r>
              <a:rPr lang="en-GB" b="1" baseline="-25000" dirty="0" smtClean="0"/>
              <a:t>                            </a:t>
            </a:r>
            <a:r>
              <a:rPr lang="en-GB" b="1" dirty="0" smtClean="0"/>
              <a:t> </a:t>
            </a:r>
            <a:r>
              <a:rPr lang="en-GB" b="1" baseline="-25000" dirty="0" smtClean="0"/>
              <a:t> </a:t>
            </a:r>
            <a:r>
              <a:rPr lang="en-GB" b="1" dirty="0" smtClean="0"/>
              <a:t>± 2.3</a:t>
            </a:r>
            <a:r>
              <a:rPr lang="en-GB" b="1" baseline="-25000" dirty="0" smtClean="0"/>
              <a:t>syst</a:t>
            </a:r>
            <a:r>
              <a:rPr lang="en-GB" b="1" dirty="0" smtClean="0"/>
              <a:t>)GeV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31908" y="1869412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23" name="Imagen 22" descr="Imagen 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9403" y="4269972"/>
            <a:ext cx="2354206" cy="2298852"/>
          </a:xfrm>
          <a:prstGeom prst="rect">
            <a:avLst/>
          </a:prstGeom>
        </p:spPr>
      </p:pic>
      <p:pic>
        <p:nvPicPr>
          <p:cNvPr id="26" name="Imagen 25" descr="Imagen 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40" y="4239960"/>
            <a:ext cx="3000962" cy="2240100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6179395" y="4741318"/>
            <a:ext cx="2573654" cy="8582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adroTexto 31"/>
          <p:cNvSpPr txBox="1"/>
          <p:nvPr/>
        </p:nvSpPr>
        <p:spPr>
          <a:xfrm>
            <a:off x="6108587" y="4847148"/>
            <a:ext cx="2697282" cy="646331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baseline="30000" dirty="0" err="1" smtClean="0">
                <a:latin typeface="+mj-lt"/>
                <a:cs typeface="Arial Unicode MS"/>
              </a:rPr>
              <a:t>μ+jets</a:t>
            </a:r>
            <a:r>
              <a:rPr lang="en-GB" b="1" baseline="-25000" dirty="0" smtClean="0">
                <a:latin typeface="+mj-lt"/>
                <a:cs typeface="Arial Unicode MS"/>
              </a:rPr>
              <a:t> </a:t>
            </a:r>
            <a:r>
              <a:rPr lang="en-GB" b="1" dirty="0" smtClean="0">
                <a:latin typeface="+mj-lt"/>
                <a:cs typeface="Arial Unicode MS"/>
              </a:rPr>
              <a:t> = (172.64 </a:t>
            </a:r>
            <a:r>
              <a:rPr lang="en-GB" b="1" dirty="0" smtClean="0"/>
              <a:t>± 0.57</a:t>
            </a:r>
            <a:r>
              <a:rPr lang="en-GB" b="1" baseline="-25000" dirty="0" smtClean="0"/>
              <a:t>stat+JES </a:t>
            </a:r>
            <a:r>
              <a:rPr lang="en-GB" b="1" dirty="0" smtClean="0"/>
              <a:t>± 1.18</a:t>
            </a:r>
            <a:r>
              <a:rPr lang="en-GB" b="1" baseline="-25000" dirty="0" smtClean="0"/>
              <a:t>syst</a:t>
            </a:r>
            <a:r>
              <a:rPr lang="en-GB" b="1" dirty="0" smtClean="0"/>
              <a:t>)GeV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338140" y="4600927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CMS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391075" y="2868067"/>
            <a:ext cx="2635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Measurement is dominated by </a:t>
            </a:r>
          </a:p>
          <a:p>
            <a:r>
              <a:rPr lang="en-GB" sz="1400" dirty="0" smtClean="0"/>
              <a:t>JES, and ISR-FSR systematic errors</a:t>
            </a:r>
            <a:endParaRPr lang="en-GB" sz="1400" dirty="0"/>
          </a:p>
        </p:txBody>
      </p:sp>
      <p:sp>
        <p:nvSpPr>
          <p:cNvPr id="35" name="Rectángulo 34"/>
          <p:cNvSpPr/>
          <p:nvPr/>
        </p:nvSpPr>
        <p:spPr>
          <a:xfrm>
            <a:off x="6463384" y="5599582"/>
            <a:ext cx="2042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Some </a:t>
            </a:r>
            <a:r>
              <a:rPr lang="en-GB" sz="1400" dirty="0" err="1" smtClean="0"/>
              <a:t>systematics</a:t>
            </a:r>
            <a:r>
              <a:rPr lang="en-GB" sz="1400" dirty="0" smtClean="0"/>
              <a:t> are still </a:t>
            </a:r>
          </a:p>
          <a:p>
            <a:r>
              <a:rPr lang="en-GB" sz="1400" dirty="0" smtClean="0"/>
              <a:t>being evaluated by CMS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28085" y="691879"/>
            <a:ext cx="8384024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>
                <a:solidFill>
                  <a:srgbClr val="190997"/>
                </a:solidFill>
              </a:rPr>
              <a:t>ATLAS</a:t>
            </a:r>
            <a:r>
              <a:rPr lang="en-GB" dirty="0" smtClean="0"/>
              <a:t>: Templates methods have been used to determine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in </a:t>
            </a:r>
            <a:r>
              <a:rPr lang="en-GB" dirty="0" err="1" smtClean="0"/>
              <a:t>μ/e+jets</a:t>
            </a:r>
            <a:endParaRPr lang="en-GB" dirty="0" smtClean="0"/>
          </a:p>
        </p:txBody>
      </p:sp>
      <p:sp>
        <p:nvSpPr>
          <p:cNvPr id="24" name="Rectángulo 23"/>
          <p:cNvSpPr/>
          <p:nvPr/>
        </p:nvSpPr>
        <p:spPr>
          <a:xfrm>
            <a:off x="714702" y="1135268"/>
            <a:ext cx="142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/>
              <a:t>1D template</a:t>
            </a:r>
            <a:r>
              <a:rPr lang="en-GB" dirty="0" smtClean="0"/>
              <a:t>: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132388" y="1103002"/>
            <a:ext cx="142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/>
              <a:t>2D template</a:t>
            </a:r>
            <a:r>
              <a:rPr lang="en-GB" dirty="0" smtClean="0"/>
              <a:t>: 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751404" y="1174748"/>
            <a:ext cx="1359643" cy="31769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redondeado 35"/>
          <p:cNvSpPr/>
          <p:nvPr/>
        </p:nvSpPr>
        <p:spPr>
          <a:xfrm>
            <a:off x="4142970" y="1160130"/>
            <a:ext cx="1385763" cy="31769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n 36" descr="Imagen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76" y="1710655"/>
            <a:ext cx="2787557" cy="1901855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521430" y="1472334"/>
            <a:ext cx="32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sz="1400" dirty="0" smtClean="0"/>
              <a:t>Based on the  variable R</a:t>
            </a:r>
            <a:r>
              <a:rPr lang="en-GB" sz="1400" baseline="-25000" dirty="0" smtClean="0"/>
              <a:t>32</a:t>
            </a:r>
            <a:r>
              <a:rPr lang="en-GB" sz="1400" dirty="0" smtClean="0"/>
              <a:t> =</a:t>
            </a:r>
            <a:r>
              <a:rPr lang="en-GB" sz="1400" dirty="0" err="1" smtClean="0"/>
              <a:t>m</a:t>
            </a:r>
            <a:r>
              <a:rPr lang="en-GB" sz="1400" baseline="-25000" dirty="0" err="1" smtClean="0"/>
              <a:t>top</a:t>
            </a:r>
            <a:r>
              <a:rPr lang="en-GB" sz="1400" dirty="0" err="1" smtClean="0"/>
              <a:t>/m</a:t>
            </a:r>
            <a:r>
              <a:rPr lang="en-GB" sz="1400" baseline="-25000" dirty="0" err="1" smtClean="0"/>
              <a:t>W</a:t>
            </a:r>
            <a:endParaRPr lang="en-GB" sz="1400" baseline="-25000" dirty="0" smtClean="0"/>
          </a:p>
        </p:txBody>
      </p:sp>
      <p:sp>
        <p:nvSpPr>
          <p:cNvPr id="39" name="Rectángulo 38"/>
          <p:cNvSpPr/>
          <p:nvPr/>
        </p:nvSpPr>
        <p:spPr>
          <a:xfrm>
            <a:off x="3649986" y="1412502"/>
            <a:ext cx="5494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Determine </a:t>
            </a:r>
            <a:r>
              <a:rPr lang="en-GB" sz="1400" dirty="0" err="1" smtClean="0"/>
              <a:t>m</a:t>
            </a:r>
            <a:r>
              <a:rPr lang="en-GB" sz="1400" baseline="-25000" dirty="0" err="1" smtClean="0"/>
              <a:t>top</a:t>
            </a:r>
            <a:r>
              <a:rPr lang="en-GB" sz="1400" dirty="0" smtClean="0"/>
              <a:t> and a global jet energy scale factor (JSF) simultaneously</a:t>
            </a:r>
            <a:endParaRPr lang="en-GB" sz="1400" dirty="0"/>
          </a:p>
        </p:txBody>
      </p:sp>
      <p:pic>
        <p:nvPicPr>
          <p:cNvPr id="40" name="Imagen 39" descr="Imagen 9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658" y="1602996"/>
            <a:ext cx="2903214" cy="2014917"/>
          </a:xfrm>
          <a:prstGeom prst="rect">
            <a:avLst/>
          </a:prstGeom>
        </p:spPr>
      </p:pic>
      <p:cxnSp>
        <p:nvCxnSpPr>
          <p:cNvPr id="41" name="Conector recto 40"/>
          <p:cNvCxnSpPr/>
          <p:nvPr/>
        </p:nvCxnSpPr>
        <p:spPr>
          <a:xfrm rot="10800000">
            <a:off x="3608094" y="4157242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Full </a:t>
            </a:r>
            <a:r>
              <a:rPr lang="en-GB" dirty="0" err="1" smtClean="0"/>
              <a:t>Hadronic</a:t>
            </a:r>
            <a:r>
              <a:rPr lang="en-GB" dirty="0" smtClean="0"/>
              <a:t>         </a:t>
            </a:r>
            <a:r>
              <a:rPr lang="en-GB" sz="1500" b="1" dirty="0" smtClean="0"/>
              <a:t>(ATLAS-CONF-2011-030)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65960"/>
            <a:ext cx="8384024" cy="45704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extracted with a template method  (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baseline="30000" dirty="0" err="1" smtClean="0"/>
              <a:t>gen</a:t>
            </a:r>
            <a:r>
              <a:rPr lang="en-GB" dirty="0" smtClean="0"/>
              <a:t> from 160 to 190 </a:t>
            </a:r>
            <a:r>
              <a:rPr lang="en-GB" dirty="0" err="1" smtClean="0"/>
              <a:t>GeV</a:t>
            </a:r>
            <a:r>
              <a:rPr lang="en-GB" dirty="0" smtClean="0"/>
              <a:t> )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Jet assignment done with a Kinematic fit 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dirty="0" smtClean="0"/>
              <a:t> More than 6 jets involved in the analysis (2 </a:t>
            </a:r>
            <a:r>
              <a:rPr lang="en-GB" dirty="0" err="1" smtClean="0"/>
              <a:t>b</a:t>
            </a:r>
            <a:r>
              <a:rPr lang="en-GB" dirty="0" smtClean="0"/>
              <a:t>-tagged jets)</a:t>
            </a:r>
          </a:p>
          <a:p>
            <a:pPr lvl="1" algn="just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dirty="0" smtClean="0"/>
              <a:t> Lower χ</a:t>
            </a:r>
            <a:r>
              <a:rPr lang="en-GB" baseline="30000" dirty="0" smtClean="0"/>
              <a:t>2</a:t>
            </a:r>
            <a:r>
              <a:rPr lang="en-GB" dirty="0" smtClean="0"/>
              <a:t> is kept  ( χ</a:t>
            </a:r>
            <a:r>
              <a:rPr lang="en-GB" baseline="30000" dirty="0" smtClean="0"/>
              <a:t>2</a:t>
            </a:r>
            <a:r>
              <a:rPr lang="en-GB" dirty="0" smtClean="0"/>
              <a:t>&lt;8 ) 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Main background: Multi-jet sample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Template </a:t>
            </a:r>
            <a:r>
              <a:rPr lang="en-GB" dirty="0" err="1" smtClean="0"/>
              <a:t>parametrization</a:t>
            </a:r>
            <a:r>
              <a:rPr lang="en-GB" dirty="0" smtClean="0"/>
              <a:t> for the background directly from data</a:t>
            </a:r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lvl="2" algn="just">
              <a:buSzPct val="70000"/>
              <a:buFont typeface="Wingdings" charset="2"/>
              <a:buChar char="²"/>
            </a:pPr>
            <a:endParaRPr lang="en-GB" dirty="0" smtClean="0"/>
          </a:p>
          <a:p>
            <a:pPr algn="just">
              <a:buSzPct val="70000"/>
            </a:pPr>
            <a:endParaRPr lang="en-GB" dirty="0" smtClean="0"/>
          </a:p>
          <a:p>
            <a:pPr algn="just">
              <a:buSzPct val="70000"/>
            </a:pPr>
            <a:r>
              <a:rPr lang="en-GB" sz="1600" dirty="0" smtClean="0"/>
              <a:t>Dominating uncertainties are JES, Radiation </a:t>
            </a:r>
          </a:p>
          <a:p>
            <a:pPr algn="just">
              <a:buSzPct val="70000"/>
            </a:pPr>
            <a:r>
              <a:rPr lang="en-GB" sz="1600" dirty="0" smtClean="0"/>
              <a:t>and modelling of the background </a:t>
            </a:r>
          </a:p>
        </p:txBody>
      </p:sp>
      <p:pic>
        <p:nvPicPr>
          <p:cNvPr id="36" name="Imagen 35" descr="Imagen 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6908" y="2831762"/>
            <a:ext cx="5077092" cy="3721438"/>
          </a:xfrm>
          <a:prstGeom prst="rect">
            <a:avLst/>
          </a:prstGeom>
        </p:spPr>
      </p:pic>
      <p:pic>
        <p:nvPicPr>
          <p:cNvPr id="40" name="Imagen 39" descr="Imagen 6.png"/>
          <p:cNvPicPr>
            <a:picLocks noChangeAspect="1"/>
          </p:cNvPicPr>
          <p:nvPr/>
        </p:nvPicPr>
        <p:blipFill>
          <a:blip r:embed="rId4"/>
          <a:srcRect l="1131" t="3487" r="70407"/>
          <a:stretch>
            <a:fillRect/>
          </a:stretch>
        </p:blipFill>
        <p:spPr>
          <a:xfrm>
            <a:off x="7355422" y="765960"/>
            <a:ext cx="1269960" cy="2015294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497413" y="4288167"/>
            <a:ext cx="3516871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306919" y="4272908"/>
            <a:ext cx="4083978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dirty="0" smtClean="0">
                <a:latin typeface="+mj-lt"/>
                <a:cs typeface="Arial Unicode MS"/>
              </a:rPr>
              <a:t>= (174.9 </a:t>
            </a:r>
            <a:r>
              <a:rPr lang="en-GB" b="1" dirty="0" smtClean="0"/>
              <a:t>± 2.1</a:t>
            </a:r>
            <a:r>
              <a:rPr lang="en-GB" b="1" baseline="-25000" dirty="0" smtClean="0"/>
              <a:t>stat </a:t>
            </a:r>
            <a:r>
              <a:rPr lang="en-GB" b="1" dirty="0" smtClean="0"/>
              <a:t>± 3.8</a:t>
            </a:r>
            <a:r>
              <a:rPr lang="en-GB" b="1" baseline="-25000" dirty="0" smtClean="0"/>
              <a:t>syst</a:t>
            </a:r>
            <a:r>
              <a:rPr lang="en-GB" b="1" dirty="0" smtClean="0"/>
              <a:t>)GeV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56158" y="4126610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Combination          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785284" y="1344080"/>
            <a:ext cx="3873500" cy="61552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b="1" dirty="0" err="1" smtClean="0"/>
              <a:t>m</a:t>
            </a:r>
            <a:r>
              <a:rPr lang="en-GB" b="1" baseline="-25000" dirty="0" err="1" smtClean="0"/>
              <a:t>top</a:t>
            </a:r>
            <a:r>
              <a:rPr lang="en-GB" b="1" dirty="0" smtClean="0"/>
              <a:t> LHC combination is ongoing …</a:t>
            </a:r>
            <a:endParaRPr lang="en-GB" sz="1600" dirty="0" smtClean="0"/>
          </a:p>
          <a:p>
            <a:pPr lvl="2" algn="just">
              <a:buFont typeface="Wingdings" charset="2"/>
              <a:buChar char="v"/>
            </a:pPr>
            <a:endParaRPr lang="en-GB" sz="1600" dirty="0" smtClean="0"/>
          </a:p>
        </p:txBody>
      </p:sp>
      <p:pic>
        <p:nvPicPr>
          <p:cNvPr id="15" name="Imagen 14" descr="Imag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22" y="1153586"/>
            <a:ext cx="3970630" cy="4702062"/>
          </a:xfrm>
          <a:prstGeom prst="rect">
            <a:avLst/>
          </a:prstGeom>
        </p:spPr>
      </p:pic>
      <p:pic>
        <p:nvPicPr>
          <p:cNvPr id="13" name="Imagen 12" descr="Imagen 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581" y="1814510"/>
            <a:ext cx="5009407" cy="42316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80999" y="5908563"/>
            <a:ext cx="458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ATLAS </a:t>
            </a:r>
            <a:r>
              <a:rPr lang="en-GB" sz="1400" dirty="0" err="1" smtClean="0"/>
              <a:t>hadronic</a:t>
            </a:r>
            <a:r>
              <a:rPr lang="en-GB" sz="1400" dirty="0" smtClean="0"/>
              <a:t> top mass measurement has not been included in the plot yet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508000" y="4222749"/>
            <a:ext cx="3238500" cy="497416"/>
          </a:xfrm>
          <a:prstGeom prst="roundRect">
            <a:avLst/>
          </a:prstGeom>
          <a:solidFill>
            <a:srgbClr val="D2CCF1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306919" y="776543"/>
            <a:ext cx="8384024" cy="44319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Top quark charge</a:t>
            </a:r>
          </a:p>
          <a:p>
            <a:pPr lvl="1" algn="just">
              <a:buFont typeface="Courier New"/>
              <a:buChar char="o"/>
            </a:pPr>
            <a:endParaRPr lang="en-GB" sz="2000" dirty="0" smtClean="0"/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Spin correlation </a:t>
            </a:r>
          </a:p>
          <a:p>
            <a:pPr lvl="1" algn="just"/>
            <a:r>
              <a:rPr lang="en-GB" sz="2000" dirty="0" smtClean="0"/>
              <a:t> </a:t>
            </a:r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</a:t>
            </a:r>
          </a:p>
          <a:p>
            <a:pPr marL="450000" lvl="1" algn="just"/>
            <a:endParaRPr lang="en-GB" sz="2000" dirty="0" smtClean="0"/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 difference</a:t>
            </a:r>
          </a:p>
          <a:p>
            <a:pPr lvl="1" algn="just"/>
            <a:endParaRPr lang="en-GB" sz="1600" b="1" dirty="0" smtClean="0"/>
          </a:p>
          <a:p>
            <a:pPr lvl="1" algn="just"/>
            <a:endParaRPr lang="en-GB" sz="1600" b="1" dirty="0" smtClean="0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1647670"/>
            <a:ext cx="3238500" cy="235283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n 12" descr="Imagen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39" y="1157531"/>
            <a:ext cx="5228167" cy="4838143"/>
          </a:xfrm>
          <a:prstGeom prst="rect">
            <a:avLst/>
          </a:prstGeom>
          <a:noFill/>
        </p:spPr>
      </p:pic>
      <p:sp>
        <p:nvSpPr>
          <p:cNvPr id="15" name="Elipse 14"/>
          <p:cNvSpPr/>
          <p:nvPr/>
        </p:nvSpPr>
        <p:spPr>
          <a:xfrm>
            <a:off x="5693827" y="3704168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e 15"/>
          <p:cNvSpPr/>
          <p:nvPr/>
        </p:nvSpPr>
        <p:spPr>
          <a:xfrm>
            <a:off x="6117160" y="2794001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343283" y="2437328"/>
            <a:ext cx="5244717" cy="375485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Sample divided in  </a:t>
            </a:r>
            <a:r>
              <a:rPr lang="en-GB" b="1" i="1" dirty="0" err="1" smtClean="0"/>
              <a:t>l</a:t>
            </a:r>
            <a:r>
              <a:rPr lang="en-GB" b="1" i="1" baseline="30000" dirty="0" err="1" smtClean="0"/>
              <a:t>+</a:t>
            </a:r>
            <a:r>
              <a:rPr lang="en-GB" b="1" i="1" dirty="0" err="1" smtClean="0"/>
              <a:t>+jets</a:t>
            </a:r>
            <a:r>
              <a:rPr lang="en-GB" b="1" i="1" dirty="0" smtClean="0"/>
              <a:t> </a:t>
            </a:r>
            <a:r>
              <a:rPr lang="en-GB" dirty="0" smtClean="0"/>
              <a:t>and </a:t>
            </a:r>
            <a:r>
              <a:rPr lang="en-GB" b="1" i="1" dirty="0" err="1" smtClean="0"/>
              <a:t>l</a:t>
            </a:r>
            <a:r>
              <a:rPr lang="en-GB" b="1" i="1" baseline="30000" dirty="0" smtClean="0"/>
              <a:t>-</a:t>
            </a:r>
            <a:r>
              <a:rPr lang="en-GB" b="1" i="1" dirty="0" smtClean="0"/>
              <a:t>+jets</a:t>
            </a:r>
          </a:p>
          <a:p>
            <a:pPr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b="1" i="1" dirty="0" smtClean="0"/>
              <a:t> </a:t>
            </a:r>
            <a:r>
              <a:rPr lang="en-GB" dirty="0" smtClean="0"/>
              <a:t>Top mass is reconstructed using </a:t>
            </a:r>
            <a:r>
              <a:rPr lang="en-GB" dirty="0" err="1" smtClean="0"/>
              <a:t>hadronic</a:t>
            </a:r>
            <a:r>
              <a:rPr lang="en-GB" dirty="0" smtClean="0"/>
              <a:t> side information (</a:t>
            </a:r>
            <a:r>
              <a:rPr lang="en-GB" dirty="0" err="1" smtClean="0"/>
              <a:t>Wb</a:t>
            </a:r>
            <a:r>
              <a:rPr lang="en-GB" dirty="0" smtClean="0"/>
              <a:t> </a:t>
            </a:r>
            <a:r>
              <a:rPr lang="en-GB" sz="1400" dirty="0" err="1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qqb</a:t>
            </a:r>
            <a:r>
              <a:rPr lang="en-GB" dirty="0" smtClean="0">
                <a:sym typeface="Wingdings"/>
              </a:rPr>
              <a:t>)</a:t>
            </a:r>
          </a:p>
          <a:p>
            <a:pPr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>
                <a:sym typeface="Wingdings"/>
              </a:rPr>
              <a:t> Kinematic fit to perform jet association:</a:t>
            </a:r>
          </a:p>
          <a:p>
            <a:pPr lvl="1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dirty="0" smtClean="0">
                <a:sym typeface="Wingdings"/>
              </a:rPr>
              <a:t> Lowest Χ</a:t>
            </a:r>
            <a:r>
              <a:rPr lang="en-GB" baseline="30000" dirty="0" smtClean="0">
                <a:sym typeface="Wingdings"/>
              </a:rPr>
              <a:t>2</a:t>
            </a:r>
            <a:endParaRPr lang="en-GB" dirty="0" smtClean="0"/>
          </a:p>
          <a:p>
            <a:pPr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Final measurement from ideogram method:</a:t>
            </a:r>
          </a:p>
          <a:p>
            <a:pPr lvl="1">
              <a:spcBef>
                <a:spcPts val="600"/>
              </a:spcBef>
              <a:buSzPct val="70000"/>
              <a:buFont typeface="Wingdings" charset="2"/>
              <a:buChar char="§"/>
            </a:pPr>
            <a:r>
              <a:rPr lang="en-GB" dirty="0" smtClean="0"/>
              <a:t> Likelihood for </a:t>
            </a:r>
            <a:r>
              <a:rPr lang="en-GB" dirty="0" err="1" smtClean="0"/>
              <a:t>l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 err="1" smtClean="0"/>
              <a:t>l</a:t>
            </a:r>
            <a:r>
              <a:rPr lang="en-GB" baseline="30000" dirty="0" smtClean="0"/>
              <a:t>-</a:t>
            </a:r>
            <a:r>
              <a:rPr lang="en-GB" dirty="0" smtClean="0"/>
              <a:t> separately</a:t>
            </a:r>
          </a:p>
          <a:p>
            <a:pPr lvl="1">
              <a:spcBef>
                <a:spcPts val="600"/>
              </a:spcBef>
              <a:buSzPct val="70000"/>
              <a:buFont typeface="Wingdings" charset="2"/>
              <a:buChar char="²"/>
            </a:pPr>
            <a:endParaRPr lang="en-GB" dirty="0" smtClean="0"/>
          </a:p>
          <a:p>
            <a:pPr lvl="1">
              <a:spcBef>
                <a:spcPts val="600"/>
              </a:spcBef>
              <a:buSzPct val="70000"/>
            </a:pPr>
            <a:endParaRPr lang="en-GB" dirty="0" smtClean="0"/>
          </a:p>
          <a:p>
            <a:pPr>
              <a:spcBef>
                <a:spcPts val="600"/>
              </a:spcBef>
              <a:buSzPct val="70000"/>
            </a:pPr>
            <a:r>
              <a:rPr lang="en-GB" dirty="0" smtClean="0"/>
              <a:t>Many of the main systematic uncertainties  for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are cancelled in this analysis</a:t>
            </a:r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 difference                    </a:t>
            </a:r>
            <a:r>
              <a:rPr lang="en-GB" sz="1500" b="1" dirty="0" smtClean="0"/>
              <a:t>(CMS-TOP-11-19)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65960"/>
            <a:ext cx="8384024" cy="136958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SM of particle physics is a local gauge invariant quantum field theory </a:t>
            </a:r>
            <a:r>
              <a:rPr lang="en-GB" dirty="0" err="1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symmetries</a:t>
            </a:r>
          </a:p>
          <a:p>
            <a:pPr algn="just">
              <a:spcBef>
                <a:spcPts val="600"/>
              </a:spcBef>
              <a:buSzPct val="70000"/>
            </a:pPr>
            <a:r>
              <a:rPr lang="en-GB" dirty="0" smtClean="0">
                <a:sym typeface="Wingdings"/>
              </a:rPr>
              <a:t> Conservation of </a:t>
            </a:r>
            <a:r>
              <a:rPr lang="en-GB" b="1" dirty="0" err="1" smtClean="0">
                <a:sym typeface="Wingdings"/>
              </a:rPr>
              <a:t>C</a:t>
            </a:r>
            <a:r>
              <a:rPr lang="en-GB" sz="1400" dirty="0" err="1" smtClean="0">
                <a:sym typeface="Wingdings"/>
              </a:rPr>
              <a:t>(Charge</a:t>
            </a:r>
            <a:r>
              <a:rPr lang="en-GB" sz="1400" dirty="0" smtClean="0">
                <a:sym typeface="Wingdings"/>
              </a:rPr>
              <a:t> </a:t>
            </a:r>
            <a:r>
              <a:rPr lang="en-GB" sz="1400" dirty="0" err="1" smtClean="0">
                <a:sym typeface="Wingdings"/>
              </a:rPr>
              <a:t>conjugation)</a:t>
            </a:r>
            <a:r>
              <a:rPr lang="en-GB" b="1" dirty="0" err="1" smtClean="0">
                <a:sym typeface="Wingdings"/>
              </a:rPr>
              <a:t>P</a:t>
            </a:r>
            <a:r>
              <a:rPr lang="en-GB" sz="1400" dirty="0" err="1" smtClean="0">
                <a:sym typeface="Wingdings"/>
              </a:rPr>
              <a:t>(Parity)</a:t>
            </a:r>
            <a:r>
              <a:rPr lang="en-GB" b="1" dirty="0" err="1" smtClean="0">
                <a:sym typeface="Wingdings"/>
              </a:rPr>
              <a:t>T</a:t>
            </a:r>
            <a:r>
              <a:rPr lang="en-GB" sz="1400" dirty="0" err="1" smtClean="0">
                <a:sym typeface="Wingdings"/>
              </a:rPr>
              <a:t>(Time</a:t>
            </a:r>
            <a:r>
              <a:rPr lang="en-GB" sz="1400" dirty="0" smtClean="0">
                <a:sym typeface="Wingdings"/>
              </a:rPr>
              <a:t> reversal)          </a:t>
            </a:r>
          </a:p>
          <a:p>
            <a:pPr algn="just">
              <a:spcBef>
                <a:spcPts val="600"/>
              </a:spcBef>
              <a:buSzPct val="70000"/>
            </a:pPr>
            <a:r>
              <a:rPr lang="en-GB" sz="1400" dirty="0" smtClean="0">
                <a:sym typeface="Wingdings"/>
              </a:rPr>
              <a:t>      </a:t>
            </a:r>
          </a:p>
          <a:p>
            <a:pPr algn="just">
              <a:spcBef>
                <a:spcPts val="600"/>
              </a:spcBef>
              <a:buSzPct val="70000"/>
            </a:pPr>
            <a:r>
              <a:rPr lang="en-GB" sz="1400" dirty="0" smtClean="0">
                <a:sym typeface="Wingdings"/>
              </a:rPr>
              <a:t>                                            </a:t>
            </a:r>
            <a:r>
              <a:rPr lang="en-GB" baseline="-25000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  </a:t>
            </a:r>
            <a:r>
              <a:rPr lang="en-GB" dirty="0" err="1" smtClean="0">
                <a:sym typeface="Wingdings"/>
              </a:rPr>
              <a:t>m</a:t>
            </a:r>
            <a:r>
              <a:rPr lang="en-GB" baseline="-25000" dirty="0" err="1" smtClean="0">
                <a:sym typeface="Wingdings"/>
              </a:rPr>
              <a:t>top</a:t>
            </a:r>
            <a:r>
              <a:rPr lang="en-GB" dirty="0" smtClean="0">
                <a:sym typeface="Wingdings"/>
              </a:rPr>
              <a:t> = </a:t>
            </a:r>
            <a:r>
              <a:rPr lang="en-GB" dirty="0" err="1" smtClean="0">
                <a:sym typeface="Wingdings"/>
              </a:rPr>
              <a:t>m</a:t>
            </a:r>
            <a:r>
              <a:rPr lang="en-GB" baseline="-25000" dirty="0" err="1" smtClean="0">
                <a:sym typeface="Wingdings"/>
              </a:rPr>
              <a:t>anti</a:t>
            </a:r>
            <a:r>
              <a:rPr lang="en-GB" baseline="-25000" dirty="0" smtClean="0">
                <a:sym typeface="Wingdings"/>
              </a:rPr>
              <a:t>-top</a:t>
            </a:r>
            <a:r>
              <a:rPr lang="en-GB" dirty="0" smtClean="0">
                <a:sym typeface="Wingdings"/>
              </a:rPr>
              <a:t>?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951100" y="5066908"/>
            <a:ext cx="3779677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adroTexto 15"/>
          <p:cNvSpPr txBox="1"/>
          <p:nvPr/>
        </p:nvSpPr>
        <p:spPr>
          <a:xfrm>
            <a:off x="813521" y="5041066"/>
            <a:ext cx="4083978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Δm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dirty="0" smtClean="0">
                <a:latin typeface="+mj-lt"/>
                <a:cs typeface="Arial Unicode MS"/>
              </a:rPr>
              <a:t>= (-0.44 </a:t>
            </a:r>
            <a:r>
              <a:rPr lang="en-GB" b="1" dirty="0" smtClean="0"/>
              <a:t>± 0.46</a:t>
            </a:r>
            <a:r>
              <a:rPr lang="en-GB" b="1" baseline="-25000" dirty="0" smtClean="0"/>
              <a:t>stat </a:t>
            </a:r>
            <a:r>
              <a:rPr lang="en-GB" b="1" dirty="0" smtClean="0"/>
              <a:t>± 0.27</a:t>
            </a:r>
            <a:r>
              <a:rPr lang="en-GB" b="1" baseline="-25000" dirty="0" smtClean="0"/>
              <a:t>syst</a:t>
            </a:r>
            <a:r>
              <a:rPr lang="en-GB" b="1" dirty="0" smtClean="0"/>
              <a:t>)GeV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2743200" y="1538933"/>
            <a:ext cx="172721" cy="246441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n 26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337" y="1121836"/>
            <a:ext cx="3420323" cy="2712257"/>
          </a:xfrm>
          <a:prstGeom prst="rect">
            <a:avLst/>
          </a:prstGeom>
        </p:spPr>
      </p:pic>
      <p:pic>
        <p:nvPicPr>
          <p:cNvPr id="31" name="Imagen 30" descr="Imagen 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1110" y="3778246"/>
            <a:ext cx="3392692" cy="28532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CuadroTexto 16"/>
          <p:cNvSpPr txBox="1"/>
          <p:nvPr/>
        </p:nvSpPr>
        <p:spPr>
          <a:xfrm>
            <a:off x="813521" y="4854457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CMS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cxnSp>
        <p:nvCxnSpPr>
          <p:cNvPr id="24" name="Conector recto 23"/>
          <p:cNvCxnSpPr/>
          <p:nvPr/>
        </p:nvCxnSpPr>
        <p:spPr>
          <a:xfrm rot="10800000">
            <a:off x="2395287" y="3198427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Conclusions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1" name="CuadroTexto 20"/>
          <p:cNvSpPr txBox="1"/>
          <p:nvPr/>
        </p:nvSpPr>
        <p:spPr>
          <a:xfrm>
            <a:off x="556732" y="793763"/>
            <a:ext cx="7878688" cy="167735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>
              <a:spcBef>
                <a:spcPts val="600"/>
              </a:spcBef>
              <a:buSzPct val="70000"/>
            </a:pPr>
            <a:r>
              <a:rPr lang="en-GB" sz="2200" b="1" i="1" dirty="0" smtClean="0">
                <a:solidFill>
                  <a:srgbClr val="190997"/>
                </a:solidFill>
              </a:rPr>
              <a:t>LHC</a:t>
            </a:r>
            <a:r>
              <a:rPr lang="en-GB" sz="2200" b="1" dirty="0" smtClean="0"/>
              <a:t> </a:t>
            </a:r>
            <a:r>
              <a:rPr lang="en-GB" sz="2200" dirty="0" smtClean="0"/>
              <a:t>is working really well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en-GB" sz="2200" b="1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Excellent detector operation for </a:t>
            </a:r>
            <a:r>
              <a:rPr lang="en-GB" sz="2200" b="1" i="1" dirty="0" smtClean="0">
                <a:solidFill>
                  <a:srgbClr val="190997"/>
                </a:solidFill>
              </a:rPr>
              <a:t>ATLAS</a:t>
            </a:r>
            <a:r>
              <a:rPr lang="en-GB" sz="2200" dirty="0" smtClean="0">
                <a:solidFill>
                  <a:srgbClr val="000000"/>
                </a:solidFill>
              </a:rPr>
              <a:t> and </a:t>
            </a:r>
            <a:r>
              <a:rPr lang="en-GB" sz="2200" b="1" i="1" dirty="0" smtClean="0">
                <a:solidFill>
                  <a:srgbClr val="190997"/>
                </a:solidFill>
              </a:rPr>
              <a:t>CMS</a:t>
            </a:r>
            <a:r>
              <a:rPr lang="en-GB" sz="2200" dirty="0" smtClean="0">
                <a:solidFill>
                  <a:srgbClr val="000000"/>
                </a:solidFill>
              </a:rPr>
              <a:t> allows to record an impressive amount of data</a:t>
            </a:r>
          </a:p>
          <a:p>
            <a:pPr algn="ctr">
              <a:spcBef>
                <a:spcPts val="600"/>
              </a:spcBef>
              <a:buSzPct val="70000"/>
            </a:pPr>
            <a:r>
              <a:rPr lang="en-GB" sz="2200" dirty="0" smtClean="0">
                <a:solidFill>
                  <a:srgbClr val="000000"/>
                </a:solidFill>
              </a:rPr>
              <a:t>Many top properties analyses have been studied at LHC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1057345" y="2425824"/>
            <a:ext cx="7335743" cy="3477875"/>
            <a:chOff x="1099677" y="2605735"/>
            <a:chExt cx="7335743" cy="3477875"/>
          </a:xfrm>
        </p:grpSpPr>
        <p:sp>
          <p:nvSpPr>
            <p:cNvPr id="7" name="Rectángulo 6"/>
            <p:cNvSpPr/>
            <p:nvPr/>
          </p:nvSpPr>
          <p:spPr>
            <a:xfrm>
              <a:off x="1375833" y="2605735"/>
              <a:ext cx="7059587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0000"/>
              </a:pPr>
              <a:r>
                <a:rPr lang="en-GB" sz="2000" b="1" i="1" dirty="0" smtClean="0">
                  <a:solidFill>
                    <a:srgbClr val="000C6B"/>
                  </a:solidFill>
                </a:rPr>
                <a:t>Top quark charge </a:t>
              </a:r>
              <a:r>
                <a:rPr lang="en-GB" sz="2000" dirty="0" smtClean="0">
                  <a:solidFill>
                    <a:srgbClr val="000000"/>
                  </a:solidFill>
                </a:rPr>
                <a:t>agrees with the SM prediction.</a:t>
              </a:r>
            </a:p>
            <a:p>
              <a:pPr>
                <a:buSzPct val="70000"/>
              </a:pPr>
              <a:r>
                <a:rPr lang="en-GB" sz="2000" dirty="0" smtClean="0">
                  <a:solidFill>
                    <a:srgbClr val="000000"/>
                  </a:solidFill>
                </a:rPr>
                <a:t>Exotics scenarios are excluded with 5σ</a:t>
              </a:r>
            </a:p>
            <a:p>
              <a:pPr>
                <a:spcBef>
                  <a:spcPts val="600"/>
                </a:spcBef>
                <a:buSzPct val="70000"/>
              </a:pPr>
              <a:r>
                <a:rPr lang="en-GB" sz="2000" b="1" i="1" dirty="0" smtClean="0">
                  <a:solidFill>
                    <a:srgbClr val="000C6B"/>
                  </a:solidFill>
                </a:rPr>
                <a:t>Spin correlation </a:t>
              </a:r>
              <a:r>
                <a:rPr lang="en-GB" sz="2000" dirty="0" smtClean="0">
                  <a:solidFill>
                    <a:srgbClr val="000000"/>
                  </a:solidFill>
                </a:rPr>
                <a:t>measurement  in agreement with the SM. Uncorrelated spin hypothesis excluded at 5.1σ </a:t>
              </a:r>
            </a:p>
            <a:p>
              <a:pPr>
                <a:spcBef>
                  <a:spcPts val="600"/>
                </a:spcBef>
                <a:buSzPct val="70000"/>
              </a:pPr>
              <a:r>
                <a:rPr lang="en-GB" sz="2000" dirty="0" smtClean="0">
                  <a:solidFill>
                    <a:srgbClr val="000000"/>
                  </a:solidFill>
                </a:rPr>
                <a:t>Many measurements of the </a:t>
              </a:r>
              <a:r>
                <a:rPr lang="en-GB" sz="2000" b="1" i="1" dirty="0" smtClean="0">
                  <a:solidFill>
                    <a:srgbClr val="000C6B"/>
                  </a:solidFill>
                </a:rPr>
                <a:t>top mass </a:t>
              </a:r>
              <a:r>
                <a:rPr lang="en-GB" sz="2000" dirty="0" smtClean="0">
                  <a:solidFill>
                    <a:srgbClr val="000000"/>
                  </a:solidFill>
                </a:rPr>
                <a:t>have been done using all channel topologies. The ATLAS+CMS result combination is ongoing</a:t>
              </a:r>
            </a:p>
            <a:p>
              <a:pPr>
                <a:spcBef>
                  <a:spcPts val="1800"/>
                </a:spcBef>
                <a:buSzPct val="70000"/>
              </a:pPr>
              <a:endParaRPr lang="en-GB" sz="2000" b="1" i="1" dirty="0" smtClean="0">
                <a:solidFill>
                  <a:srgbClr val="000C6B"/>
                </a:solidFill>
              </a:endParaRPr>
            </a:p>
            <a:p>
              <a:pPr>
                <a:spcBef>
                  <a:spcPts val="1800"/>
                </a:spcBef>
                <a:buSzPct val="70000"/>
              </a:pPr>
              <a:r>
                <a:rPr lang="en-GB" sz="2000" b="1" i="1" dirty="0" smtClean="0">
                  <a:solidFill>
                    <a:srgbClr val="000C6B"/>
                  </a:solidFill>
                </a:rPr>
                <a:t>Top quark mass difference </a:t>
              </a:r>
              <a:r>
                <a:rPr lang="en-GB" sz="2000" dirty="0" smtClean="0"/>
                <a:t>is consistent with the equality of particle and antiparticle masses</a:t>
              </a:r>
              <a:endParaRPr lang="en-GB" sz="2000" b="1" i="1" dirty="0" smtClean="0">
                <a:solidFill>
                  <a:srgbClr val="000C6B"/>
                </a:solidFill>
              </a:endParaRPr>
            </a:p>
          </p:txBody>
        </p:sp>
        <p:sp>
          <p:nvSpPr>
            <p:cNvPr id="8" name="Flecha abajo 7"/>
            <p:cNvSpPr/>
            <p:nvPr/>
          </p:nvSpPr>
          <p:spPr>
            <a:xfrm rot="16200000">
              <a:off x="1172560" y="2668207"/>
              <a:ext cx="172723" cy="318487"/>
            </a:xfrm>
            <a:prstGeom prst="downArrow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9" name="Flecha abajo 8"/>
            <p:cNvSpPr/>
            <p:nvPr/>
          </p:nvSpPr>
          <p:spPr>
            <a:xfrm rot="16200000">
              <a:off x="1172559" y="3346362"/>
              <a:ext cx="172723" cy="318487"/>
            </a:xfrm>
            <a:prstGeom prst="downArrow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0" name="Flecha abajo 9"/>
            <p:cNvSpPr/>
            <p:nvPr/>
          </p:nvSpPr>
          <p:spPr>
            <a:xfrm rot="16200000">
              <a:off x="1181036" y="4052473"/>
              <a:ext cx="172723" cy="318487"/>
            </a:xfrm>
            <a:prstGeom prst="downArrow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1" name="Flecha abajo 10"/>
            <p:cNvSpPr/>
            <p:nvPr/>
          </p:nvSpPr>
          <p:spPr>
            <a:xfrm rot="16200000">
              <a:off x="1193726" y="5393774"/>
              <a:ext cx="172723" cy="318487"/>
            </a:xfrm>
            <a:prstGeom prst="downArrow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1396999" y="4483510"/>
            <a:ext cx="43381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600" b="1" dirty="0" err="1" smtClean="0">
                <a:solidFill>
                  <a:srgbClr val="000000"/>
                </a:solidFill>
              </a:rPr>
              <a:t>m</a:t>
            </a:r>
            <a:r>
              <a:rPr lang="en-GB" sz="1600" b="1" baseline="-25000" dirty="0" err="1" smtClean="0">
                <a:solidFill>
                  <a:srgbClr val="000000"/>
                </a:solidFill>
              </a:rPr>
              <a:t>top</a:t>
            </a:r>
            <a:r>
              <a:rPr lang="en-GB" sz="1600" b="1" baseline="30000" dirty="0" err="1" smtClean="0">
                <a:solidFill>
                  <a:srgbClr val="000000"/>
                </a:solidFill>
              </a:rPr>
              <a:t>ATLAS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500" dirty="0" smtClean="0">
                <a:solidFill>
                  <a:srgbClr val="000000"/>
                </a:solidFill>
              </a:rPr>
              <a:t>(</a:t>
            </a:r>
            <a:r>
              <a:rPr lang="en-GB" sz="1500" dirty="0" err="1" smtClean="0">
                <a:solidFill>
                  <a:srgbClr val="000000"/>
                </a:solidFill>
              </a:rPr>
              <a:t>l+jets</a:t>
            </a:r>
            <a:r>
              <a:rPr lang="en-GB" sz="1500" dirty="0" smtClean="0">
                <a:solidFill>
                  <a:srgbClr val="000000"/>
                </a:solidFill>
              </a:rPr>
              <a:t>)</a:t>
            </a:r>
            <a:r>
              <a:rPr lang="en-GB" sz="1600" dirty="0" smtClean="0">
                <a:solidFill>
                  <a:srgbClr val="000000"/>
                </a:solidFill>
              </a:rPr>
              <a:t>=  (174.5</a:t>
            </a:r>
            <a:r>
              <a:rPr lang="en-GB" sz="1600" dirty="0" smtClean="0"/>
              <a:t>± 0.6</a:t>
            </a:r>
            <a:r>
              <a:rPr lang="en-GB" sz="1600" baseline="-25000" dirty="0" smtClean="0"/>
              <a:t>stat </a:t>
            </a:r>
            <a:r>
              <a:rPr lang="en-GB" sz="1600" dirty="0" smtClean="0"/>
              <a:t>± 2.3</a:t>
            </a:r>
            <a:r>
              <a:rPr lang="en-GB" sz="1600" baseline="-25000" dirty="0" smtClean="0"/>
              <a:t>syst</a:t>
            </a:r>
            <a:r>
              <a:rPr lang="en-GB" sz="1600" dirty="0" smtClean="0"/>
              <a:t>)GeV     </a:t>
            </a:r>
          </a:p>
          <a:p>
            <a:pPr>
              <a:spcBef>
                <a:spcPts val="300"/>
              </a:spcBef>
            </a:pPr>
            <a:r>
              <a:rPr lang="en-GB" sz="1600" b="1" dirty="0" err="1" smtClean="0">
                <a:solidFill>
                  <a:srgbClr val="000000"/>
                </a:solidFill>
              </a:rPr>
              <a:t>m</a:t>
            </a:r>
            <a:r>
              <a:rPr lang="en-GB" sz="1600" b="1" baseline="-25000" dirty="0" err="1" smtClean="0">
                <a:solidFill>
                  <a:srgbClr val="000000"/>
                </a:solidFill>
              </a:rPr>
              <a:t>top</a:t>
            </a:r>
            <a:r>
              <a:rPr lang="en-GB" sz="1600" b="1" baseline="30000" dirty="0" err="1" smtClean="0">
                <a:solidFill>
                  <a:srgbClr val="000000"/>
                </a:solidFill>
              </a:rPr>
              <a:t>CMS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500" dirty="0" smtClean="0">
                <a:solidFill>
                  <a:srgbClr val="000000"/>
                </a:solidFill>
              </a:rPr>
              <a:t>(all channel)</a:t>
            </a:r>
            <a:r>
              <a:rPr lang="en-GB" sz="1600" dirty="0" smtClean="0">
                <a:solidFill>
                  <a:srgbClr val="000000"/>
                </a:solidFill>
              </a:rPr>
              <a:t>= (172.6</a:t>
            </a:r>
            <a:r>
              <a:rPr lang="en-GB" sz="1600" dirty="0" smtClean="0"/>
              <a:t>± 0.4</a:t>
            </a:r>
            <a:r>
              <a:rPr lang="en-GB" sz="1600" baseline="-25000" dirty="0" smtClean="0"/>
              <a:t>stat </a:t>
            </a:r>
            <a:r>
              <a:rPr lang="en-GB" sz="1600" dirty="0" smtClean="0"/>
              <a:t>± 1.2</a:t>
            </a:r>
            <a:r>
              <a:rPr lang="en-GB" sz="1600" baseline="-25000" dirty="0" smtClean="0"/>
              <a:t>syst</a:t>
            </a:r>
            <a:r>
              <a:rPr lang="en-GB" sz="1600" dirty="0" smtClean="0"/>
              <a:t>)GeV   </a:t>
            </a:r>
            <a:endParaRPr lang="en-GB" sz="1600" dirty="0" smtClean="0">
              <a:cs typeface="Arial Unicode M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10577" y="5498012"/>
            <a:ext cx="3343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600" b="1" dirty="0" err="1" smtClean="0">
                <a:solidFill>
                  <a:srgbClr val="000000"/>
                </a:solidFill>
              </a:rPr>
              <a:t>Δm</a:t>
            </a:r>
            <a:r>
              <a:rPr lang="en-GB" sz="1600" b="1" baseline="-25000" dirty="0" err="1" smtClean="0">
                <a:solidFill>
                  <a:srgbClr val="000000"/>
                </a:solidFill>
              </a:rPr>
              <a:t>top</a:t>
            </a:r>
            <a:r>
              <a:rPr lang="en-GB" sz="1600" dirty="0" smtClean="0">
                <a:solidFill>
                  <a:srgbClr val="000000"/>
                </a:solidFill>
              </a:rPr>
              <a:t> =(-0.44</a:t>
            </a:r>
            <a:r>
              <a:rPr lang="en-GB" sz="1600" dirty="0" smtClean="0"/>
              <a:t>± 0.46</a:t>
            </a:r>
            <a:r>
              <a:rPr lang="en-GB" sz="1600" baseline="-25000" dirty="0" smtClean="0"/>
              <a:t>stat </a:t>
            </a:r>
            <a:r>
              <a:rPr lang="en-GB" sz="1600" dirty="0" smtClean="0"/>
              <a:t>± 0.27</a:t>
            </a:r>
            <a:r>
              <a:rPr lang="en-GB" sz="1600" baseline="-25000" dirty="0" smtClean="0"/>
              <a:t>syst</a:t>
            </a:r>
            <a:r>
              <a:rPr lang="en-GB" sz="1600" dirty="0" smtClean="0"/>
              <a:t>)GeV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518583" y="1964258"/>
            <a:ext cx="3238500" cy="3041654"/>
          </a:xfrm>
          <a:prstGeom prst="roundRect">
            <a:avLst/>
          </a:prstGeom>
          <a:solidFill>
            <a:srgbClr val="D2CCF1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n 13" descr="Imagen 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39" y="1157531"/>
            <a:ext cx="5228167" cy="4838143"/>
          </a:xfrm>
          <a:prstGeom prst="rect">
            <a:avLst/>
          </a:prstGeom>
          <a:noFill/>
        </p:spPr>
      </p:pic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Properties Outline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76543"/>
            <a:ext cx="8384024" cy="44319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The top physics results in ATLAS and CMS presented in this talk: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Top quark charge</a:t>
            </a:r>
          </a:p>
          <a:p>
            <a:pPr lvl="1" algn="just">
              <a:buFont typeface="Courier New"/>
              <a:buChar char="o"/>
            </a:pPr>
            <a:endParaRPr lang="en-GB" sz="2000" dirty="0" smtClean="0"/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Spin correlation </a:t>
            </a:r>
          </a:p>
          <a:p>
            <a:pPr lvl="1" algn="just"/>
            <a:r>
              <a:rPr lang="en-GB" sz="2000" dirty="0" smtClean="0"/>
              <a:t> </a:t>
            </a:r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</a:t>
            </a:r>
          </a:p>
          <a:p>
            <a:pPr marL="450000" lvl="1" algn="just"/>
            <a:endParaRPr lang="en-GB" sz="2000" dirty="0" smtClean="0"/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 difference</a:t>
            </a:r>
          </a:p>
          <a:p>
            <a:pPr lvl="1" algn="just"/>
            <a:endParaRPr lang="en-GB" sz="1600" b="1" dirty="0" smtClean="0"/>
          </a:p>
          <a:p>
            <a:pPr lvl="1" algn="just"/>
            <a:endParaRPr lang="en-GB" sz="1600" b="1" dirty="0" smtClean="0"/>
          </a:p>
        </p:txBody>
      </p:sp>
      <p:sp>
        <p:nvSpPr>
          <p:cNvPr id="16" name="Elipse 15"/>
          <p:cNvSpPr/>
          <p:nvPr/>
        </p:nvSpPr>
        <p:spPr>
          <a:xfrm>
            <a:off x="5693827" y="3704168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ipse 18"/>
          <p:cNvSpPr/>
          <p:nvPr/>
        </p:nvSpPr>
        <p:spPr>
          <a:xfrm>
            <a:off x="6117160" y="2794001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8842" y="2347126"/>
            <a:ext cx="1761649" cy="1782746"/>
          </a:xfrm>
          <a:prstGeom prst="rect">
            <a:avLst/>
          </a:prstGeom>
        </p:spPr>
      </p:pic>
      <p:pic>
        <p:nvPicPr>
          <p:cNvPr id="13" name="Imagen 12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500" y="3704166"/>
            <a:ext cx="7197171" cy="857251"/>
          </a:xfrm>
        </p:spPr>
        <p:txBody>
          <a:bodyPr/>
          <a:lstStyle/>
          <a:p>
            <a:pPr algn="ctr"/>
            <a:r>
              <a:rPr lang="en-GB" sz="6000" dirty="0" smtClean="0"/>
              <a:t>Thank you very much</a:t>
            </a:r>
            <a:endParaRPr lang="en-GB" sz="6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Physics with ATLAS &amp; CMS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6" name="CuadroTexto 25"/>
          <p:cNvSpPr txBox="1"/>
          <p:nvPr/>
        </p:nvSpPr>
        <p:spPr>
          <a:xfrm>
            <a:off x="380999" y="703260"/>
            <a:ext cx="5196418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Top quark decays take place almost exclusively:</a:t>
            </a:r>
          </a:p>
          <a:p>
            <a:pPr algn="just"/>
            <a:r>
              <a:rPr lang="en-GB" dirty="0" smtClean="0"/>
              <a:t> </a:t>
            </a:r>
            <a:r>
              <a:rPr lang="en-GB" b="1" dirty="0" err="1" smtClean="0"/>
              <a:t>t</a:t>
            </a:r>
            <a:r>
              <a:rPr lang="en-GB" b="1" dirty="0" smtClean="0"/>
              <a:t>        </a:t>
            </a:r>
            <a:r>
              <a:rPr lang="en-GB" b="1" dirty="0" err="1" smtClean="0"/>
              <a:t>W+b</a:t>
            </a:r>
            <a:endParaRPr lang="en-GB" dirty="0" smtClean="0"/>
          </a:p>
        </p:txBody>
      </p:sp>
      <p:sp>
        <p:nvSpPr>
          <p:cNvPr id="27" name="Flecha derecha 26"/>
          <p:cNvSpPr/>
          <p:nvPr/>
        </p:nvSpPr>
        <p:spPr>
          <a:xfrm>
            <a:off x="682621" y="1164167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416558" y="1524005"/>
          <a:ext cx="6176859" cy="2341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859"/>
                <a:gridCol w="1111250"/>
                <a:gridCol w="1576916"/>
                <a:gridCol w="2137834"/>
              </a:tblGrid>
              <a:tr h="7408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tt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4987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All </a:t>
                      </a:r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Hadronic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(quark:45%)</a:t>
                      </a:r>
                    </a:p>
                    <a:p>
                      <a:pPr algn="ctr"/>
                      <a:r>
                        <a:rPr lang="en-GB" sz="1400" dirty="0" smtClean="0"/>
                        <a:t>(τ</a:t>
                      </a:r>
                      <a:r>
                        <a:rPr lang="en-GB" sz="1400" baseline="30000" dirty="0" smtClean="0"/>
                        <a:t>had</a:t>
                      </a:r>
                      <a:r>
                        <a:rPr lang="en-GB" sz="1400" baseline="0" dirty="0" smtClean="0"/>
                        <a:t>:12.3)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Single</a:t>
                      </a:r>
                      <a:r>
                        <a:rPr lang="en-GB" sz="1400" baseline="0" dirty="0" smtClean="0">
                          <a:solidFill>
                            <a:srgbClr val="190997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lepton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l</a:t>
                      </a:r>
                      <a:r>
                        <a:rPr lang="en-GB" sz="1400" dirty="0" smtClean="0"/>
                        <a:t>=</a:t>
                      </a:r>
                      <a:r>
                        <a:rPr lang="en-GB" sz="1400" dirty="0" err="1" smtClean="0"/>
                        <a:t>e</a:t>
                      </a:r>
                      <a:r>
                        <a:rPr lang="en-GB" sz="1400" baseline="0" dirty="0" smtClean="0"/>
                        <a:t> or </a:t>
                      </a:r>
                      <a:r>
                        <a:rPr lang="en-GB" sz="1400" baseline="0" dirty="0" err="1" smtClean="0"/>
                        <a:t>μ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s-ES_tradnl" sz="1100" baseline="0" dirty="0" err="1" smtClean="0">
                          <a:sym typeface="Wingdings"/>
                        </a:rPr>
                        <a:t></a:t>
                      </a:r>
                      <a:r>
                        <a:rPr lang="en-GB" sz="1400" baseline="0" dirty="0" smtClean="0"/>
                        <a:t> ~30</a:t>
                      </a:r>
                      <a:r>
                        <a:rPr lang="en-GB" sz="1400" dirty="0" smtClean="0"/>
                        <a:t>%)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l</a:t>
                      </a:r>
                      <a:r>
                        <a:rPr lang="en-GB" sz="1400" dirty="0" smtClean="0"/>
                        <a:t>= </a:t>
                      </a:r>
                      <a:r>
                        <a:rPr lang="en-GB" sz="1400" dirty="0" err="1" smtClean="0"/>
                        <a:t>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</a:t>
                      </a:r>
                      <a:r>
                        <a:rPr lang="en-GB" sz="1400" dirty="0" smtClean="0"/>
                        <a:t>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Dilepton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ee,μμ,eμ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~</a:t>
                      </a:r>
                      <a:r>
                        <a:rPr lang="en-GB" sz="1400" dirty="0" smtClean="0">
                          <a:sym typeface="Wingdings"/>
                        </a:rPr>
                        <a:t>4.5</a:t>
                      </a:r>
                      <a:r>
                        <a:rPr lang="en-GB" sz="1400" dirty="0" smtClean="0"/>
                        <a:t>%)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eτ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,μτ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,τ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~</a:t>
                      </a:r>
                      <a:r>
                        <a:rPr lang="es-ES_tradnl" sz="1400" dirty="0" err="1" smtClean="0">
                          <a:sym typeface="Wingdings"/>
                        </a:rPr>
                        <a:t>1</a:t>
                      </a:r>
                      <a:r>
                        <a:rPr lang="es-ES_tradnl" sz="1400" dirty="0" smtClean="0">
                          <a:sym typeface="Wingdings"/>
                        </a:rPr>
                        <a:t>.9%)</a:t>
                      </a:r>
                      <a:endParaRPr lang="en-GB" sz="1400" dirty="0" smtClean="0"/>
                    </a:p>
                  </a:txBody>
                  <a:tcPr/>
                </a:tc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r>
                        <a:rPr lang="en-GB" sz="1400" baseline="0" dirty="0" smtClean="0"/>
                        <a:t> jets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dirty="0" smtClean="0"/>
                        <a:t>+4jets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dirty="0" smtClean="0"/>
                        <a:t>+2jet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e,μ,τ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3509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479638" y="4138086"/>
          <a:ext cx="5161277" cy="182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634"/>
                <a:gridCol w="1341390"/>
                <a:gridCol w="1375272"/>
                <a:gridCol w="1117981"/>
              </a:tblGrid>
              <a:tr h="7307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Single</a:t>
                      </a:r>
                      <a:r>
                        <a:rPr lang="en-GB" sz="2000" b="1" baseline="0" dirty="0" smtClean="0"/>
                        <a:t> top</a:t>
                      </a:r>
                      <a:endParaRPr lang="en-GB" sz="2000" b="1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4872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000090"/>
                          </a:solidFill>
                        </a:rPr>
                        <a:t>t</a:t>
                      </a:r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Wt</a:t>
                      </a:r>
                      <a:r>
                        <a:rPr lang="en-GB" sz="1400" baseline="0" dirty="0" smtClean="0">
                          <a:solidFill>
                            <a:srgbClr val="000090"/>
                          </a:solidFill>
                        </a:rPr>
                        <a:t> production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s-channel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+2jets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2l+E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+1jets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+2jet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43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Imagen 22" descr="Imagen 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132" y="1452354"/>
            <a:ext cx="1216774" cy="845105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16559" y="1039551"/>
            <a:ext cx="1110431" cy="31001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 descr="Imagen 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908" y="3547112"/>
            <a:ext cx="309274" cy="307765"/>
          </a:xfrm>
          <a:prstGeom prst="rect">
            <a:avLst/>
          </a:prstGeom>
        </p:spPr>
      </p:pic>
      <p:pic>
        <p:nvPicPr>
          <p:cNvPr id="30" name="Imagen 29" descr="Imagen 1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787" y="3524246"/>
            <a:ext cx="288889" cy="293379"/>
          </a:xfrm>
          <a:prstGeom prst="rect">
            <a:avLst/>
          </a:prstGeom>
        </p:spPr>
      </p:pic>
      <p:pic>
        <p:nvPicPr>
          <p:cNvPr id="31" name="Imagen 30" descr="Imagen 1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500" y="3534829"/>
            <a:ext cx="282835" cy="290479"/>
          </a:xfrm>
          <a:prstGeom prst="rect">
            <a:avLst/>
          </a:prstGeom>
        </p:spPr>
      </p:pic>
      <p:pic>
        <p:nvPicPr>
          <p:cNvPr id="32" name="Imagen 31" descr="Imagen 1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617" y="5606244"/>
            <a:ext cx="282835" cy="290479"/>
          </a:xfrm>
          <a:prstGeom prst="rect">
            <a:avLst/>
          </a:prstGeom>
        </p:spPr>
      </p:pic>
      <p:pic>
        <p:nvPicPr>
          <p:cNvPr id="25" name="Imagen 24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9"/>
          <a:stretch>
            <a:fillRect/>
          </a:stretch>
        </p:blipFill>
        <p:spPr>
          <a:xfrm>
            <a:off x="1936006" y="4106337"/>
            <a:ext cx="995569" cy="778139"/>
          </a:xfrm>
          <a:prstGeom prst="rect">
            <a:avLst/>
          </a:prstGeom>
        </p:spPr>
      </p:pic>
      <p:pic>
        <p:nvPicPr>
          <p:cNvPr id="33" name="Imagen 32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05" r="29773"/>
          <a:stretch>
            <a:fillRect/>
          </a:stretch>
        </p:blipFill>
        <p:spPr>
          <a:xfrm>
            <a:off x="3234196" y="4116920"/>
            <a:ext cx="1012345" cy="778139"/>
          </a:xfrm>
          <a:prstGeom prst="rect">
            <a:avLst/>
          </a:prstGeom>
        </p:spPr>
      </p:pic>
      <p:pic>
        <p:nvPicPr>
          <p:cNvPr id="34" name="Imagen 33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99"/>
          <a:stretch>
            <a:fillRect/>
          </a:stretch>
        </p:blipFill>
        <p:spPr>
          <a:xfrm>
            <a:off x="4545798" y="4127504"/>
            <a:ext cx="894276" cy="746390"/>
          </a:xfrm>
          <a:prstGeom prst="rect">
            <a:avLst/>
          </a:prstGeom>
        </p:spPr>
      </p:pic>
      <p:cxnSp>
        <p:nvCxnSpPr>
          <p:cNvPr id="44" name="Conector recto 43"/>
          <p:cNvCxnSpPr/>
          <p:nvPr/>
        </p:nvCxnSpPr>
        <p:spPr>
          <a:xfrm rot="10800000">
            <a:off x="1105949" y="1793643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a 21"/>
          <p:cNvGraphicFramePr>
            <a:graphicFrameLocks noGrp="1"/>
          </p:cNvGraphicFramePr>
          <p:nvPr/>
        </p:nvGraphicFramePr>
        <p:xfrm>
          <a:off x="5907735" y="3342649"/>
          <a:ext cx="2789530" cy="274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953"/>
                <a:gridCol w="278953"/>
                <a:gridCol w="278953"/>
                <a:gridCol w="278953"/>
                <a:gridCol w="278953"/>
                <a:gridCol w="278953"/>
                <a:gridCol w="278953"/>
                <a:gridCol w="278953"/>
                <a:gridCol w="278953"/>
                <a:gridCol w="278953"/>
              </a:tblGrid>
              <a:tr h="274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71413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274508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000C6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pSp>
        <p:nvGrpSpPr>
          <p:cNvPr id="3" name="Agrupar 37"/>
          <p:cNvGrpSpPr/>
          <p:nvPr/>
        </p:nvGrpSpPr>
        <p:grpSpPr>
          <a:xfrm>
            <a:off x="5907735" y="3358255"/>
            <a:ext cx="2779065" cy="2729474"/>
            <a:chOff x="5907735" y="2172959"/>
            <a:chExt cx="2779065" cy="2729474"/>
          </a:xfrm>
        </p:grpSpPr>
        <p:sp>
          <p:nvSpPr>
            <p:cNvPr id="24" name="CuadroTexto 23"/>
            <p:cNvSpPr txBox="1"/>
            <p:nvPr/>
          </p:nvSpPr>
          <p:spPr>
            <a:xfrm>
              <a:off x="5907735" y="4163769"/>
              <a:ext cx="8360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Dilepton</a:t>
              </a:r>
              <a:endParaRPr lang="en-GB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e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, </a:t>
              </a:r>
              <a:r>
                <a:rPr lang="en-GB" sz="1400" b="1" dirty="0" err="1" smtClean="0">
                  <a:solidFill>
                    <a:schemeClr val="bg1"/>
                  </a:solidFill>
                </a:rPr>
                <a:t>μ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, </a:t>
              </a:r>
              <a:r>
                <a:rPr lang="en-GB" sz="1400" b="1" dirty="0" err="1" smtClean="0">
                  <a:solidFill>
                    <a:schemeClr val="bg1"/>
                  </a:solidFill>
                </a:rPr>
                <a:t>τ</a:t>
              </a:r>
              <a:r>
                <a:rPr lang="en-GB" sz="1400" b="1" baseline="30000" dirty="0" err="1" smtClean="0">
                  <a:solidFill>
                    <a:schemeClr val="bg1"/>
                  </a:solidFill>
                </a:rPr>
                <a:t>lep</a:t>
              </a:r>
              <a:endParaRPr lang="en-GB" sz="1400" b="1" baseline="30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( 6.4% )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154338" y="2698746"/>
              <a:ext cx="138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Full </a:t>
              </a:r>
              <a:r>
                <a:rPr lang="en-GB" sz="1400" b="1" dirty="0" err="1" smtClean="0">
                  <a:solidFill>
                    <a:schemeClr val="bg1"/>
                  </a:solidFill>
                </a:rPr>
                <a:t>hadronic</a:t>
              </a:r>
              <a:endParaRPr lang="en-GB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( 45% )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302500" y="4082206"/>
              <a:ext cx="138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Single Lepton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( 36% )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 rot="16200000">
              <a:off x="5734054" y="2603499"/>
              <a:ext cx="138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Single Lepton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( 36% )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5770038" y="4959725"/>
            <a:ext cx="94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τ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had </a:t>
            </a:r>
            <a:r>
              <a:rPr lang="en-GB" sz="1400" b="1" dirty="0" smtClean="0">
                <a:solidFill>
                  <a:schemeClr val="bg1"/>
                </a:solidFill>
              </a:rPr>
              <a:t>+</a:t>
            </a:r>
            <a:r>
              <a:rPr lang="en-GB" sz="1400" b="1" dirty="0" err="1" smtClean="0">
                <a:solidFill>
                  <a:schemeClr val="bg1"/>
                </a:solidFill>
              </a:rPr>
              <a:t>l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 rot="16200000">
            <a:off x="6455271" y="5523726"/>
            <a:ext cx="82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τ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had </a:t>
            </a:r>
            <a:r>
              <a:rPr lang="en-GB" sz="1400" b="1" dirty="0" smtClean="0">
                <a:solidFill>
                  <a:schemeClr val="bg1"/>
                </a:solidFill>
              </a:rPr>
              <a:t>+</a:t>
            </a:r>
            <a:r>
              <a:rPr lang="en-GB" sz="1400" b="1" dirty="0" err="1" smtClean="0">
                <a:solidFill>
                  <a:schemeClr val="bg1"/>
                </a:solidFill>
              </a:rPr>
              <a:t>l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154338" y="4958236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τ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had </a:t>
            </a:r>
            <a:r>
              <a:rPr lang="en-GB" sz="1400" b="1" dirty="0" smtClean="0">
                <a:solidFill>
                  <a:schemeClr val="bg1"/>
                </a:solidFill>
              </a:rPr>
              <a:t>+jets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 rot="16200000">
            <a:off x="6205559" y="4027855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τ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had </a:t>
            </a:r>
            <a:r>
              <a:rPr lang="en-GB" sz="1400" b="1" dirty="0" smtClean="0">
                <a:solidFill>
                  <a:schemeClr val="bg1"/>
                </a:solidFill>
              </a:rPr>
              <a:t>+jets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635749" y="4958557"/>
            <a:ext cx="49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τ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had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Detector Performance for Top Physics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27" name="Agrupar 26"/>
          <p:cNvGrpSpPr/>
          <p:nvPr/>
        </p:nvGrpSpPr>
        <p:grpSpPr>
          <a:xfrm>
            <a:off x="6022153" y="3919917"/>
            <a:ext cx="2432825" cy="2284397"/>
            <a:chOff x="5522379" y="991803"/>
            <a:chExt cx="2878667" cy="2833447"/>
          </a:xfrm>
        </p:grpSpPr>
        <p:pic>
          <p:nvPicPr>
            <p:cNvPr id="23" name="Imagen 22" descr="Imagen 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2379" y="991803"/>
              <a:ext cx="2878667" cy="2833447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6026511" y="1590115"/>
              <a:ext cx="706967" cy="3817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190997"/>
                  </a:solidFill>
                  <a:latin typeface="+mj-lt"/>
                  <a:cs typeface="Arial Unicode MS"/>
                </a:rPr>
                <a:t>B-jet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641986" y="2104125"/>
              <a:ext cx="670775" cy="3817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E</a:t>
              </a:r>
              <a:r>
                <a:rPr lang="en-GB" sz="1400" b="1" baseline="-25000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T</a:t>
              </a:r>
              <a:r>
                <a:rPr lang="en-GB" sz="1400" b="1" baseline="30000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miss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853487" y="3007233"/>
              <a:ext cx="879990" cy="3817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err="1" smtClean="0">
                  <a:solidFill>
                    <a:srgbClr val="190997"/>
                  </a:solidFill>
                  <a:latin typeface="+mj-lt"/>
                  <a:cs typeface="Arial Unicode MS"/>
                </a:rPr>
                <a:t>Muon</a:t>
              </a:r>
              <a:endParaRPr lang="en-GB" sz="1400" b="1" dirty="0">
                <a:solidFill>
                  <a:srgbClr val="190997"/>
                </a:solidFill>
                <a:latin typeface="+mj-lt"/>
                <a:cs typeface="Arial Unicode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455071" y="809331"/>
            <a:ext cx="732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SzPct val="70000"/>
            </a:pPr>
            <a:r>
              <a:rPr lang="en-GB" sz="2000" b="1" i="1" dirty="0" smtClean="0">
                <a:solidFill>
                  <a:srgbClr val="190997"/>
                </a:solidFill>
              </a:rPr>
              <a:t>General top quark selection at LHC</a:t>
            </a:r>
            <a:endParaRPr lang="en-GB" sz="20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381000" y="782267"/>
            <a:ext cx="8511121" cy="39639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ángulo redondeado 35"/>
          <p:cNvSpPr/>
          <p:nvPr/>
        </p:nvSpPr>
        <p:spPr>
          <a:xfrm>
            <a:off x="349885" y="1789000"/>
            <a:ext cx="8542236" cy="615554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Agrupar 48"/>
          <p:cNvGrpSpPr/>
          <p:nvPr/>
        </p:nvGrpSpPr>
        <p:grpSpPr>
          <a:xfrm>
            <a:off x="925869" y="5730123"/>
            <a:ext cx="4698631" cy="400110"/>
            <a:chOff x="663250" y="5707992"/>
            <a:chExt cx="4246624" cy="400110"/>
          </a:xfrm>
        </p:grpSpPr>
        <p:sp>
          <p:nvSpPr>
            <p:cNvPr id="31" name="CuadroTexto 30"/>
            <p:cNvSpPr txBox="1"/>
            <p:nvPr/>
          </p:nvSpPr>
          <p:spPr>
            <a:xfrm>
              <a:off x="663250" y="5707992"/>
              <a:ext cx="4246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i="1" dirty="0" smtClean="0">
                  <a:solidFill>
                    <a:srgbClr val="190997"/>
                  </a:solidFill>
                </a:rPr>
                <a:t>Top physics         Full detector working!!!</a:t>
              </a:r>
            </a:p>
          </p:txBody>
        </p:sp>
        <p:sp>
          <p:nvSpPr>
            <p:cNvPr id="32" name="Flecha derecha 31"/>
            <p:cNvSpPr/>
            <p:nvPr/>
          </p:nvSpPr>
          <p:spPr>
            <a:xfrm>
              <a:off x="1905757" y="5825585"/>
              <a:ext cx="323476" cy="215238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CuadroTexto 47"/>
          <p:cNvSpPr txBox="1"/>
          <p:nvPr/>
        </p:nvSpPr>
        <p:spPr>
          <a:xfrm>
            <a:off x="5503333" y="5916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/>
        </p:nvGraphicFramePr>
        <p:xfrm>
          <a:off x="710442" y="1359882"/>
          <a:ext cx="4718795" cy="4130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128"/>
                <a:gridCol w="3767667"/>
              </a:tblGrid>
              <a:tr h="4987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Trigger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Double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i</a:t>
                      </a: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solated leptons </a:t>
                      </a:r>
                      <a:r>
                        <a:rPr lang="en-GB" sz="1200" dirty="0" smtClean="0">
                          <a:latin typeface="Calibri (Cuerpo)"/>
                          <a:cs typeface="Calibri (Cuerpo)"/>
                        </a:rPr>
                        <a:t>(</a:t>
                      </a:r>
                      <a:r>
                        <a:rPr lang="en-GB" sz="1200" dirty="0" err="1" smtClean="0">
                          <a:latin typeface="Calibri (Cuerpo)"/>
                          <a:cs typeface="Calibri (Cuerpo)"/>
                        </a:rPr>
                        <a:t>dileptonic</a:t>
                      </a:r>
                      <a:r>
                        <a:rPr lang="en-GB" sz="1200" dirty="0" smtClean="0">
                          <a:latin typeface="Calibri (Cuerpo)"/>
                          <a:cs typeface="Calibri (Cuerpo)"/>
                        </a:rPr>
                        <a:t> channel)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Single isolated lepton </a:t>
                      </a:r>
                      <a:r>
                        <a:rPr lang="en-GB" sz="1200" dirty="0" smtClean="0">
                          <a:latin typeface="Calibri (Cuerpo)"/>
                          <a:cs typeface="Calibri (Cuerpo)"/>
                        </a:rPr>
                        <a:t>(</a:t>
                      </a:r>
                      <a:r>
                        <a:rPr lang="en-GB" sz="1200" dirty="0" err="1" smtClean="0">
                          <a:latin typeface="Calibri (Cuerpo)"/>
                          <a:cs typeface="Calibri (Cuerpo)"/>
                        </a:rPr>
                        <a:t>semileptonic</a:t>
                      </a:r>
                      <a:r>
                        <a:rPr lang="en-GB" sz="1200" dirty="0" smtClean="0">
                          <a:latin typeface="Calibri (Cuerpo)"/>
                          <a:cs typeface="Calibri (Cuerpo)"/>
                        </a:rPr>
                        <a:t> channel)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Required at least 5 jets  </a:t>
                      </a:r>
                      <a:r>
                        <a:rPr lang="en-GB" sz="1200" baseline="0" dirty="0" smtClean="0">
                          <a:latin typeface="Calibri (Cuerpo)"/>
                          <a:cs typeface="Calibri (Cuerpo)"/>
                        </a:rPr>
                        <a:t>(full </a:t>
                      </a:r>
                      <a:r>
                        <a:rPr lang="en-GB" sz="1200" baseline="0" dirty="0" err="1" smtClean="0">
                          <a:latin typeface="Calibri (Cuerpo)"/>
                          <a:cs typeface="Calibri (Cuerpo)"/>
                        </a:rPr>
                        <a:t>hadronic</a:t>
                      </a:r>
                      <a:r>
                        <a:rPr lang="en-GB" sz="1200" baseline="0" dirty="0" smtClean="0">
                          <a:latin typeface="Calibri (Cuerpo)"/>
                          <a:cs typeface="Calibri (Cuerpo)"/>
                        </a:rPr>
                        <a:t>)</a:t>
                      </a:r>
                      <a:endParaRPr lang="en-GB" sz="1200" dirty="0">
                        <a:latin typeface="Calibri (Cuerpo)"/>
                        <a:cs typeface="Calibri (Cuerpo)"/>
                      </a:endParaRPr>
                    </a:p>
                  </a:txBody>
                  <a:tcPr anchor="ctr"/>
                </a:tc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Electron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</a:t>
                      </a: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Isolation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requirements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Energy deposits in the electro magnetic   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 calorimeter is associated with charge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 particle in the silicon tracker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p</a:t>
                      </a:r>
                      <a:r>
                        <a:rPr lang="en-GB" sz="1400" baseline="-25000" dirty="0" smtClean="0">
                          <a:latin typeface="Calibri (Cuerpo)"/>
                          <a:cs typeface="Calibri (Cuerpo)"/>
                        </a:rPr>
                        <a:t>T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~20GeV and |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η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|&lt;2.5 </a:t>
                      </a:r>
                      <a:r>
                        <a:rPr lang="en-GB" sz="1200" baseline="0" dirty="0" smtClean="0">
                          <a:latin typeface="Calibri (Cuerpo)"/>
                          <a:cs typeface="Calibri (Cuerpo)"/>
                        </a:rPr>
                        <a:t>(analysis dependent)</a:t>
                      </a:r>
                      <a:endParaRPr lang="en-GB" sz="1200" dirty="0">
                        <a:latin typeface="Calibri (Cuerpo)"/>
                        <a:cs typeface="Calibri (Cuerpo)"/>
                      </a:endParaRPr>
                    </a:p>
                  </a:txBody>
                  <a:tcPr/>
                </a:tc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/>
                        <a:t>Muon</a:t>
                      </a:r>
                      <a:endParaRPr lang="en-GB" sz="16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Isolation requirement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Tracks segments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in 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muon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chamber </a:t>
                      </a: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 matched with the tracker information 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Reconstruction quality based on X</a:t>
                      </a:r>
                      <a:r>
                        <a:rPr lang="en-GB" sz="1400" baseline="30000" dirty="0" smtClean="0">
                          <a:latin typeface="Calibri (Cuerpo)"/>
                          <a:cs typeface="Calibri (Cuerpo)"/>
                        </a:rPr>
                        <a:t>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400" baseline="30000" dirty="0" smtClean="0">
                          <a:latin typeface="Calibri (Cuerpo)"/>
                          <a:cs typeface="Calibri (Cuerpo)"/>
                        </a:rPr>
                        <a:t> 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p</a:t>
                      </a:r>
                      <a:r>
                        <a:rPr lang="en-GB" sz="1400" baseline="-25000" dirty="0" smtClean="0">
                          <a:latin typeface="Calibri (Cuerpo)"/>
                          <a:cs typeface="Calibri (Cuerpo)"/>
                        </a:rPr>
                        <a:t>T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~20GeV and |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η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|&lt;2.5 </a:t>
                      </a:r>
                      <a:r>
                        <a:rPr lang="en-GB" sz="1200" baseline="0" dirty="0" smtClean="0">
                          <a:latin typeface="Calibri (Cuerpo)"/>
                          <a:cs typeface="Calibri (Cuerpo)"/>
                        </a:rPr>
                        <a:t>(analysis dependent)</a:t>
                      </a:r>
                      <a:endParaRPr lang="en-GB" sz="1200" dirty="0" smtClean="0">
                        <a:latin typeface="Calibri (Cuerpo)"/>
                        <a:cs typeface="Calibri (Cuerpo)"/>
                      </a:endParaRPr>
                    </a:p>
                  </a:txBody>
                  <a:tcPr/>
                </a:tc>
              </a:tr>
              <a:tr h="3509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Jets</a:t>
                      </a:r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 Anti-</a:t>
                      </a:r>
                      <a:r>
                        <a:rPr lang="en-GB" sz="1400" dirty="0" err="1" smtClean="0">
                          <a:latin typeface="Calibri (Cuerpo)"/>
                          <a:cs typeface="Calibri (Cuerpo)"/>
                        </a:rPr>
                        <a:t>kt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algorithm (Cone radius of 0.4 or 0.5)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p</a:t>
                      </a:r>
                      <a:r>
                        <a:rPr lang="en-GB" sz="1400" baseline="-25000" dirty="0" err="1" smtClean="0">
                          <a:latin typeface="Calibri (Cuerpo)"/>
                          <a:cs typeface="Calibri (Cuerpo)"/>
                        </a:rPr>
                        <a:t>T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&gt;20 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GeV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and |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η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|&lt;5 </a:t>
                      </a:r>
                      <a:r>
                        <a:rPr lang="en-GB" sz="1200" baseline="0" dirty="0" smtClean="0">
                          <a:latin typeface="Calibri (Cuerpo)"/>
                          <a:cs typeface="Calibri (Cuerpo)"/>
                        </a:rPr>
                        <a:t>(analysis dependent)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</a:t>
                      </a:r>
                      <a:r>
                        <a:rPr lang="en-GB" sz="1400" baseline="0" dirty="0" err="1" smtClean="0">
                          <a:latin typeface="Calibri (Cuerpo)"/>
                          <a:cs typeface="Calibri (Cuerpo)"/>
                        </a:rPr>
                        <a:t>b</a:t>
                      </a:r>
                      <a:r>
                        <a:rPr lang="en-GB" sz="1400" baseline="0" dirty="0" smtClean="0">
                          <a:latin typeface="Calibri (Cuerpo)"/>
                          <a:cs typeface="Calibri (Cuerpo)"/>
                        </a:rPr>
                        <a:t> tagging optional</a:t>
                      </a:r>
                    </a:p>
                  </a:txBody>
                  <a:tcPr/>
                </a:tc>
              </a:tr>
              <a:tr h="3509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 smtClean="0"/>
                        <a:t>E</a:t>
                      </a:r>
                      <a:r>
                        <a:rPr lang="en-GB" sz="1600" b="1" baseline="-25000" dirty="0" err="1" smtClean="0"/>
                        <a:t>T</a:t>
                      </a:r>
                      <a:r>
                        <a:rPr lang="en-GB" sz="1600" b="1" baseline="30000" dirty="0" err="1" smtClean="0"/>
                        <a:t>miss</a:t>
                      </a:r>
                      <a:endParaRPr lang="en-GB" sz="1600" b="1" dirty="0" smtClean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latin typeface="Calibri (Cuerpo)"/>
                          <a:cs typeface="Calibri (Cuerpo)"/>
                        </a:rPr>
                        <a:t>Range from 20 to 60 </a:t>
                      </a:r>
                      <a:r>
                        <a:rPr lang="en-GB" sz="1400" dirty="0" err="1" smtClean="0">
                          <a:latin typeface="Calibri (Cuerpo)"/>
                          <a:cs typeface="Calibri (Cuerpo)"/>
                        </a:rPr>
                        <a:t>GeV</a:t>
                      </a:r>
                      <a:endParaRPr lang="en-GB" sz="1400" dirty="0">
                        <a:latin typeface="Calibri (Cuerpo)"/>
                        <a:cs typeface="Calibri (Cuerpo)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Imagen 20" descr="Imagen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2" y="845765"/>
            <a:ext cx="2212189" cy="2184623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5564717" y="2918354"/>
            <a:ext cx="3388789" cy="1213223"/>
          </a:xfrm>
          <a:prstGeom prst="roundRect">
            <a:avLst/>
          </a:prstGeom>
          <a:solidFill>
            <a:srgbClr val="D2CCF1">
              <a:alpha val="87000"/>
            </a:srgbClr>
          </a:solidFill>
          <a:ln w="12700" cap="flat" cmpd="sng" algn="ctr">
            <a:solidFill>
              <a:srgbClr val="190997">
                <a:alpha val="54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Top quark physics needs:</a:t>
            </a:r>
          </a:p>
          <a:p>
            <a:pPr>
              <a:buFont typeface="Wingdings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 Efficient lepton reconstruction</a:t>
            </a:r>
          </a:p>
          <a:p>
            <a:pPr>
              <a:buFont typeface="Wingdings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 Good jet reconstruction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b</a:t>
            </a:r>
            <a:r>
              <a:rPr lang="en-GB" b="1" dirty="0" smtClean="0">
                <a:solidFill>
                  <a:schemeClr val="tx1"/>
                </a:solidFill>
              </a:rPr>
              <a:t>-jet tagging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sz="3400" dirty="0" smtClean="0"/>
              <a:t>	Top Quark Mass from Cross Section </a:t>
            </a:r>
            <a:endParaRPr lang="en-GB" sz="3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97709"/>
            <a:ext cx="8449304" cy="107719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Top mass value depends on the renormalization scheme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Extraction of the </a:t>
            </a:r>
            <a:r>
              <a:rPr lang="en-GB" dirty="0" err="1" smtClean="0"/>
              <a:t>m</a:t>
            </a:r>
            <a:r>
              <a:rPr lang="en-GB" baseline="30000" dirty="0" err="1" smtClean="0"/>
              <a:t>top</a:t>
            </a:r>
            <a:r>
              <a:rPr lang="en-GB" baseline="-25000" dirty="0" err="1" smtClean="0"/>
              <a:t>pole</a:t>
            </a:r>
            <a:r>
              <a:rPr lang="en-GB" dirty="0" smtClean="0"/>
              <a:t> from the measurement of 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tt</a:t>
            </a: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Different theoretical approaches to calculate 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tt</a:t>
            </a:r>
            <a:r>
              <a:rPr lang="en-GB" baseline="-25000" dirty="0" smtClean="0"/>
              <a:t> </a:t>
            </a:r>
            <a:r>
              <a:rPr lang="en-GB" dirty="0" smtClean="0"/>
              <a:t> with higher NLO corrections are used</a:t>
            </a:r>
          </a:p>
        </p:txBody>
      </p:sp>
      <p:sp>
        <p:nvSpPr>
          <p:cNvPr id="26" name="Flecha abajo 25"/>
          <p:cNvSpPr/>
          <p:nvPr/>
        </p:nvSpPr>
        <p:spPr>
          <a:xfrm rot="16200000">
            <a:off x="3812895" y="1938781"/>
            <a:ext cx="172723" cy="318487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/>
          <p:cNvSpPr txBox="1"/>
          <p:nvPr/>
        </p:nvSpPr>
        <p:spPr>
          <a:xfrm>
            <a:off x="7229710" y="148291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(CMS-PAS-TOP-11-008)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(ATLAS-CONF-2011-054)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4" name="Imagen 23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3550" y="2205552"/>
            <a:ext cx="3300121" cy="3178003"/>
          </a:xfrm>
          <a:prstGeom prst="rect">
            <a:avLst/>
          </a:prstGeom>
        </p:spPr>
      </p:pic>
      <p:pic>
        <p:nvPicPr>
          <p:cNvPr id="25" name="Imagen 24" descr="Imagen 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45" y="1723406"/>
            <a:ext cx="3242600" cy="63291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4122441" y="1891078"/>
            <a:ext cx="485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</a:t>
            </a:r>
            <a:r>
              <a:rPr lang="en-GB" b="1" baseline="30000" dirty="0" err="1" smtClean="0"/>
              <a:t>top</a:t>
            </a:r>
            <a:r>
              <a:rPr lang="en-GB" b="1" baseline="-25000" dirty="0" err="1" smtClean="0"/>
              <a:t>pole</a:t>
            </a:r>
            <a:r>
              <a:rPr lang="en-GB" b="1" baseline="-25000" dirty="0" smtClean="0"/>
              <a:t>  </a:t>
            </a:r>
            <a:r>
              <a:rPr lang="en-GB" sz="1600" b="1" dirty="0" smtClean="0"/>
              <a:t>(</a:t>
            </a:r>
            <a:r>
              <a:rPr lang="en-GB" sz="1600" b="1" i="1" dirty="0" smtClean="0"/>
              <a:t>well defined top mass independent of MC</a:t>
            </a:r>
            <a:r>
              <a:rPr lang="en-GB" sz="1600" b="1" dirty="0" smtClean="0"/>
              <a:t>) </a:t>
            </a:r>
          </a:p>
        </p:txBody>
      </p:sp>
      <p:pic>
        <p:nvPicPr>
          <p:cNvPr id="30" name="Imagen 29" descr="Imagen 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88" y="2123494"/>
            <a:ext cx="3295932" cy="3228972"/>
          </a:xfrm>
          <a:prstGeom prst="rect">
            <a:avLst/>
          </a:prstGeom>
        </p:spPr>
      </p:pic>
      <p:grpSp>
        <p:nvGrpSpPr>
          <p:cNvPr id="39" name="Agrupar 38"/>
          <p:cNvGrpSpPr/>
          <p:nvPr/>
        </p:nvGrpSpPr>
        <p:grpSpPr>
          <a:xfrm>
            <a:off x="4996210" y="5214190"/>
            <a:ext cx="4594881" cy="1157176"/>
            <a:chOff x="359835" y="3335400"/>
            <a:chExt cx="4594881" cy="1157176"/>
          </a:xfrm>
        </p:grpSpPr>
        <p:sp>
          <p:nvSpPr>
            <p:cNvPr id="14" name="Rectángulo redondeado 13"/>
            <p:cNvSpPr/>
            <p:nvPr/>
          </p:nvSpPr>
          <p:spPr>
            <a:xfrm>
              <a:off x="359835" y="3458511"/>
              <a:ext cx="3690590" cy="1034065"/>
            </a:xfrm>
            <a:prstGeom prst="roundRect">
              <a:avLst/>
            </a:prstGeom>
            <a:noFill/>
            <a:ln w="12700" cap="flat" cmpd="sng" algn="ctr">
              <a:solidFill>
                <a:srgbClr val="190997">
                  <a:alpha val="63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3776" y="3515348"/>
              <a:ext cx="4530940" cy="91307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latin typeface="+mj-lt"/>
                  <a:cs typeface="Arial Unicode MS"/>
                </a:rPr>
                <a:t>m</a:t>
              </a:r>
              <a:r>
                <a:rPr lang="en-GB" sz="1500" b="1" baseline="-25000" dirty="0" err="1" smtClean="0">
                  <a:latin typeface="+mj-lt"/>
                  <a:cs typeface="Arial Unicode MS"/>
                </a:rPr>
                <a:t>top</a:t>
              </a:r>
              <a:r>
                <a:rPr lang="en-GB" sz="1500" b="1" baseline="30000" dirty="0" err="1" smtClean="0">
                  <a:latin typeface="+mj-lt"/>
                  <a:cs typeface="Arial Unicode MS"/>
                </a:rPr>
                <a:t>pole</a:t>
              </a:r>
              <a:r>
                <a:rPr lang="en-GB" sz="1500" b="1" dirty="0" smtClean="0">
                  <a:latin typeface="+mj-lt"/>
                  <a:cs typeface="Arial Unicode MS"/>
                </a:rPr>
                <a:t>= 166.4 </a:t>
              </a:r>
              <a:r>
                <a:rPr lang="en-GB" sz="1500" b="1" baseline="30000" dirty="0" smtClean="0">
                  <a:latin typeface="+mj-lt"/>
                  <a:cs typeface="Arial Unicode MS"/>
                </a:rPr>
                <a:t>+7.8</a:t>
              </a:r>
              <a:r>
                <a:rPr lang="en-GB" sz="1500" b="1" baseline="-25000" dirty="0" smtClean="0">
                  <a:latin typeface="+mj-lt"/>
                  <a:cs typeface="Arial Unicode MS"/>
                </a:rPr>
                <a:t>-7.3</a:t>
              </a:r>
              <a:r>
                <a:rPr lang="en-GB" sz="1500" b="1" dirty="0" smtClean="0">
                  <a:latin typeface="+mj-lt"/>
                  <a:cs typeface="Arial Unicode MS"/>
                </a:rPr>
                <a:t> </a:t>
              </a:r>
              <a:r>
                <a:rPr lang="en-GB" sz="1500" b="1" dirty="0" err="1" smtClean="0">
                  <a:latin typeface="+mj-lt"/>
                  <a:cs typeface="Arial Unicode MS"/>
                </a:rPr>
                <a:t>GeV</a:t>
              </a:r>
              <a:r>
                <a:rPr lang="en-GB" sz="1500" b="1" dirty="0" smtClean="0">
                  <a:latin typeface="+mj-lt"/>
                  <a:cs typeface="Arial Unicode MS"/>
                </a:rPr>
                <a:t>   </a:t>
              </a:r>
              <a:r>
                <a:rPr lang="en-GB" sz="1200" b="1" i="1" dirty="0" smtClean="0">
                  <a:solidFill>
                    <a:srgbClr val="000090"/>
                  </a:solidFill>
                  <a:latin typeface="+mj-lt"/>
                  <a:cs typeface="Arial Unicode MS"/>
                </a:rPr>
                <a:t>NNLO-</a:t>
              </a:r>
              <a:r>
                <a:rPr lang="en-GB" sz="1200" b="1" i="1" dirty="0" err="1" smtClean="0">
                  <a:solidFill>
                    <a:srgbClr val="000090"/>
                  </a:solidFill>
                  <a:latin typeface="+mj-lt"/>
                  <a:cs typeface="Arial Unicode MS"/>
                </a:rPr>
                <a:t>Langenfeld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cs typeface="Arial Unicode MS"/>
                </a:rPr>
                <a:t>m</a:t>
              </a:r>
              <a:r>
                <a:rPr lang="en-GB" sz="1500" b="1" baseline="-25000" dirty="0" err="1" smtClean="0">
                  <a:cs typeface="Arial Unicode MS"/>
                </a:rPr>
                <a:t>top</a:t>
              </a:r>
              <a:r>
                <a:rPr lang="en-GB" sz="1500" b="1" baseline="30000" dirty="0" err="1" smtClean="0">
                  <a:cs typeface="Arial Unicode MS"/>
                </a:rPr>
                <a:t>pole</a:t>
              </a:r>
              <a:r>
                <a:rPr lang="en-GB" sz="1500" b="1" dirty="0" smtClean="0">
                  <a:cs typeface="Arial Unicode MS"/>
                </a:rPr>
                <a:t>= 166.2 </a:t>
              </a:r>
              <a:r>
                <a:rPr lang="en-GB" sz="1500" b="1" baseline="30000" dirty="0" smtClean="0">
                  <a:cs typeface="Arial Unicode MS"/>
                </a:rPr>
                <a:t>+7.8</a:t>
              </a:r>
              <a:r>
                <a:rPr lang="en-GB" sz="1500" b="1" baseline="-25000" dirty="0" smtClean="0">
                  <a:cs typeface="Arial Unicode MS"/>
                </a:rPr>
                <a:t>-7.4</a:t>
              </a:r>
              <a:r>
                <a:rPr lang="en-GB" sz="1500" b="1" dirty="0" smtClean="0">
                  <a:cs typeface="Arial Unicode MS"/>
                </a:rPr>
                <a:t> </a:t>
              </a:r>
              <a:r>
                <a:rPr lang="en-GB" sz="1500" b="1" dirty="0" err="1" smtClean="0">
                  <a:cs typeface="Arial Unicode MS"/>
                </a:rPr>
                <a:t>GeV</a:t>
              </a:r>
              <a:r>
                <a:rPr lang="en-GB" sz="1500" b="1" dirty="0" smtClean="0">
                  <a:cs typeface="Arial Unicode MS"/>
                </a:rPr>
                <a:t>   </a:t>
              </a:r>
              <a:r>
                <a:rPr lang="en-GB" sz="1200" b="1" i="1" dirty="0" smtClean="0">
                  <a:solidFill>
                    <a:srgbClr val="000090"/>
                  </a:solidFill>
                  <a:cs typeface="Arial Unicode MS"/>
                </a:rPr>
                <a:t>NNLO-</a:t>
              </a:r>
              <a:r>
                <a:rPr lang="en-GB" sz="1200" b="1" i="1" dirty="0" err="1" smtClean="0">
                  <a:solidFill>
                    <a:srgbClr val="000090"/>
                  </a:solidFill>
                  <a:cs typeface="Arial Unicode MS"/>
                </a:rPr>
                <a:t>Kidonakis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cs typeface="Arial Unicode MS"/>
                </a:rPr>
                <a:t>m</a:t>
              </a:r>
              <a:r>
                <a:rPr lang="en-GB" sz="1500" b="1" baseline="-25000" dirty="0" err="1" smtClean="0">
                  <a:cs typeface="Arial Unicode MS"/>
                </a:rPr>
                <a:t>top</a:t>
              </a:r>
              <a:r>
                <a:rPr lang="en-GB" sz="1500" b="1" baseline="30000" dirty="0" err="1" smtClean="0">
                  <a:cs typeface="Arial Unicode MS"/>
                </a:rPr>
                <a:t>pole</a:t>
              </a:r>
              <a:r>
                <a:rPr lang="en-GB" sz="1500" b="1" dirty="0" smtClean="0">
                  <a:cs typeface="Arial Unicode MS"/>
                </a:rPr>
                <a:t>= 162.2 </a:t>
              </a:r>
              <a:r>
                <a:rPr lang="en-GB" sz="1500" b="1" baseline="30000" dirty="0" smtClean="0">
                  <a:cs typeface="Arial Unicode MS"/>
                </a:rPr>
                <a:t>+8</a:t>
              </a:r>
              <a:r>
                <a:rPr lang="en-GB" sz="1500" b="1" baseline="-25000" dirty="0" smtClean="0">
                  <a:cs typeface="Arial Unicode MS"/>
                </a:rPr>
                <a:t>-7</a:t>
              </a:r>
              <a:r>
                <a:rPr lang="en-GB" sz="1500" b="1" dirty="0" smtClean="0">
                  <a:cs typeface="Arial Unicode MS"/>
                </a:rPr>
                <a:t> </a:t>
              </a:r>
              <a:r>
                <a:rPr lang="en-GB" sz="1500" b="1" dirty="0" err="1" smtClean="0">
                  <a:cs typeface="Arial Unicode MS"/>
                </a:rPr>
                <a:t>GeV</a:t>
              </a:r>
              <a:r>
                <a:rPr lang="en-GB" sz="1500" b="1" dirty="0" smtClean="0">
                  <a:cs typeface="Arial Unicode MS"/>
                </a:rPr>
                <a:t>       </a:t>
              </a:r>
              <a:r>
                <a:rPr lang="en-GB" sz="1200" b="1" i="1" dirty="0" smtClean="0">
                  <a:solidFill>
                    <a:srgbClr val="000090"/>
                  </a:solidFill>
                  <a:cs typeface="Arial Unicode MS"/>
                </a:rPr>
                <a:t>NNLL-Ahrens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49060" y="3335400"/>
              <a:ext cx="1083389" cy="246221"/>
            </a:xfrm>
            <a:prstGeom prst="rect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bg1"/>
                  </a:solidFill>
                </a:rPr>
                <a:t>ATLAS RESULTS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666761" y="5163612"/>
            <a:ext cx="4593169" cy="1207754"/>
            <a:chOff x="381000" y="5175197"/>
            <a:chExt cx="4593169" cy="1207754"/>
          </a:xfrm>
        </p:grpSpPr>
        <p:sp>
          <p:nvSpPr>
            <p:cNvPr id="36" name="Rectángulo redondeado 35"/>
            <p:cNvSpPr/>
            <p:nvPr/>
          </p:nvSpPr>
          <p:spPr>
            <a:xfrm>
              <a:off x="381000" y="5331606"/>
              <a:ext cx="3651239" cy="1051345"/>
            </a:xfrm>
            <a:prstGeom prst="roundRect">
              <a:avLst/>
            </a:prstGeom>
            <a:noFill/>
            <a:ln w="12700" cap="flat" cmpd="sng" algn="ctr">
              <a:solidFill>
                <a:srgbClr val="190997">
                  <a:alpha val="63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443229" y="5364051"/>
              <a:ext cx="4530940" cy="91307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latin typeface="+mj-lt"/>
                  <a:cs typeface="Arial Unicode MS"/>
                </a:rPr>
                <a:t>m</a:t>
              </a:r>
              <a:r>
                <a:rPr lang="en-GB" sz="1500" b="1" baseline="-25000" dirty="0" err="1" smtClean="0">
                  <a:latin typeface="+mj-lt"/>
                  <a:cs typeface="Arial Unicode MS"/>
                </a:rPr>
                <a:t>top</a:t>
              </a:r>
              <a:r>
                <a:rPr lang="en-GB" sz="1500" b="1" baseline="30000" dirty="0" err="1" smtClean="0">
                  <a:latin typeface="+mj-lt"/>
                  <a:cs typeface="Arial Unicode MS"/>
                </a:rPr>
                <a:t>pole</a:t>
              </a:r>
              <a:r>
                <a:rPr lang="en-GB" sz="1500" b="1" dirty="0" smtClean="0">
                  <a:latin typeface="+mj-lt"/>
                  <a:cs typeface="Arial Unicode MS"/>
                </a:rPr>
                <a:t>= 170.3 </a:t>
              </a:r>
              <a:r>
                <a:rPr lang="en-GB" sz="1500" b="1" baseline="30000" dirty="0" smtClean="0">
                  <a:latin typeface="+mj-lt"/>
                  <a:cs typeface="Arial Unicode MS"/>
                </a:rPr>
                <a:t>+7.3</a:t>
              </a:r>
              <a:r>
                <a:rPr lang="en-GB" sz="1500" b="1" baseline="-25000" dirty="0" smtClean="0">
                  <a:latin typeface="+mj-lt"/>
                  <a:cs typeface="Arial Unicode MS"/>
                </a:rPr>
                <a:t>6.7</a:t>
              </a:r>
              <a:r>
                <a:rPr lang="en-GB" sz="1500" b="1" dirty="0" smtClean="0">
                  <a:latin typeface="+mj-lt"/>
                  <a:cs typeface="Arial Unicode MS"/>
                </a:rPr>
                <a:t> </a:t>
              </a:r>
              <a:r>
                <a:rPr lang="en-GB" sz="1500" b="1" dirty="0" err="1" smtClean="0">
                  <a:latin typeface="+mj-lt"/>
                  <a:cs typeface="Arial Unicode MS"/>
                </a:rPr>
                <a:t>GeV</a:t>
              </a:r>
              <a:r>
                <a:rPr lang="en-GB" sz="1500" b="1" dirty="0" smtClean="0">
                  <a:latin typeface="+mj-lt"/>
                  <a:cs typeface="Arial Unicode MS"/>
                </a:rPr>
                <a:t>   </a:t>
              </a:r>
              <a:r>
                <a:rPr lang="en-GB" sz="1200" b="1" i="1" dirty="0" smtClean="0">
                  <a:solidFill>
                    <a:srgbClr val="000090"/>
                  </a:solidFill>
                  <a:latin typeface="+mj-lt"/>
                  <a:cs typeface="Arial Unicode MS"/>
                </a:rPr>
                <a:t>NNLO-</a:t>
              </a:r>
              <a:r>
                <a:rPr lang="en-GB" sz="1200" b="1" i="1" dirty="0" err="1" smtClean="0">
                  <a:solidFill>
                    <a:srgbClr val="000090"/>
                  </a:solidFill>
                  <a:latin typeface="+mj-lt"/>
                  <a:cs typeface="Arial Unicode MS"/>
                </a:rPr>
                <a:t>Langenfeld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cs typeface="Arial Unicode MS"/>
                </a:rPr>
                <a:t>m</a:t>
              </a:r>
              <a:r>
                <a:rPr lang="en-GB" sz="1500" b="1" baseline="-25000" dirty="0" err="1" smtClean="0">
                  <a:cs typeface="Arial Unicode MS"/>
                </a:rPr>
                <a:t>top</a:t>
              </a:r>
              <a:r>
                <a:rPr lang="en-GB" sz="1500" b="1" baseline="30000" dirty="0" err="1" smtClean="0">
                  <a:cs typeface="Arial Unicode MS"/>
                </a:rPr>
                <a:t>pole</a:t>
              </a:r>
              <a:r>
                <a:rPr lang="en-GB" sz="1500" b="1" dirty="0" smtClean="0">
                  <a:cs typeface="Arial Unicode MS"/>
                </a:rPr>
                <a:t>= 170.0 </a:t>
              </a:r>
              <a:r>
                <a:rPr lang="en-GB" sz="1500" b="1" baseline="30000" dirty="0" smtClean="0">
                  <a:cs typeface="Arial Unicode MS"/>
                </a:rPr>
                <a:t>+7.6</a:t>
              </a:r>
              <a:r>
                <a:rPr lang="en-GB" sz="1500" b="1" baseline="-25000" dirty="0" smtClean="0">
                  <a:cs typeface="Arial Unicode MS"/>
                </a:rPr>
                <a:t>-7.1</a:t>
              </a:r>
              <a:r>
                <a:rPr lang="en-GB" sz="1500" b="1" dirty="0" smtClean="0">
                  <a:cs typeface="Arial Unicode MS"/>
                </a:rPr>
                <a:t> </a:t>
              </a:r>
              <a:r>
                <a:rPr lang="en-GB" sz="1500" b="1" dirty="0" err="1" smtClean="0">
                  <a:cs typeface="Arial Unicode MS"/>
                </a:rPr>
                <a:t>GeV</a:t>
              </a:r>
              <a:r>
                <a:rPr lang="en-GB" sz="1500" b="1" dirty="0" smtClean="0">
                  <a:cs typeface="Arial Unicode MS"/>
                </a:rPr>
                <a:t>  </a:t>
              </a:r>
              <a:r>
                <a:rPr lang="en-GB" sz="1200" b="1" i="1" dirty="0" smtClean="0">
                  <a:solidFill>
                    <a:srgbClr val="000090"/>
                  </a:solidFill>
                  <a:cs typeface="Arial Unicode MS"/>
                </a:rPr>
                <a:t>NNLO-</a:t>
              </a:r>
              <a:r>
                <a:rPr lang="en-GB" sz="1200" b="1" i="1" dirty="0" err="1" smtClean="0">
                  <a:solidFill>
                    <a:srgbClr val="000090"/>
                  </a:solidFill>
                  <a:cs typeface="Arial Unicode MS"/>
                </a:rPr>
                <a:t>Kidonakis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  <a:p>
              <a:pPr>
                <a:spcBef>
                  <a:spcPts val="500"/>
                </a:spcBef>
              </a:pPr>
              <a:r>
                <a:rPr lang="en-GB" sz="1500" b="1" dirty="0" err="1" smtClean="0">
                  <a:cs typeface="Arial Unicode MS"/>
                </a:rPr>
                <a:t>m</a:t>
              </a:r>
              <a:r>
                <a:rPr lang="en-GB" sz="1500" b="1" baseline="-25000" dirty="0" err="1" smtClean="0">
                  <a:cs typeface="Arial Unicode MS"/>
                </a:rPr>
                <a:t>top</a:t>
              </a:r>
              <a:r>
                <a:rPr lang="en-GB" sz="1500" b="1" baseline="30000" dirty="0" err="1" smtClean="0">
                  <a:cs typeface="Arial Unicode MS"/>
                </a:rPr>
                <a:t>pole</a:t>
              </a:r>
              <a:r>
                <a:rPr lang="en-GB" sz="1500" b="1" dirty="0" smtClean="0">
                  <a:cs typeface="Arial Unicode MS"/>
                </a:rPr>
                <a:t>= 167.6 </a:t>
              </a:r>
              <a:r>
                <a:rPr lang="en-GB" sz="1500" b="1" baseline="30000" dirty="0" smtClean="0">
                  <a:cs typeface="Arial Unicode MS"/>
                </a:rPr>
                <a:t>+7.6</a:t>
              </a:r>
              <a:r>
                <a:rPr lang="en-GB" sz="1500" b="1" baseline="-25000" dirty="0" smtClean="0">
                  <a:cs typeface="Arial Unicode MS"/>
                </a:rPr>
                <a:t>-7.1</a:t>
              </a:r>
              <a:r>
                <a:rPr lang="en-GB" sz="1500" b="1" dirty="0" smtClean="0">
                  <a:cs typeface="Arial Unicode MS"/>
                </a:rPr>
                <a:t> </a:t>
              </a:r>
              <a:r>
                <a:rPr lang="en-GB" sz="1500" b="1" dirty="0" err="1" smtClean="0">
                  <a:cs typeface="Arial Unicode MS"/>
                </a:rPr>
                <a:t>GeV</a:t>
              </a:r>
              <a:r>
                <a:rPr lang="en-GB" sz="1500" b="1" dirty="0" smtClean="0">
                  <a:cs typeface="Arial Unicode MS"/>
                </a:rPr>
                <a:t>  </a:t>
              </a:r>
              <a:r>
                <a:rPr lang="en-GB" sz="1200" b="1" i="1" dirty="0" smtClean="0">
                  <a:solidFill>
                    <a:srgbClr val="000090"/>
                  </a:solidFill>
                  <a:cs typeface="Arial Unicode MS"/>
                </a:rPr>
                <a:t>NNLL-Ahrens</a:t>
              </a:r>
              <a:endParaRPr lang="en-GB" sz="1200" b="1" i="1" dirty="0" smtClean="0">
                <a:solidFill>
                  <a:srgbClr val="000090"/>
                </a:solidFill>
                <a:latin typeface="+mj-lt"/>
                <a:cs typeface="Arial Unicode MS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570226" y="5175197"/>
              <a:ext cx="1083389" cy="246221"/>
            </a:xfrm>
            <a:prstGeom prst="rect">
              <a:avLst/>
            </a:prstGeom>
            <a:solidFill>
              <a:srgbClr val="190997"/>
            </a:solidFill>
            <a:ln>
              <a:solidFill>
                <a:srgbClr val="1909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bg1"/>
                  </a:solidFill>
                </a:rPr>
                <a:t>CMS RESULTS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Conector recto 31"/>
          <p:cNvCxnSpPr/>
          <p:nvPr/>
        </p:nvCxnSpPr>
        <p:spPr>
          <a:xfrm rot="10800000">
            <a:off x="5503335" y="1374244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rot="10800000">
            <a:off x="4925508" y="1717138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redondeado 38"/>
          <p:cNvSpPr/>
          <p:nvPr/>
        </p:nvSpPr>
        <p:spPr>
          <a:xfrm>
            <a:off x="1077622" y="6049031"/>
            <a:ext cx="3475081" cy="37523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adroTexto 39"/>
          <p:cNvSpPr txBox="1"/>
          <p:nvPr/>
        </p:nvSpPr>
        <p:spPr>
          <a:xfrm>
            <a:off x="264587" y="2567061"/>
            <a:ext cx="5377858" cy="1477303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Several processes BSM can alter this asymmetry</a:t>
            </a:r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  <a:p>
            <a:pPr algn="just">
              <a:buFont typeface="Wingdings" charset="2"/>
              <a:buChar char="²"/>
            </a:pPr>
            <a:endParaRPr lang="en-GB" dirty="0" smtClean="0"/>
          </a:p>
        </p:txBody>
      </p:sp>
      <p:pic>
        <p:nvPicPr>
          <p:cNvPr id="16" name="Imagen 15" descr="Image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44" y="2907292"/>
            <a:ext cx="2360361" cy="638777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486844" y="2928458"/>
            <a:ext cx="2518218" cy="617611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Charge Asymmetry</a:t>
            </a:r>
            <a:endParaRPr lang="en-GB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4" name="Imagen 13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64"/>
          <a:stretch>
            <a:fillRect/>
          </a:stretch>
        </p:blipFill>
        <p:spPr>
          <a:xfrm>
            <a:off x="5273331" y="787126"/>
            <a:ext cx="1840310" cy="1409565"/>
          </a:xfrm>
          <a:prstGeom prst="rect">
            <a:avLst/>
          </a:prstGeom>
        </p:spPr>
      </p:pic>
      <p:pic>
        <p:nvPicPr>
          <p:cNvPr id="17" name="Imagen 16" descr="Imagen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95"/>
          <a:stretch>
            <a:fillRect/>
          </a:stretch>
        </p:blipFill>
        <p:spPr>
          <a:xfrm>
            <a:off x="5312485" y="1910948"/>
            <a:ext cx="1923990" cy="1505238"/>
          </a:xfrm>
          <a:prstGeom prst="rect">
            <a:avLst/>
          </a:prstGeom>
        </p:spPr>
      </p:pic>
      <p:pic>
        <p:nvPicPr>
          <p:cNvPr id="26" name="Imagen 25" descr="Imagen 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465" y="2903858"/>
            <a:ext cx="1204238" cy="30105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900329" y="1234095"/>
            <a:ext cx="215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190997"/>
                </a:solidFill>
              </a:rPr>
              <a:t>Tevatron</a:t>
            </a:r>
            <a:r>
              <a:rPr lang="en-GB" sz="1200" dirty="0" smtClean="0">
                <a:solidFill>
                  <a:srgbClr val="190997"/>
                </a:solidFill>
              </a:rPr>
              <a:t> (proton-antiproton)</a:t>
            </a:r>
            <a:r>
              <a:rPr lang="en-GB" sz="1200" dirty="0" smtClean="0"/>
              <a:t>: forward-backward asymmetry</a:t>
            </a:r>
            <a:endParaRPr lang="en-GB" sz="1200" dirty="0" smtClean="0">
              <a:solidFill>
                <a:srgbClr val="190997"/>
              </a:solidFill>
            </a:endParaRPr>
          </a:p>
          <a:p>
            <a:pPr algn="ctr"/>
            <a:r>
              <a:rPr lang="en-GB" sz="1200" dirty="0" err="1" smtClean="0"/>
              <a:t>qq</a:t>
            </a:r>
            <a:r>
              <a:rPr lang="en-GB" sz="1200" dirty="0" smtClean="0"/>
              <a:t>          </a:t>
            </a:r>
            <a:r>
              <a:rPr lang="en-GB" sz="1200" dirty="0" err="1" smtClean="0"/>
              <a:t>ttbar</a:t>
            </a:r>
            <a:r>
              <a:rPr lang="en-GB" sz="1200" dirty="0" smtClean="0"/>
              <a:t> (90%)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900329" y="2363921"/>
            <a:ext cx="2154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1200" dirty="0" smtClean="0">
                <a:solidFill>
                  <a:srgbClr val="190997"/>
                </a:solidFill>
              </a:rPr>
              <a:t>LHC (proton-proton): </a:t>
            </a:r>
            <a:r>
              <a:rPr lang="en-GB" sz="1200" dirty="0" smtClean="0"/>
              <a:t>top goes into forward regions whereas anti-top keeps more in the central region </a:t>
            </a:r>
            <a:r>
              <a:rPr lang="en-GB" sz="1200" dirty="0" err="1" smtClean="0"/>
              <a:t>qq</a:t>
            </a:r>
            <a:r>
              <a:rPr lang="en-GB" sz="1200" dirty="0" smtClean="0"/>
              <a:t>         </a:t>
            </a:r>
            <a:r>
              <a:rPr lang="en-GB" sz="1200" dirty="0" err="1" smtClean="0"/>
              <a:t>ttbar</a:t>
            </a:r>
            <a:r>
              <a:rPr lang="en-GB" sz="1200" dirty="0" smtClean="0"/>
              <a:t> (15%)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048010" y="3180069"/>
            <a:ext cx="205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A</a:t>
            </a:r>
            <a:r>
              <a:rPr lang="en-GB" sz="1400" b="1" baseline="-25000" dirty="0" err="1" smtClean="0"/>
              <a:t>C</a:t>
            </a:r>
            <a:r>
              <a:rPr lang="en-GB" sz="1400" b="1" baseline="30000" dirty="0" err="1" smtClean="0"/>
              <a:t>theory</a:t>
            </a:r>
            <a:r>
              <a:rPr lang="en-GB" sz="1400" b="1" dirty="0" smtClean="0"/>
              <a:t>= 0.0115±0.0006</a:t>
            </a:r>
            <a:r>
              <a:rPr lang="en-GB" sz="1600" b="1" dirty="0" smtClean="0"/>
              <a:t>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92086" y="6049031"/>
            <a:ext cx="3475082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A</a:t>
            </a:r>
            <a:r>
              <a:rPr lang="en-GB" b="1" baseline="-25000" dirty="0" smtClean="0">
                <a:solidFill>
                  <a:srgbClr val="000000"/>
                </a:solidFill>
                <a:latin typeface="+mj-lt"/>
                <a:cs typeface="Arial Unicode MS"/>
              </a:rPr>
              <a:t>C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= -0.004±0.010(stat)±0.012(syst)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31" name="Flecha derecha 30"/>
          <p:cNvSpPr/>
          <p:nvPr/>
        </p:nvSpPr>
        <p:spPr>
          <a:xfrm>
            <a:off x="8235748" y="3021623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echa derecha 32"/>
          <p:cNvSpPr/>
          <p:nvPr/>
        </p:nvSpPr>
        <p:spPr>
          <a:xfrm>
            <a:off x="7606825" y="1737551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Agrupar 43"/>
          <p:cNvGrpSpPr/>
          <p:nvPr/>
        </p:nvGrpSpPr>
        <p:grpSpPr>
          <a:xfrm>
            <a:off x="306919" y="765960"/>
            <a:ext cx="8384024" cy="1908190"/>
            <a:chOff x="306919" y="840041"/>
            <a:chExt cx="8384024" cy="1908190"/>
          </a:xfrm>
        </p:grpSpPr>
        <p:sp>
          <p:nvSpPr>
            <p:cNvPr id="10" name="CuadroTexto 9"/>
            <p:cNvSpPr txBox="1"/>
            <p:nvPr/>
          </p:nvSpPr>
          <p:spPr>
            <a:xfrm>
              <a:off x="306919" y="840041"/>
              <a:ext cx="8384024" cy="1908190"/>
            </a:xfrm>
            <a:prstGeom prst="rect">
              <a:avLst/>
            </a:prstGeom>
            <a:noFill/>
          </p:spPr>
          <p:txBody>
            <a:bodyPr wrap="square" lIns="91420" tIns="45708" rIns="91420" bIns="45708" rtlCol="0">
              <a:spAutoFit/>
            </a:bodyPr>
            <a:lstStyle/>
            <a:p>
              <a:pPr algn="just">
                <a:buSzPct val="70000"/>
                <a:buFont typeface="Wingdings" charset="2"/>
                <a:buChar char="²"/>
              </a:pPr>
              <a:r>
                <a:rPr lang="en-GB" dirty="0" smtClean="0"/>
                <a:t> SM expects </a:t>
              </a:r>
              <a:r>
                <a:rPr lang="en-GB" dirty="0" err="1" smtClean="0"/>
                <a:t>ttbar</a:t>
              </a:r>
              <a:r>
                <a:rPr lang="en-GB" dirty="0" smtClean="0"/>
                <a:t> production to be symmetric </a:t>
              </a:r>
            </a:p>
            <a:p>
              <a:pPr algn="just">
                <a:buSzPct val="70000"/>
              </a:pPr>
              <a:r>
                <a:rPr lang="en-GB" dirty="0" smtClean="0"/>
                <a:t>   under charge conjugation at LO and small </a:t>
              </a:r>
            </a:p>
            <a:p>
              <a:pPr algn="just">
                <a:buSzPct val="70000"/>
              </a:pPr>
              <a:r>
                <a:rPr lang="en-GB" dirty="0" smtClean="0"/>
                <a:t>   asymmetry due to the ISR and FSR at NLO:</a:t>
              </a:r>
            </a:p>
            <a:p>
              <a:pPr lvl="1" algn="just">
                <a:buFont typeface="Wingdings" charset="2"/>
                <a:buChar char="²"/>
              </a:pPr>
              <a:r>
                <a:rPr lang="en-GB" sz="1600" dirty="0" smtClean="0"/>
                <a:t> </a:t>
              </a:r>
              <a:r>
                <a:rPr lang="en-GB" sz="1600" dirty="0" err="1" smtClean="0"/>
                <a:t>gg</a:t>
              </a:r>
              <a:r>
                <a:rPr lang="en-GB" sz="1600" dirty="0" smtClean="0"/>
                <a:t>       </a:t>
              </a:r>
              <a:r>
                <a:rPr lang="en-GB" sz="1600" dirty="0" err="1" smtClean="0"/>
                <a:t>ttbar</a:t>
              </a:r>
              <a:r>
                <a:rPr lang="en-GB" sz="1600" dirty="0" smtClean="0"/>
                <a:t>: symmetric</a:t>
              </a:r>
            </a:p>
            <a:p>
              <a:pPr lvl="1" algn="just">
                <a:buFont typeface="Wingdings" charset="2"/>
                <a:buChar char="²"/>
              </a:pPr>
              <a:r>
                <a:rPr lang="en-GB" sz="1600" dirty="0" smtClean="0"/>
                <a:t> </a:t>
              </a:r>
              <a:r>
                <a:rPr lang="en-GB" sz="1600" dirty="0" err="1" smtClean="0"/>
                <a:t>qq</a:t>
              </a:r>
              <a:r>
                <a:rPr lang="en-GB" sz="1600" dirty="0" smtClean="0"/>
                <a:t>      </a:t>
              </a:r>
              <a:r>
                <a:rPr lang="en-GB" sz="1600" dirty="0" err="1" smtClean="0"/>
                <a:t>ttbar</a:t>
              </a:r>
              <a:r>
                <a:rPr lang="en-GB" sz="1600" dirty="0" smtClean="0"/>
                <a:t>: top quarks emitted in the direction </a:t>
              </a:r>
            </a:p>
            <a:p>
              <a:pPr lvl="1" algn="just"/>
              <a:r>
                <a:rPr lang="en-GB" sz="1600" dirty="0" smtClean="0"/>
                <a:t>               of the incoming quark, anti-top quarks in </a:t>
              </a:r>
            </a:p>
            <a:p>
              <a:pPr lvl="1" algn="just"/>
              <a:r>
                <a:rPr lang="en-GB" sz="1600" dirty="0" smtClean="0"/>
                <a:t>              the direction of the incoming anti-quark</a:t>
              </a:r>
            </a:p>
          </p:txBody>
        </p:sp>
        <p:cxnSp>
          <p:nvCxnSpPr>
            <p:cNvPr id="36" name="Conector recto 35"/>
            <p:cNvCxnSpPr/>
            <p:nvPr/>
          </p:nvCxnSpPr>
          <p:spPr>
            <a:xfrm rot="10800000">
              <a:off x="1208089" y="1966910"/>
              <a:ext cx="72493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ector recto 41"/>
          <p:cNvCxnSpPr/>
          <p:nvPr/>
        </p:nvCxnSpPr>
        <p:spPr>
          <a:xfrm rot="10800000">
            <a:off x="7460306" y="1712569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rot="10800000">
            <a:off x="8117374" y="3016333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6900329" y="116542"/>
            <a:ext cx="224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     (CMS-PAS-TOP-11-030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(ATLAS: arXiv:1203.4211v1)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8" name="Imagen 37" descr="Imagen 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858" y="3468191"/>
            <a:ext cx="3473101" cy="2645740"/>
          </a:xfrm>
          <a:prstGeom prst="rect">
            <a:avLst/>
          </a:prstGeom>
        </p:spPr>
      </p:pic>
      <p:pic>
        <p:nvPicPr>
          <p:cNvPr id="41" name="Imagen 40" descr="Imagen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396" y="3583538"/>
            <a:ext cx="3048298" cy="2498644"/>
          </a:xfrm>
          <a:prstGeom prst="rect">
            <a:avLst/>
          </a:prstGeom>
        </p:spPr>
      </p:pic>
      <p:sp>
        <p:nvSpPr>
          <p:cNvPr id="44" name="Rectángulo redondeado 43"/>
          <p:cNvSpPr/>
          <p:nvPr/>
        </p:nvSpPr>
        <p:spPr>
          <a:xfrm>
            <a:off x="5009372" y="6024070"/>
            <a:ext cx="3475081" cy="37523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adroTexto 44"/>
          <p:cNvSpPr txBox="1"/>
          <p:nvPr/>
        </p:nvSpPr>
        <p:spPr>
          <a:xfrm>
            <a:off x="5023836" y="6024070"/>
            <a:ext cx="3475082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A</a:t>
            </a:r>
            <a:r>
              <a:rPr lang="en-GB" b="1" baseline="-25000" dirty="0" smtClean="0">
                <a:solidFill>
                  <a:srgbClr val="000000"/>
                </a:solidFill>
                <a:latin typeface="+mj-lt"/>
                <a:cs typeface="Arial Unicode MS"/>
              </a:rPr>
              <a:t>C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= -0.018±0.028(stat)±0.023(syst)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094036" y="5871628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1168987" y="5861045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CMS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0" name="Flecha abajo 49"/>
          <p:cNvSpPr/>
          <p:nvPr/>
        </p:nvSpPr>
        <p:spPr>
          <a:xfrm rot="16200000">
            <a:off x="1371923" y="1666256"/>
            <a:ext cx="108070" cy="163756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echa abajo 50"/>
          <p:cNvSpPr/>
          <p:nvPr/>
        </p:nvSpPr>
        <p:spPr>
          <a:xfrm rot="16200000">
            <a:off x="1365578" y="1924486"/>
            <a:ext cx="108070" cy="163756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</a:t>
            </a:r>
            <a:r>
              <a:rPr lang="en-GB" dirty="0" err="1" smtClean="0"/>
              <a:t>lepton+jets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765960"/>
            <a:ext cx="8384024" cy="5539954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>
                <a:solidFill>
                  <a:srgbClr val="190997"/>
                </a:solidFill>
              </a:rPr>
              <a:t>ATLAS</a:t>
            </a:r>
            <a:r>
              <a:rPr lang="en-GB" dirty="0" smtClean="0"/>
              <a:t>: Templates methods have been used to determine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in </a:t>
            </a:r>
            <a:r>
              <a:rPr lang="en-GB" dirty="0" err="1" smtClean="0"/>
              <a:t>μ/e+jets</a:t>
            </a:r>
            <a:endParaRPr lang="en-GB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sz="1600" b="1" dirty="0" smtClean="0"/>
              <a:t>1D template</a:t>
            </a:r>
            <a:r>
              <a:rPr lang="en-GB" sz="1600" dirty="0" smtClean="0"/>
              <a:t>: </a:t>
            </a:r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sz="1600" dirty="0" smtClean="0"/>
              <a:t> Based on the  variable R</a:t>
            </a:r>
            <a:r>
              <a:rPr lang="en-GB" sz="1600" baseline="-25000" dirty="0" smtClean="0"/>
              <a:t>32</a:t>
            </a:r>
            <a:r>
              <a:rPr lang="en-GB" sz="1600" dirty="0" smtClean="0"/>
              <a:t> =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top</a:t>
            </a:r>
            <a:r>
              <a:rPr lang="en-GB" sz="1600" dirty="0" err="1" smtClean="0"/>
              <a:t>/m</a:t>
            </a:r>
            <a:r>
              <a:rPr lang="en-GB" sz="1600" baseline="-25000" dirty="0" err="1" smtClean="0"/>
              <a:t>W</a:t>
            </a:r>
            <a:endParaRPr lang="en-GB" sz="1600" baseline="-250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sz="1600" baseline="-25000" dirty="0" smtClean="0"/>
              <a:t> </a:t>
            </a:r>
            <a:r>
              <a:rPr lang="en-GB" sz="1600" dirty="0" smtClean="0"/>
              <a:t>Event likelihood to select the jet triplet assigned to the </a:t>
            </a:r>
            <a:r>
              <a:rPr lang="en-GB" sz="1600" dirty="0" err="1" smtClean="0"/>
              <a:t>hadronic</a:t>
            </a:r>
            <a:r>
              <a:rPr lang="en-GB" sz="1600" dirty="0" smtClean="0"/>
              <a:t> decay</a:t>
            </a:r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b="1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sz="1600" b="1" dirty="0" smtClean="0"/>
              <a:t>2D template:   </a:t>
            </a:r>
            <a:r>
              <a:rPr lang="en-GB" sz="1600" i="1" dirty="0" smtClean="0"/>
              <a:t>(plots on the next slide)</a:t>
            </a: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sz="1600" b="1" dirty="0" smtClean="0"/>
              <a:t> </a:t>
            </a:r>
            <a:r>
              <a:rPr lang="en-GB" sz="1600" dirty="0" smtClean="0"/>
              <a:t>Determine 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top</a:t>
            </a:r>
            <a:r>
              <a:rPr lang="en-GB" sz="1600" dirty="0" smtClean="0"/>
              <a:t> and a global jet energy scale factor (JSF) simultaneously</a:t>
            </a:r>
            <a:endParaRPr lang="en-GB" sz="1600" b="1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sz="1600" b="1" dirty="0" smtClean="0"/>
              <a:t> </a:t>
            </a:r>
            <a:r>
              <a:rPr lang="en-GB" sz="1600" dirty="0" smtClean="0"/>
              <a:t>X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that constrains the reconstructed </a:t>
            </a:r>
            <a:r>
              <a:rPr lang="en-GB" sz="1600" dirty="0" err="1" smtClean="0"/>
              <a:t>m</a:t>
            </a:r>
            <a:r>
              <a:rPr lang="en-GB" sz="1600" baseline="-25000" dirty="0" err="1" smtClean="0"/>
              <a:t>W</a:t>
            </a:r>
            <a:r>
              <a:rPr lang="en-GB" sz="1600" dirty="0" smtClean="0"/>
              <a:t> to the world average measurement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229710" y="148291"/>
            <a:ext cx="194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(CMS-PAS-TOP-11-015)</a:t>
            </a: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   ( arXiv.1203.5755.v1)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 descr="Image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2063755"/>
            <a:ext cx="3825099" cy="2609735"/>
          </a:xfrm>
          <a:prstGeom prst="rect">
            <a:avLst/>
          </a:prstGeom>
        </p:spPr>
      </p:pic>
      <p:pic>
        <p:nvPicPr>
          <p:cNvPr id="24" name="Imagen 23" descr="Imagen 1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815" y="1957919"/>
            <a:ext cx="3194935" cy="2706000"/>
          </a:xfrm>
          <a:prstGeom prst="rect">
            <a:avLst/>
          </a:prstGeom>
        </p:spPr>
      </p:pic>
      <p:pic>
        <p:nvPicPr>
          <p:cNvPr id="13" name="Imagen 12" descr="Imagen 6.png"/>
          <p:cNvPicPr>
            <a:picLocks noChangeAspect="1"/>
          </p:cNvPicPr>
          <p:nvPr/>
        </p:nvPicPr>
        <p:blipFill>
          <a:blip r:embed="rId5"/>
          <a:srcRect l="34667" t="5169" r="35858"/>
          <a:stretch>
            <a:fillRect/>
          </a:stretch>
        </p:blipFill>
        <p:spPr>
          <a:xfrm>
            <a:off x="7431530" y="765961"/>
            <a:ext cx="1282361" cy="1930800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1152196" y="4735919"/>
            <a:ext cx="3991342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/>
          <p:cNvSpPr txBox="1"/>
          <p:nvPr/>
        </p:nvSpPr>
        <p:spPr>
          <a:xfrm>
            <a:off x="1152195" y="4741826"/>
            <a:ext cx="3991343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baseline="30000" dirty="0" err="1" smtClean="0">
                <a:latin typeface="+mj-lt"/>
                <a:cs typeface="Arial Unicode MS"/>
              </a:rPr>
              <a:t>e+jets</a:t>
            </a:r>
            <a:r>
              <a:rPr lang="en-GB" b="1" baseline="-25000" dirty="0" smtClean="0">
                <a:latin typeface="+mj-lt"/>
                <a:cs typeface="Arial Unicode MS"/>
              </a:rPr>
              <a:t> </a:t>
            </a:r>
            <a:r>
              <a:rPr lang="en-GB" b="1" dirty="0" smtClean="0">
                <a:latin typeface="+mj-lt"/>
                <a:cs typeface="Arial Unicode MS"/>
              </a:rPr>
              <a:t>= (172.9 </a:t>
            </a:r>
            <a:r>
              <a:rPr lang="en-GB" b="1" dirty="0" smtClean="0"/>
              <a:t>± 1.5</a:t>
            </a:r>
            <a:r>
              <a:rPr lang="en-GB" b="1" baseline="-25000" dirty="0" smtClean="0"/>
              <a:t>stat </a:t>
            </a:r>
            <a:r>
              <a:rPr lang="en-GB" b="1" dirty="0" smtClean="0"/>
              <a:t>± 2.5</a:t>
            </a:r>
            <a:r>
              <a:rPr lang="en-GB" b="1" baseline="-25000" dirty="0" smtClean="0"/>
              <a:t>syst</a:t>
            </a:r>
            <a:r>
              <a:rPr lang="en-GB" b="1" dirty="0" smtClean="0"/>
              <a:t>) </a:t>
            </a:r>
            <a:r>
              <a:rPr lang="en-GB" b="1" dirty="0" err="1" smtClean="0"/>
              <a:t>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312533" y="4547505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06919" y="1121833"/>
            <a:ext cx="1269998" cy="31769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ángulo redondeado 30"/>
          <p:cNvSpPr/>
          <p:nvPr/>
        </p:nvSpPr>
        <p:spPr>
          <a:xfrm>
            <a:off x="297561" y="5291069"/>
            <a:ext cx="1269998" cy="31769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ángulo 31"/>
          <p:cNvSpPr/>
          <p:nvPr/>
        </p:nvSpPr>
        <p:spPr>
          <a:xfrm>
            <a:off x="5248589" y="4663918"/>
            <a:ext cx="2766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Measurement is dominated by JES, </a:t>
            </a:r>
          </a:p>
          <a:p>
            <a:r>
              <a:rPr lang="en-GB" sz="1400" dirty="0" err="1" smtClean="0"/>
              <a:t>bJES</a:t>
            </a:r>
            <a:r>
              <a:rPr lang="en-GB" sz="1400" dirty="0" smtClean="0"/>
              <a:t> and ISR-FSR systematic errors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Mass: </a:t>
            </a:r>
            <a:r>
              <a:rPr lang="en-GB" dirty="0" err="1" smtClean="0"/>
              <a:t>lepton+jets</a:t>
            </a:r>
            <a:endParaRPr lang="en-GB" sz="15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2776" y="3116995"/>
            <a:ext cx="8384024" cy="29854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b="1" dirty="0" smtClean="0">
                <a:solidFill>
                  <a:srgbClr val="190997"/>
                </a:solidFill>
              </a:rPr>
              <a:t>CMS</a:t>
            </a:r>
            <a:r>
              <a:rPr lang="en-GB" dirty="0" smtClean="0"/>
              <a:t>: Kinematic fit + Ideogram is used to determine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top</a:t>
            </a:r>
            <a:r>
              <a:rPr lang="en-GB" dirty="0" smtClean="0"/>
              <a:t> in </a:t>
            </a:r>
            <a:r>
              <a:rPr lang="en-GB" dirty="0" err="1" smtClean="0"/>
              <a:t>μ+jets</a:t>
            </a:r>
            <a:endParaRPr lang="en-GB" dirty="0" smtClean="0"/>
          </a:p>
          <a:p>
            <a:pPr algn="just">
              <a:spcBef>
                <a:spcPts val="600"/>
              </a:spcBef>
              <a:buSzPct val="70000"/>
              <a:buFont typeface="Wingdings" charset="2"/>
              <a:buChar char="²"/>
            </a:pPr>
            <a:r>
              <a:rPr lang="en-GB" dirty="0" smtClean="0"/>
              <a:t> Kinematic fit exploits the compatibility with </a:t>
            </a:r>
            <a:r>
              <a:rPr lang="en-GB" dirty="0" err="1" smtClean="0"/>
              <a:t>ttbar</a:t>
            </a:r>
            <a:r>
              <a:rPr lang="en-GB" dirty="0" smtClean="0"/>
              <a:t> hypothesis </a:t>
            </a:r>
            <a:r>
              <a:rPr lang="es-ES_tradnl" dirty="0" err="1" smtClean="0">
                <a:sym typeface="Wingdings"/>
              </a:rPr>
              <a:t>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Probability</a:t>
            </a:r>
            <a:r>
              <a:rPr lang="es-ES_tradnl" dirty="0" smtClean="0">
                <a:sym typeface="Wingdings"/>
              </a:rPr>
              <a:t> </a:t>
            </a:r>
            <a:r>
              <a:rPr lang="es-ES_tradnl" dirty="0" err="1" smtClean="0">
                <a:sym typeface="Wingdings"/>
              </a:rPr>
              <a:t>fit</a:t>
            </a:r>
            <a:r>
              <a:rPr lang="es-ES_tradnl" dirty="0" smtClean="0">
                <a:sym typeface="Wingdings"/>
              </a:rPr>
              <a:t> &lt; 0.2 </a:t>
            </a:r>
            <a:endParaRPr lang="en-GB" dirty="0" smtClean="0"/>
          </a:p>
          <a:p>
            <a:pPr algn="just">
              <a:spcBef>
                <a:spcPts val="600"/>
              </a:spcBef>
              <a:buSzPct val="70000"/>
            </a:pPr>
            <a:r>
              <a:rPr lang="en-GB" sz="1600" dirty="0" smtClean="0"/>
              <a:t> </a:t>
            </a:r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  <a:p>
            <a:pPr algn="just">
              <a:spcBef>
                <a:spcPts val="600"/>
              </a:spcBef>
              <a:buSzPct val="70000"/>
            </a:pPr>
            <a:endParaRPr lang="en-GB" sz="1600" dirty="0" smtClean="0"/>
          </a:p>
        </p:txBody>
      </p:sp>
      <p:sp>
        <p:nvSpPr>
          <p:cNvPr id="2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810000" cy="168275"/>
          </a:xfrm>
        </p:spPr>
        <p:txBody>
          <a:bodyPr/>
          <a:lstStyle/>
          <a:p>
            <a:r>
              <a:rPr lang="es-ES_tradnl" b="1" dirty="0" err="1" smtClean="0">
                <a:latin typeface="Calibri (Cuerpo)"/>
                <a:cs typeface="Calibri (Cuerpo)"/>
              </a:rPr>
              <a:t>XXIVth</a:t>
            </a:r>
            <a:r>
              <a:rPr lang="es-ES_tradnl" b="1" dirty="0" smtClean="0">
                <a:latin typeface="Calibri (Cuerpo)"/>
                <a:cs typeface="Calibri (Cuerpo)"/>
              </a:rPr>
              <a:t> </a:t>
            </a:r>
            <a:r>
              <a:rPr lang="es-ES_tradnl" b="1" dirty="0" err="1" smtClean="0">
                <a:latin typeface="Calibri (Cuerpo)"/>
                <a:cs typeface="Calibri (Cuerpo)"/>
              </a:rPr>
              <a:t>Rencontres</a:t>
            </a:r>
            <a:r>
              <a:rPr lang="es-ES_tradnl" b="1" dirty="0" smtClean="0">
                <a:latin typeface="Calibri (Cuerpo)"/>
                <a:cs typeface="Calibri (Cuerpo)"/>
              </a:rPr>
              <a:t> de Blois</a:t>
            </a:r>
            <a:endParaRPr lang="es-ES_tradnl" b="1" dirty="0">
              <a:latin typeface="Calibri (Cuerpo)"/>
              <a:cs typeface="Calibri (Cuerpo)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229710" y="148291"/>
            <a:ext cx="194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(CMS-PAS-TOP-11-015)</a:t>
            </a:r>
          </a:p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   ( arXiv.1203.5755.v1)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6373163" y="1258410"/>
            <a:ext cx="2573654" cy="8582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26"/>
          <p:cNvSpPr txBox="1"/>
          <p:nvPr/>
        </p:nvSpPr>
        <p:spPr>
          <a:xfrm>
            <a:off x="6323521" y="1395989"/>
            <a:ext cx="2697282" cy="646331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baseline="30000" dirty="0" err="1" smtClean="0">
                <a:latin typeface="+mj-lt"/>
                <a:cs typeface="Arial Unicode MS"/>
              </a:rPr>
              <a:t>e+jets</a:t>
            </a:r>
            <a:r>
              <a:rPr lang="en-GB" b="1" baseline="-25000" dirty="0" smtClean="0">
                <a:latin typeface="+mj-lt"/>
                <a:cs typeface="Arial Unicode MS"/>
              </a:rPr>
              <a:t> </a:t>
            </a:r>
            <a:r>
              <a:rPr lang="en-GB" b="1" dirty="0" smtClean="0">
                <a:latin typeface="+mj-lt"/>
                <a:cs typeface="Arial Unicode MS"/>
              </a:rPr>
              <a:t>= (174.3 </a:t>
            </a:r>
            <a:r>
              <a:rPr lang="en-GB" b="1" dirty="0" smtClean="0"/>
              <a:t>± 0.8</a:t>
            </a:r>
            <a:r>
              <a:rPr lang="en-GB" b="1" baseline="-25000" dirty="0" smtClean="0"/>
              <a:t>stat</a:t>
            </a:r>
          </a:p>
          <a:p>
            <a:pPr algn="ctr"/>
            <a:r>
              <a:rPr lang="en-GB" b="1" baseline="-25000" dirty="0" smtClean="0"/>
              <a:t>                            </a:t>
            </a:r>
            <a:r>
              <a:rPr lang="en-GB" b="1" dirty="0" smtClean="0"/>
              <a:t> </a:t>
            </a:r>
            <a:r>
              <a:rPr lang="en-GB" b="1" baseline="-25000" dirty="0" smtClean="0"/>
              <a:t> </a:t>
            </a:r>
            <a:r>
              <a:rPr lang="en-GB" b="1" dirty="0" smtClean="0"/>
              <a:t>± 2.3</a:t>
            </a:r>
            <a:r>
              <a:rPr lang="en-GB" b="1" baseline="-25000" dirty="0" smtClean="0"/>
              <a:t>syst</a:t>
            </a:r>
            <a:r>
              <a:rPr lang="en-GB" b="1" dirty="0" smtClean="0"/>
              <a:t>) </a:t>
            </a:r>
            <a:r>
              <a:rPr lang="en-GB" b="1" dirty="0" err="1" smtClean="0"/>
              <a:t>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31908" y="1118019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pic>
        <p:nvPicPr>
          <p:cNvPr id="19" name="Imagen 18" descr="Imagen 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65961"/>
            <a:ext cx="3387512" cy="2351034"/>
          </a:xfrm>
          <a:prstGeom prst="rect">
            <a:avLst/>
          </a:prstGeom>
        </p:spPr>
      </p:pic>
      <p:pic>
        <p:nvPicPr>
          <p:cNvPr id="20" name="Imagen 19" descr="Imagen 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96"/>
          <a:stretch>
            <a:fillRect/>
          </a:stretch>
        </p:blipFill>
        <p:spPr>
          <a:xfrm>
            <a:off x="3155957" y="916930"/>
            <a:ext cx="3312579" cy="2151937"/>
          </a:xfrm>
          <a:prstGeom prst="rect">
            <a:avLst/>
          </a:prstGeom>
          <a:noFill/>
        </p:spPr>
      </p:pic>
      <p:pic>
        <p:nvPicPr>
          <p:cNvPr id="23" name="Imagen 22" descr="Imagen 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29" y="3735208"/>
            <a:ext cx="2873233" cy="2923974"/>
          </a:xfrm>
          <a:prstGeom prst="rect">
            <a:avLst/>
          </a:prstGeom>
        </p:spPr>
      </p:pic>
      <p:pic>
        <p:nvPicPr>
          <p:cNvPr id="26" name="Imagen 25" descr="Imagen 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376" y="3735208"/>
            <a:ext cx="2962145" cy="2870908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6306391" y="4254500"/>
            <a:ext cx="2573654" cy="85826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uadroTexto 31"/>
          <p:cNvSpPr txBox="1"/>
          <p:nvPr/>
        </p:nvSpPr>
        <p:spPr>
          <a:xfrm>
            <a:off x="6235583" y="4360330"/>
            <a:ext cx="2697282" cy="646331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+mj-lt"/>
                <a:cs typeface="Arial Unicode MS"/>
              </a:rPr>
              <a:t>M</a:t>
            </a:r>
            <a:r>
              <a:rPr lang="en-GB" b="1" baseline="-25000" dirty="0" err="1" smtClean="0">
                <a:latin typeface="+mj-lt"/>
                <a:cs typeface="Arial Unicode MS"/>
              </a:rPr>
              <a:t>top</a:t>
            </a:r>
            <a:r>
              <a:rPr lang="en-GB" b="1" baseline="30000" dirty="0" err="1" smtClean="0">
                <a:latin typeface="+mj-lt"/>
                <a:cs typeface="Arial Unicode MS"/>
              </a:rPr>
              <a:t>μ+jets</a:t>
            </a:r>
            <a:r>
              <a:rPr lang="en-GB" b="1" baseline="-25000" dirty="0" smtClean="0">
                <a:latin typeface="+mj-lt"/>
                <a:cs typeface="Arial Unicode MS"/>
              </a:rPr>
              <a:t> </a:t>
            </a:r>
            <a:r>
              <a:rPr lang="en-GB" b="1" dirty="0" smtClean="0">
                <a:latin typeface="+mj-lt"/>
                <a:cs typeface="Arial Unicode MS"/>
              </a:rPr>
              <a:t> = (172.64 </a:t>
            </a:r>
            <a:r>
              <a:rPr lang="en-GB" b="1" dirty="0" smtClean="0"/>
              <a:t>± 0.57</a:t>
            </a:r>
            <a:r>
              <a:rPr lang="en-GB" b="1" baseline="-25000" dirty="0" smtClean="0"/>
              <a:t>stat+JES </a:t>
            </a:r>
            <a:r>
              <a:rPr lang="en-GB" b="1" dirty="0" smtClean="0"/>
              <a:t>± 1.18</a:t>
            </a:r>
            <a:r>
              <a:rPr lang="en-GB" b="1" baseline="-25000" dirty="0" smtClean="0"/>
              <a:t>syst</a:t>
            </a:r>
            <a:r>
              <a:rPr lang="en-GB" b="1" dirty="0" smtClean="0"/>
              <a:t>) </a:t>
            </a:r>
            <a:r>
              <a:rPr lang="en-GB" b="1" dirty="0" err="1" smtClean="0"/>
              <a:t>GeV</a:t>
            </a:r>
            <a:endParaRPr lang="en-GB" b="1" dirty="0">
              <a:latin typeface="+mj-lt"/>
              <a:cs typeface="Arial Unicode M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465136" y="4114109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391075" y="2116674"/>
            <a:ext cx="2635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Measurement is dominated by </a:t>
            </a:r>
          </a:p>
          <a:p>
            <a:r>
              <a:rPr lang="en-GB" sz="1400" dirty="0" smtClean="0"/>
              <a:t>JES, and ISR-FSR systematic errors</a:t>
            </a:r>
            <a:endParaRPr lang="en-GB" sz="1400" dirty="0"/>
          </a:p>
        </p:txBody>
      </p:sp>
      <p:sp>
        <p:nvSpPr>
          <p:cNvPr id="35" name="Rectángulo 34"/>
          <p:cNvSpPr/>
          <p:nvPr/>
        </p:nvSpPr>
        <p:spPr>
          <a:xfrm>
            <a:off x="6590380" y="5112764"/>
            <a:ext cx="2042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Some </a:t>
            </a:r>
            <a:r>
              <a:rPr lang="en-GB" sz="1400" dirty="0" err="1" smtClean="0"/>
              <a:t>systematics</a:t>
            </a:r>
            <a:r>
              <a:rPr lang="en-GB" sz="1400" dirty="0" smtClean="0"/>
              <a:t> are still </a:t>
            </a:r>
          </a:p>
          <a:p>
            <a:r>
              <a:rPr lang="en-GB" sz="1400" dirty="0" smtClean="0"/>
              <a:t>being evaluated by CMS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physics at LHC             </a:t>
            </a:r>
            <a:r>
              <a:rPr lang="en-GB" sz="1800" i="1" dirty="0" smtClean="0"/>
              <a:t>                       </a:t>
            </a:r>
            <a:endParaRPr lang="en-GB" sz="1800" i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Imagen 7" descr="Imagen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2" y="777341"/>
            <a:ext cx="8181976" cy="2843805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314905" y="3439600"/>
            <a:ext cx="216910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adroTexto 11"/>
          <p:cNvSpPr txBox="1"/>
          <p:nvPr/>
        </p:nvSpPr>
        <p:spPr>
          <a:xfrm>
            <a:off x="1384592" y="3425885"/>
            <a:ext cx="2092905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b="1" i="1" dirty="0" smtClean="0"/>
              <a:t>Top pair production</a:t>
            </a:r>
          </a:p>
          <a:p>
            <a:pPr algn="ctr"/>
            <a:r>
              <a:rPr lang="en-GB" sz="1400" b="1" i="1" dirty="0" smtClean="0">
                <a:solidFill>
                  <a:srgbClr val="190997"/>
                </a:solidFill>
              </a:rPr>
              <a:t>Strong interaction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478420" y="3425885"/>
            <a:ext cx="2169105" cy="348166"/>
          </a:xfrm>
          <a:prstGeom prst="roundRect">
            <a:avLst/>
          </a:prstGeom>
          <a:solidFill>
            <a:srgbClr val="D2CCF1"/>
          </a:solidFill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/>
          <p:cNvSpPr txBox="1"/>
          <p:nvPr/>
        </p:nvSpPr>
        <p:spPr>
          <a:xfrm>
            <a:off x="5414922" y="3404743"/>
            <a:ext cx="2310913" cy="584751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ctr"/>
            <a:r>
              <a:rPr lang="en-GB" b="1" i="1" dirty="0" smtClean="0"/>
              <a:t>Single top production</a:t>
            </a:r>
          </a:p>
          <a:p>
            <a:pPr algn="ctr"/>
            <a:r>
              <a:rPr lang="en-GB" sz="1400" b="1" i="1" dirty="0" smtClean="0">
                <a:solidFill>
                  <a:srgbClr val="190997"/>
                </a:solidFill>
              </a:rPr>
              <a:t>Weak interaction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740822" y="4056949"/>
            <a:ext cx="3587751" cy="1166678"/>
            <a:chOff x="666942" y="1648957"/>
            <a:chExt cx="3598141" cy="1012325"/>
          </a:xfrm>
        </p:grpSpPr>
        <p:pic>
          <p:nvPicPr>
            <p:cNvPr id="19" name="Imagen 18" descr="Imagen 1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942" y="1648957"/>
              <a:ext cx="1058141" cy="1012325"/>
            </a:xfrm>
            <a:prstGeom prst="rect">
              <a:avLst/>
            </a:prstGeom>
          </p:spPr>
        </p:pic>
        <p:pic>
          <p:nvPicPr>
            <p:cNvPr id="20" name="Imagen 19" descr="Imagen 1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312" y="1784888"/>
              <a:ext cx="1148783" cy="729378"/>
            </a:xfrm>
            <a:prstGeom prst="rect">
              <a:avLst/>
            </a:prstGeom>
          </p:spPr>
        </p:pic>
        <p:pic>
          <p:nvPicPr>
            <p:cNvPr id="21" name="Imagen 20" descr="Imagen 1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3981" y="1739566"/>
              <a:ext cx="1181102" cy="774700"/>
            </a:xfrm>
            <a:prstGeom prst="rect">
              <a:avLst/>
            </a:prstGeom>
          </p:spPr>
        </p:pic>
      </p:grpSp>
      <p:pic>
        <p:nvPicPr>
          <p:cNvPr id="26" name="Imagen 25" descr="Imagen 11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266" y="5133161"/>
            <a:ext cx="1682715" cy="1272818"/>
          </a:xfrm>
          <a:prstGeom prst="rect">
            <a:avLst/>
          </a:prstGeom>
        </p:spPr>
      </p:pic>
      <p:grpSp>
        <p:nvGrpSpPr>
          <p:cNvPr id="28" name="Agrupar 27"/>
          <p:cNvGrpSpPr/>
          <p:nvPr/>
        </p:nvGrpSpPr>
        <p:grpSpPr>
          <a:xfrm>
            <a:off x="4689217" y="3977597"/>
            <a:ext cx="2069413" cy="1260045"/>
            <a:chOff x="3574031" y="3977597"/>
            <a:chExt cx="2069413" cy="1260045"/>
          </a:xfrm>
        </p:grpSpPr>
        <p:pic>
          <p:nvPicPr>
            <p:cNvPr id="33" name="Imagen 32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6149"/>
            <a:stretch>
              <a:fillRect/>
            </a:stretch>
          </p:blipFill>
          <p:spPr>
            <a:xfrm>
              <a:off x="4031313" y="3977597"/>
              <a:ext cx="1612131" cy="1260045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3574031" y="4338703"/>
              <a:ext cx="1248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190997"/>
                  </a:solidFill>
                </a:rPr>
                <a:t>t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-channel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64.57</a:t>
              </a:r>
              <a:r>
                <a:rPr lang="en-GB" sz="1200" b="1" baseline="30000" dirty="0" smtClean="0">
                  <a:solidFill>
                    <a:srgbClr val="190997"/>
                  </a:solidFill>
                </a:rPr>
                <a:t>+2.63</a:t>
              </a:r>
              <a:r>
                <a:rPr lang="en-GB" sz="1200" b="1" baseline="-25000" dirty="0" smtClean="0">
                  <a:solidFill>
                    <a:srgbClr val="190997"/>
                  </a:solidFill>
                </a:rPr>
                <a:t>-1.74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 </a:t>
              </a:r>
              <a:r>
                <a:rPr lang="en-GB" sz="1200" b="1" dirty="0" err="1" smtClean="0">
                  <a:solidFill>
                    <a:srgbClr val="190997"/>
                  </a:solidFill>
                </a:rPr>
                <a:t>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4657468" y="4980218"/>
            <a:ext cx="2279484" cy="1452498"/>
            <a:chOff x="6124187" y="3639580"/>
            <a:chExt cx="2279484" cy="1452498"/>
          </a:xfrm>
        </p:grpSpPr>
        <p:pic>
          <p:nvPicPr>
            <p:cNvPr id="32" name="Imagen 31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99"/>
            <a:stretch>
              <a:fillRect/>
            </a:stretch>
          </p:blipFill>
          <p:spPr>
            <a:xfrm>
              <a:off x="6663383" y="3639580"/>
              <a:ext cx="1740288" cy="1452498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6124187" y="4114768"/>
              <a:ext cx="1300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 smtClean="0">
                  <a:solidFill>
                    <a:srgbClr val="190997"/>
                  </a:solidFill>
                </a:rPr>
                <a:t>s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-channel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4.63</a:t>
              </a:r>
              <a:r>
                <a:rPr lang="en-GB" sz="1200" b="1" baseline="30000" dirty="0" smtClean="0">
                  <a:solidFill>
                    <a:srgbClr val="190997"/>
                  </a:solidFill>
                </a:rPr>
                <a:t>+0.20</a:t>
              </a:r>
              <a:r>
                <a:rPr lang="en-GB" sz="1200" b="1" baseline="-25000" dirty="0" smtClean="0">
                  <a:solidFill>
                    <a:srgbClr val="190997"/>
                  </a:solidFill>
                </a:rPr>
                <a:t>-0.18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 </a:t>
              </a:r>
              <a:r>
                <a:rPr lang="en-GB" sz="1200" b="1" dirty="0" err="1" smtClean="0">
                  <a:solidFill>
                    <a:srgbClr val="190997"/>
                  </a:solidFill>
                </a:rPr>
                <a:t>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532993" y="3917692"/>
            <a:ext cx="2216972" cy="1377304"/>
            <a:chOff x="4774817" y="3907381"/>
            <a:chExt cx="2216972" cy="1377304"/>
          </a:xfrm>
        </p:grpSpPr>
        <p:pic>
          <p:nvPicPr>
            <p:cNvPr id="34" name="Imagen 33" descr="Imagen 5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805" r="29773"/>
            <a:stretch>
              <a:fillRect/>
            </a:stretch>
          </p:blipFill>
          <p:spPr>
            <a:xfrm>
              <a:off x="5199942" y="3907381"/>
              <a:ext cx="1791847" cy="1377304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4774817" y="4154248"/>
              <a:ext cx="11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Wt 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production</a:t>
              </a:r>
            </a:p>
            <a:p>
              <a:pPr algn="ctr"/>
              <a:r>
                <a:rPr lang="en-GB" sz="1200" b="1" dirty="0" smtClean="0">
                  <a:solidFill>
                    <a:srgbClr val="190997"/>
                  </a:solidFill>
                </a:rPr>
                <a:t>15.74</a:t>
              </a:r>
              <a:r>
                <a:rPr lang="en-GB" sz="1200" b="1" baseline="30000" dirty="0" smtClean="0">
                  <a:solidFill>
                    <a:srgbClr val="190997"/>
                  </a:solidFill>
                </a:rPr>
                <a:t>1.17</a:t>
              </a:r>
              <a:r>
                <a:rPr lang="en-GB" sz="1200" b="1" baseline="-25000" dirty="0" smtClean="0">
                  <a:solidFill>
                    <a:srgbClr val="190997"/>
                  </a:solidFill>
                </a:rPr>
                <a:t>-1.21</a:t>
              </a:r>
              <a:r>
                <a:rPr lang="en-GB" sz="1200" b="1" dirty="0" smtClean="0">
                  <a:solidFill>
                    <a:srgbClr val="190997"/>
                  </a:solidFill>
                </a:rPr>
                <a:t> </a:t>
              </a:r>
              <a:r>
                <a:rPr lang="en-GB" sz="1200" b="1" dirty="0" err="1" smtClean="0">
                  <a:solidFill>
                    <a:srgbClr val="190997"/>
                  </a:solidFill>
                </a:rPr>
                <a:t>pb</a:t>
              </a:r>
              <a:endParaRPr lang="en-GB" sz="1200" b="1" dirty="0">
                <a:solidFill>
                  <a:srgbClr val="190997"/>
                </a:solidFill>
              </a:endParaRPr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609934" y="3960781"/>
            <a:ext cx="152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90997"/>
                </a:solidFill>
              </a:rPr>
              <a:t>Gluon fusion  ~ 85%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10370" y="5102661"/>
            <a:ext cx="171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190997"/>
                </a:solidFill>
              </a:rPr>
              <a:t>Quark scattering ~ 15%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2021416" y="5536235"/>
            <a:ext cx="2570965" cy="553998"/>
          </a:xfrm>
          <a:prstGeom prst="rect">
            <a:avLst/>
          </a:prstGeom>
          <a:noFill/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σ</a:t>
            </a:r>
            <a:r>
              <a:rPr lang="en-GB" b="1" baseline="-25000" dirty="0" err="1" smtClean="0"/>
              <a:t>top</a:t>
            </a:r>
            <a:r>
              <a:rPr lang="en-GB" b="1" baseline="-25000" dirty="0" smtClean="0"/>
              <a:t>  </a:t>
            </a:r>
            <a:r>
              <a:rPr lang="en-GB" dirty="0" smtClean="0"/>
              <a:t>(7 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  <a:r>
              <a:rPr lang="en-GB" b="1" dirty="0" smtClean="0"/>
              <a:t>= 165</a:t>
            </a:r>
            <a:r>
              <a:rPr lang="en-GB" b="1" baseline="30000" dirty="0" smtClean="0"/>
              <a:t>+11</a:t>
            </a:r>
            <a:r>
              <a:rPr lang="en-GB" b="1" baseline="-25000" dirty="0" smtClean="0"/>
              <a:t>-16 </a:t>
            </a:r>
            <a:r>
              <a:rPr lang="en-GB" b="1" dirty="0" err="1" smtClean="0"/>
              <a:t>pb</a:t>
            </a:r>
            <a:r>
              <a:rPr lang="en-GB" b="1" dirty="0" smtClean="0"/>
              <a:t> </a:t>
            </a:r>
            <a:r>
              <a:rPr lang="en-GB" sz="1200" dirty="0" smtClean="0"/>
              <a:t>(approximate NNLO QCD calculation)</a:t>
            </a:r>
            <a:endParaRPr lang="en-GB" sz="12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651210" y="5529487"/>
            <a:ext cx="19674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 approximate NNLO QCD calculation)</a:t>
            </a:r>
            <a:endParaRPr lang="en-GB" sz="1200" dirty="0"/>
          </a:p>
        </p:txBody>
      </p:sp>
      <p:cxnSp>
        <p:nvCxnSpPr>
          <p:cNvPr id="48" name="Conector recto 47"/>
          <p:cNvCxnSpPr/>
          <p:nvPr/>
        </p:nvCxnSpPr>
        <p:spPr>
          <a:xfrm rot="5400000">
            <a:off x="3438266" y="5063697"/>
            <a:ext cx="2542646" cy="1588"/>
          </a:xfrm>
          <a:prstGeom prst="line">
            <a:avLst/>
          </a:prstGeom>
          <a:ln w="12700" cap="flat" cmpd="sng" algn="ctr">
            <a:solidFill>
              <a:srgbClr val="190997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Physics with ATLAS &amp; CMS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6" name="CuadroTexto 25"/>
          <p:cNvSpPr txBox="1"/>
          <p:nvPr/>
        </p:nvSpPr>
        <p:spPr>
          <a:xfrm>
            <a:off x="380999" y="703260"/>
            <a:ext cx="5196418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r>
              <a:rPr lang="en-GB" dirty="0" smtClean="0"/>
              <a:t>Top quark decay takes place almost exclusively:</a:t>
            </a:r>
          </a:p>
          <a:p>
            <a:pPr algn="just"/>
            <a:r>
              <a:rPr lang="en-GB" dirty="0" smtClean="0"/>
              <a:t> </a:t>
            </a:r>
            <a:r>
              <a:rPr lang="en-GB" b="1" dirty="0" err="1" smtClean="0"/>
              <a:t>t</a:t>
            </a:r>
            <a:r>
              <a:rPr lang="en-GB" b="1" dirty="0" smtClean="0"/>
              <a:t>        </a:t>
            </a:r>
            <a:r>
              <a:rPr lang="en-GB" b="1" dirty="0" err="1" smtClean="0"/>
              <a:t>W+b</a:t>
            </a:r>
            <a:endParaRPr lang="en-GB" dirty="0" smtClean="0"/>
          </a:p>
        </p:txBody>
      </p:sp>
      <p:sp>
        <p:nvSpPr>
          <p:cNvPr id="27" name="Flecha derecha 26"/>
          <p:cNvSpPr/>
          <p:nvPr/>
        </p:nvSpPr>
        <p:spPr>
          <a:xfrm>
            <a:off x="682621" y="1164167"/>
            <a:ext cx="243417" cy="95250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1326768" y="1445685"/>
          <a:ext cx="6176859" cy="2341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859"/>
                <a:gridCol w="1206456"/>
                <a:gridCol w="1481710"/>
                <a:gridCol w="2137834"/>
              </a:tblGrid>
              <a:tr h="74083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tt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D2CC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4987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190997"/>
                          </a:solidFill>
                        </a:rPr>
                        <a:t>All </a:t>
                      </a:r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Hadronic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(quark:~45%)</a:t>
                      </a:r>
                    </a:p>
                    <a:p>
                      <a:pPr algn="ctr"/>
                      <a:r>
                        <a:rPr lang="en-GB" sz="1400" dirty="0" smtClean="0"/>
                        <a:t>(τ</a:t>
                      </a:r>
                      <a:r>
                        <a:rPr lang="en-GB" sz="1400" baseline="30000" dirty="0" smtClean="0"/>
                        <a:t>had</a:t>
                      </a:r>
                      <a:r>
                        <a:rPr lang="en-GB" sz="1400" baseline="0" dirty="0" smtClean="0"/>
                        <a:t>:~12.3)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Lepton+jets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l</a:t>
                      </a:r>
                      <a:r>
                        <a:rPr lang="en-GB" sz="1400" dirty="0" smtClean="0"/>
                        <a:t>=</a:t>
                      </a:r>
                      <a:r>
                        <a:rPr lang="en-GB" sz="1400" dirty="0" err="1" smtClean="0"/>
                        <a:t>e</a:t>
                      </a:r>
                      <a:r>
                        <a:rPr lang="en-GB" sz="1400" baseline="0" dirty="0" smtClean="0"/>
                        <a:t> or </a:t>
                      </a:r>
                      <a:r>
                        <a:rPr lang="en-GB" sz="1400" baseline="0" dirty="0" err="1" smtClean="0"/>
                        <a:t>μ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s-ES_tradnl" sz="1100" baseline="0" dirty="0" err="1" smtClean="0">
                          <a:sym typeface="Wingdings"/>
                        </a:rPr>
                        <a:t></a:t>
                      </a:r>
                      <a:r>
                        <a:rPr lang="en-GB" sz="1400" baseline="0" dirty="0" smtClean="0"/>
                        <a:t> ~30</a:t>
                      </a:r>
                      <a:r>
                        <a:rPr lang="en-GB" sz="1400" dirty="0" smtClean="0"/>
                        <a:t>%)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l</a:t>
                      </a:r>
                      <a:r>
                        <a:rPr lang="en-GB" sz="1400" dirty="0" smtClean="0"/>
                        <a:t>= </a:t>
                      </a:r>
                      <a:r>
                        <a:rPr lang="en-GB" sz="1400" dirty="0" err="1" smtClean="0"/>
                        <a:t>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</a:t>
                      </a:r>
                      <a:r>
                        <a:rPr lang="en-GB" sz="1400" dirty="0" smtClean="0"/>
                        <a:t>6.1%)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190997"/>
                          </a:solidFill>
                        </a:rPr>
                        <a:t>Dilepton</a:t>
                      </a:r>
                      <a:endParaRPr lang="en-GB" sz="1400" dirty="0" smtClean="0">
                        <a:solidFill>
                          <a:srgbClr val="190997"/>
                        </a:solidFill>
                      </a:endParaRP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ee,μμ,eμ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~</a:t>
                      </a:r>
                      <a:r>
                        <a:rPr lang="en-GB" sz="1400" dirty="0" smtClean="0">
                          <a:sym typeface="Wingdings"/>
                        </a:rPr>
                        <a:t>4.5</a:t>
                      </a:r>
                      <a:r>
                        <a:rPr lang="en-GB" sz="1400" dirty="0" smtClean="0"/>
                        <a:t>%)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eτ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,μτ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,τ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err="1" smtClean="0"/>
                        <a:t>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 </a:t>
                      </a:r>
                      <a:r>
                        <a:rPr lang="es-ES_tradnl" sz="1100" dirty="0" err="1" smtClean="0">
                          <a:sym typeface="Wingdings"/>
                        </a:rPr>
                        <a:t>~</a:t>
                      </a:r>
                      <a:r>
                        <a:rPr lang="es-ES_tradnl" sz="1400" dirty="0" err="1" smtClean="0">
                          <a:sym typeface="Wingdings"/>
                        </a:rPr>
                        <a:t>1</a:t>
                      </a:r>
                      <a:r>
                        <a:rPr lang="es-ES_tradnl" sz="1400" dirty="0" smtClean="0">
                          <a:sym typeface="Wingdings"/>
                        </a:rPr>
                        <a:t>.9%)</a:t>
                      </a:r>
                      <a:endParaRPr lang="en-GB" sz="1400" dirty="0" smtClean="0"/>
                    </a:p>
                  </a:txBody>
                  <a:tcPr/>
                </a:tc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r>
                        <a:rPr lang="en-GB" sz="1400" baseline="0" dirty="0" smtClean="0"/>
                        <a:t> jets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dirty="0" smtClean="0"/>
                        <a:t>+4jets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e,μ,τ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dirty="0" smtClean="0"/>
                        <a:t>+2jet</a:t>
                      </a:r>
                    </a:p>
                    <a:p>
                      <a:pPr algn="ctr"/>
                      <a:r>
                        <a:rPr lang="en-GB" sz="1400" dirty="0" smtClean="0"/>
                        <a:t>l=(</a:t>
                      </a:r>
                      <a:r>
                        <a:rPr lang="en-GB" sz="1400" dirty="0" err="1" smtClean="0"/>
                        <a:t>e,μ,τ</a:t>
                      </a:r>
                      <a:r>
                        <a:rPr lang="en-GB" sz="1400" baseline="30000" dirty="0" err="1" smtClean="0"/>
                        <a:t>lep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</a:tr>
              <a:tr h="35094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897832" y="4059766"/>
          <a:ext cx="5161277" cy="182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634"/>
                <a:gridCol w="1341390"/>
                <a:gridCol w="1375272"/>
                <a:gridCol w="1117981"/>
              </a:tblGrid>
              <a:tr h="7307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Single</a:t>
                      </a:r>
                      <a:r>
                        <a:rPr lang="en-GB" sz="2000" b="1" baseline="0" dirty="0" smtClean="0"/>
                        <a:t> top</a:t>
                      </a:r>
                      <a:endParaRPr lang="en-GB" sz="2000" b="1" dirty="0"/>
                    </a:p>
                  </a:txBody>
                  <a:tcPr>
                    <a:solidFill>
                      <a:srgbClr val="D2C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4872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Channel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000090"/>
                          </a:solidFill>
                        </a:rPr>
                        <a:t>t</a:t>
                      </a:r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Wt</a:t>
                      </a:r>
                      <a:r>
                        <a:rPr lang="en-GB" sz="1400" baseline="0" dirty="0" smtClean="0">
                          <a:solidFill>
                            <a:srgbClr val="000090"/>
                          </a:solidFill>
                        </a:rPr>
                        <a:t> production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90"/>
                          </a:solidFill>
                        </a:rPr>
                        <a:t>s-channel</a:t>
                      </a:r>
                      <a:endParaRPr lang="en-GB" sz="14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649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Products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+2jets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/>
                        <a:t>2l+E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+1jets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l+E</a:t>
                      </a:r>
                      <a:r>
                        <a:rPr lang="en-GB" sz="1400" baseline="-25000" dirty="0" smtClean="0"/>
                        <a:t>t</a:t>
                      </a:r>
                      <a:r>
                        <a:rPr lang="en-GB" sz="1400" baseline="30000" dirty="0" smtClean="0"/>
                        <a:t>miss</a:t>
                      </a:r>
                      <a:r>
                        <a:rPr lang="en-GB" sz="1400" baseline="0" dirty="0" smtClean="0"/>
                        <a:t>+2jet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433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Background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Imagen 22" descr="Imagen 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7828" y="1374034"/>
            <a:ext cx="1216774" cy="845105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16559" y="1039551"/>
            <a:ext cx="1110431" cy="310016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n 28" descr="Imagen 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8434" y="3468792"/>
            <a:ext cx="309274" cy="307765"/>
          </a:xfrm>
          <a:prstGeom prst="rect">
            <a:avLst/>
          </a:prstGeom>
        </p:spPr>
      </p:pic>
      <p:pic>
        <p:nvPicPr>
          <p:cNvPr id="30" name="Imagen 29" descr="Imagen 1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491" y="3467092"/>
            <a:ext cx="288889" cy="293379"/>
          </a:xfrm>
          <a:prstGeom prst="rect">
            <a:avLst/>
          </a:prstGeom>
        </p:spPr>
      </p:pic>
      <p:pic>
        <p:nvPicPr>
          <p:cNvPr id="31" name="Imagen 30" descr="Imagen 1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957" y="3456509"/>
            <a:ext cx="282835" cy="290479"/>
          </a:xfrm>
          <a:prstGeom prst="rect">
            <a:avLst/>
          </a:prstGeom>
        </p:spPr>
      </p:pic>
      <p:pic>
        <p:nvPicPr>
          <p:cNvPr id="32" name="Imagen 31" descr="Imagen 1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811" y="5527924"/>
            <a:ext cx="282835" cy="290479"/>
          </a:xfrm>
          <a:prstGeom prst="rect">
            <a:avLst/>
          </a:prstGeom>
        </p:spPr>
      </p:pic>
      <p:pic>
        <p:nvPicPr>
          <p:cNvPr id="25" name="Imagen 24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49"/>
          <a:stretch>
            <a:fillRect/>
          </a:stretch>
        </p:blipFill>
        <p:spPr>
          <a:xfrm>
            <a:off x="3354200" y="4028017"/>
            <a:ext cx="995569" cy="778139"/>
          </a:xfrm>
          <a:prstGeom prst="rect">
            <a:avLst/>
          </a:prstGeom>
        </p:spPr>
      </p:pic>
      <p:pic>
        <p:nvPicPr>
          <p:cNvPr id="33" name="Imagen 32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05" r="29773"/>
          <a:stretch>
            <a:fillRect/>
          </a:stretch>
        </p:blipFill>
        <p:spPr>
          <a:xfrm>
            <a:off x="4652390" y="4038600"/>
            <a:ext cx="1012345" cy="778139"/>
          </a:xfrm>
          <a:prstGeom prst="rect">
            <a:avLst/>
          </a:prstGeom>
        </p:spPr>
      </p:pic>
      <p:pic>
        <p:nvPicPr>
          <p:cNvPr id="34" name="Imagen 33" descr="Imagen 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99"/>
          <a:stretch>
            <a:fillRect/>
          </a:stretch>
        </p:blipFill>
        <p:spPr>
          <a:xfrm>
            <a:off x="5963992" y="4049184"/>
            <a:ext cx="894276" cy="746390"/>
          </a:xfrm>
          <a:prstGeom prst="rect">
            <a:avLst/>
          </a:prstGeom>
        </p:spPr>
      </p:pic>
      <p:cxnSp>
        <p:nvCxnSpPr>
          <p:cNvPr id="44" name="Conector recto 43"/>
          <p:cNvCxnSpPr/>
          <p:nvPr/>
        </p:nvCxnSpPr>
        <p:spPr>
          <a:xfrm rot="10800000">
            <a:off x="2016159" y="1715323"/>
            <a:ext cx="72493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508000" y="2211917"/>
            <a:ext cx="3238500" cy="529166"/>
          </a:xfrm>
          <a:prstGeom prst="roundRect">
            <a:avLst/>
          </a:prstGeom>
          <a:solidFill>
            <a:srgbClr val="D2CCF1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306919" y="776543"/>
            <a:ext cx="8384024" cy="44319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Top quark charge</a:t>
            </a:r>
          </a:p>
          <a:p>
            <a:pPr lvl="1" algn="just">
              <a:buFont typeface="Courier New"/>
              <a:buChar char="o"/>
            </a:pPr>
            <a:endParaRPr lang="en-GB" sz="2000" dirty="0" smtClean="0"/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Spin correlation </a:t>
            </a:r>
          </a:p>
          <a:p>
            <a:pPr lvl="1" algn="just"/>
            <a:r>
              <a:rPr lang="en-GB" sz="2000" dirty="0" smtClean="0"/>
              <a:t> </a:t>
            </a:r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</a:t>
            </a:r>
          </a:p>
          <a:p>
            <a:pPr marL="450000" lvl="1" algn="just"/>
            <a:endParaRPr lang="en-GB" sz="2000" dirty="0" smtClean="0"/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 difference</a:t>
            </a:r>
          </a:p>
          <a:p>
            <a:pPr lvl="1" algn="just"/>
            <a:endParaRPr lang="en-GB" sz="1600" b="1" dirty="0" smtClean="0"/>
          </a:p>
          <a:p>
            <a:pPr lvl="1" algn="just"/>
            <a:endParaRPr lang="en-GB" sz="1600" b="1" dirty="0" smtClean="0"/>
          </a:p>
        </p:txBody>
      </p:sp>
      <p:sp>
        <p:nvSpPr>
          <p:cNvPr id="23" name="Rectángulo redondeado 22"/>
          <p:cNvSpPr/>
          <p:nvPr/>
        </p:nvSpPr>
        <p:spPr>
          <a:xfrm>
            <a:off x="486838" y="2804581"/>
            <a:ext cx="3238500" cy="2346117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n 12" descr="Imagen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39" y="1157531"/>
            <a:ext cx="5228167" cy="4838143"/>
          </a:xfrm>
          <a:prstGeom prst="rect">
            <a:avLst/>
          </a:prstGeom>
          <a:noFill/>
        </p:spPr>
      </p:pic>
      <p:sp>
        <p:nvSpPr>
          <p:cNvPr id="15" name="Elipse 14"/>
          <p:cNvSpPr/>
          <p:nvPr/>
        </p:nvSpPr>
        <p:spPr>
          <a:xfrm>
            <a:off x="5693827" y="3704168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e 15"/>
          <p:cNvSpPr/>
          <p:nvPr/>
        </p:nvSpPr>
        <p:spPr>
          <a:xfrm>
            <a:off x="6117160" y="2794001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Charge </a:t>
            </a:r>
            <a:endParaRPr lang="en-GB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8" y="787126"/>
            <a:ext cx="8627441" cy="86175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Top quark is the electroweak partner of the bottom quark:</a:t>
            </a:r>
          </a:p>
          <a:p>
            <a:pPr lvl="1" algn="just">
              <a:buSzPct val="70000"/>
            </a:pPr>
            <a:r>
              <a:rPr lang="en-GB" sz="1600" b="1" dirty="0" smtClean="0">
                <a:solidFill>
                  <a:srgbClr val="000C6B"/>
                </a:solidFill>
              </a:rPr>
              <a:t>Q</a:t>
            </a:r>
            <a:r>
              <a:rPr lang="en-GB" sz="1600" b="1" baseline="-25000" dirty="0" smtClean="0">
                <a:solidFill>
                  <a:srgbClr val="000C6B"/>
                </a:solidFill>
              </a:rPr>
              <a:t>t</a:t>
            </a:r>
            <a:r>
              <a:rPr lang="en-GB" sz="1600" b="1" dirty="0" smtClean="0">
                <a:solidFill>
                  <a:srgbClr val="000C6B"/>
                </a:solidFill>
              </a:rPr>
              <a:t>= +2/</a:t>
            </a:r>
            <a:r>
              <a:rPr lang="en-GB" sz="1600" b="1" dirty="0" smtClean="0">
                <a:solidFill>
                  <a:srgbClr val="000C6B"/>
                </a:solidFill>
              </a:rPr>
              <a:t>3e</a:t>
            </a:r>
            <a:r>
              <a:rPr lang="en-GB" sz="1600" dirty="0" smtClean="0"/>
              <a:t>  </a:t>
            </a:r>
            <a:r>
              <a:rPr lang="en-GB" sz="1600" dirty="0" smtClean="0"/>
              <a:t>Standard model prediction</a:t>
            </a:r>
          </a:p>
          <a:p>
            <a:pPr lvl="1" algn="just">
              <a:buSzPct val="70000"/>
            </a:pPr>
            <a:r>
              <a:rPr lang="en-GB" sz="1600" b="1" dirty="0" smtClean="0">
                <a:solidFill>
                  <a:srgbClr val="000C6B"/>
                </a:solidFill>
              </a:rPr>
              <a:t>Q</a:t>
            </a:r>
            <a:r>
              <a:rPr lang="en-GB" sz="1600" b="1" baseline="-25000" dirty="0" smtClean="0">
                <a:solidFill>
                  <a:srgbClr val="000C6B"/>
                </a:solidFill>
              </a:rPr>
              <a:t>t</a:t>
            </a:r>
            <a:r>
              <a:rPr lang="en-GB" sz="1600" b="1" dirty="0" smtClean="0">
                <a:solidFill>
                  <a:srgbClr val="000C6B"/>
                </a:solidFill>
              </a:rPr>
              <a:t>= -4</a:t>
            </a:r>
            <a:r>
              <a:rPr lang="en-GB" sz="1600" b="1" dirty="0" smtClean="0">
                <a:solidFill>
                  <a:srgbClr val="000C6B"/>
                </a:solidFill>
              </a:rPr>
              <a:t>/</a:t>
            </a:r>
            <a:r>
              <a:rPr lang="en-GB" sz="1600" b="1" dirty="0" smtClean="0">
                <a:solidFill>
                  <a:srgbClr val="000C6B"/>
                </a:solidFill>
              </a:rPr>
              <a:t>3e</a:t>
            </a:r>
            <a:r>
              <a:rPr lang="en-GB" sz="1600" dirty="0" smtClean="0"/>
              <a:t>  </a:t>
            </a:r>
            <a:r>
              <a:rPr lang="en-GB" sz="1600" dirty="0" smtClean="0"/>
              <a:t>Exotic scenario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7166642" y="116542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(CMS-PAS-TOP-11-031)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(ATLAS-CONF-2011-141)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116667" y="1608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11934" y="2214557"/>
            <a:ext cx="3951298" cy="1323415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SzPct val="70000"/>
            </a:pPr>
            <a:r>
              <a:rPr lang="en-GB" sz="1600" b="1" i="1" dirty="0" smtClean="0"/>
              <a:t>W: </a:t>
            </a:r>
            <a:r>
              <a:rPr lang="en-GB" sz="1600" dirty="0" smtClean="0"/>
              <a:t>charge determined with lepton charge</a:t>
            </a:r>
          </a:p>
          <a:p>
            <a:pPr algn="just">
              <a:buSzPct val="70000"/>
            </a:pPr>
            <a:r>
              <a:rPr lang="en-GB" sz="1600" b="1" i="1" dirty="0" err="1" smtClean="0">
                <a:solidFill>
                  <a:srgbClr val="000000"/>
                </a:solidFill>
              </a:rPr>
              <a:t>b</a:t>
            </a:r>
            <a:r>
              <a:rPr lang="en-GB" sz="1600" b="1" i="1" dirty="0" smtClean="0">
                <a:solidFill>
                  <a:srgbClr val="000000"/>
                </a:solidFill>
              </a:rPr>
              <a:t>-jet</a:t>
            </a:r>
            <a:r>
              <a:rPr lang="en-GB" sz="1600" i="1" dirty="0" smtClean="0">
                <a:solidFill>
                  <a:srgbClr val="000000"/>
                </a:solidFill>
              </a:rPr>
              <a:t>: </a:t>
            </a:r>
            <a:r>
              <a:rPr lang="en-GB" sz="1600" dirty="0" smtClean="0"/>
              <a:t>Charge is not directly measured:</a:t>
            </a:r>
          </a:p>
          <a:p>
            <a:pPr lvl="1" algn="just">
              <a:buSzPct val="70000"/>
              <a:buFont typeface="Arial"/>
              <a:buChar char="•"/>
            </a:pPr>
            <a:r>
              <a:rPr lang="en-GB" sz="1600" dirty="0" smtClean="0"/>
              <a:t> </a:t>
            </a:r>
            <a:r>
              <a:rPr lang="en-GB" sz="1600" b="1" dirty="0" smtClean="0"/>
              <a:t>Tracks charge weighting technique</a:t>
            </a:r>
          </a:p>
          <a:p>
            <a:pPr lvl="1" algn="just">
              <a:buSzPct val="70000"/>
              <a:buFont typeface="Arial"/>
              <a:buChar char="•"/>
            </a:pPr>
            <a:r>
              <a:rPr lang="en-GB" sz="1600" dirty="0" smtClean="0"/>
              <a:t> </a:t>
            </a:r>
            <a:r>
              <a:rPr lang="en-GB" sz="1600" b="1" dirty="0" smtClean="0"/>
              <a:t>Semi-</a:t>
            </a:r>
            <a:r>
              <a:rPr lang="en-GB" sz="1600" b="1" dirty="0" err="1" smtClean="0"/>
              <a:t>leptonic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hadron</a:t>
            </a:r>
            <a:r>
              <a:rPr lang="en-GB" sz="1600" b="1" dirty="0" smtClean="0"/>
              <a:t> decay</a:t>
            </a:r>
          </a:p>
          <a:p>
            <a:pPr algn="just">
              <a:buSzPct val="70000"/>
            </a:pPr>
            <a:endParaRPr lang="en-GB" sz="1600" dirty="0" smtClean="0"/>
          </a:p>
        </p:txBody>
      </p:sp>
      <p:grpSp>
        <p:nvGrpSpPr>
          <p:cNvPr id="40" name="Agrupar 39"/>
          <p:cNvGrpSpPr/>
          <p:nvPr/>
        </p:nvGrpSpPr>
        <p:grpSpPr>
          <a:xfrm>
            <a:off x="4962754" y="1123816"/>
            <a:ext cx="4023903" cy="2477601"/>
            <a:chOff x="4962754" y="1240229"/>
            <a:chExt cx="4023903" cy="2477601"/>
          </a:xfrm>
        </p:grpSpPr>
        <p:sp>
          <p:nvSpPr>
            <p:cNvPr id="26" name="Rectángulo 25"/>
            <p:cNvSpPr/>
            <p:nvPr/>
          </p:nvSpPr>
          <p:spPr>
            <a:xfrm rot="18878035">
              <a:off x="4953000" y="2649830"/>
              <a:ext cx="1234534" cy="321123"/>
            </a:xfrm>
            <a:prstGeom prst="rect">
              <a:avLst/>
            </a:prstGeom>
            <a:solidFill>
              <a:srgbClr val="D2CC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825575" y="1743872"/>
              <a:ext cx="421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C6B"/>
                  </a:solidFill>
                </a:rPr>
                <a:t>b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236154" y="2464585"/>
              <a:ext cx="607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0C6B"/>
                  </a:solidFill>
                </a:rPr>
                <a:t>W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855901" y="2437199"/>
              <a:ext cx="607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C6B"/>
                  </a:solidFill>
                </a:rPr>
                <a:t>q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805079" y="3171365"/>
              <a:ext cx="607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C6B"/>
                  </a:solidFill>
                </a:rPr>
                <a:t>q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989221" y="1920598"/>
              <a:ext cx="607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0C6B"/>
                  </a:solidFill>
                </a:rPr>
                <a:t>W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339725" y="2122254"/>
              <a:ext cx="607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C6B"/>
                  </a:solidFill>
                </a:rPr>
                <a:t>ν</a:t>
              </a:r>
              <a:endParaRPr lang="en-GB" sz="1200" b="1" dirty="0">
                <a:solidFill>
                  <a:srgbClr val="000C6B"/>
                </a:solidFill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>
              <a:off x="5047206" y="1394118"/>
              <a:ext cx="585038" cy="728136"/>
            </a:xfrm>
            <a:prstGeom prst="ellipse">
              <a:avLst/>
            </a:prstGeom>
            <a:noFill/>
            <a:ln w="12700" cap="flat" cmpd="sng" algn="ctr">
              <a:solidFill>
                <a:srgbClr val="000C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ipse 24"/>
            <p:cNvSpPr/>
            <p:nvPr/>
          </p:nvSpPr>
          <p:spPr>
            <a:xfrm>
              <a:off x="5183546" y="2850242"/>
              <a:ext cx="585038" cy="728136"/>
            </a:xfrm>
            <a:prstGeom prst="ellipse">
              <a:avLst/>
            </a:prstGeom>
            <a:noFill/>
            <a:ln w="12700" cap="flat" cmpd="sng" algn="ctr">
              <a:solidFill>
                <a:srgbClr val="000C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Imagen 47" descr="Imagen 7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2754" y="1394118"/>
              <a:ext cx="4023903" cy="2323712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5989221" y="1240229"/>
              <a:ext cx="1457800" cy="338554"/>
            </a:xfrm>
            <a:prstGeom prst="rect">
              <a:avLst/>
            </a:prstGeom>
            <a:noFill/>
            <a:ln>
              <a:solidFill>
                <a:srgbClr val="000C6B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0C6B"/>
                  </a:solidFill>
                </a:rPr>
                <a:t> </a:t>
              </a:r>
              <a:r>
                <a:rPr lang="en-GB" sz="1600" dirty="0" err="1" smtClean="0">
                  <a:solidFill>
                    <a:srgbClr val="000C6B"/>
                  </a:solidFill>
                </a:rPr>
                <a:t>l+jets</a:t>
              </a:r>
              <a:r>
                <a:rPr lang="en-GB" sz="1600" dirty="0" smtClean="0">
                  <a:solidFill>
                    <a:srgbClr val="000C6B"/>
                  </a:solidFill>
                </a:rPr>
                <a:t> channel</a:t>
              </a:r>
              <a:endParaRPr lang="en-GB" sz="1600" dirty="0">
                <a:solidFill>
                  <a:srgbClr val="000C6B"/>
                </a:solidFill>
              </a:endParaRP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381000" y="1639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Top quark charge measurement is based </a:t>
            </a:r>
          </a:p>
          <a:p>
            <a:pPr algn="just">
              <a:buSzPct val="70000"/>
            </a:pPr>
            <a:r>
              <a:rPr lang="en-GB" dirty="0" smtClean="0"/>
              <a:t>    on the quark decay products: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402427" y="3664968"/>
            <a:ext cx="3839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sz="2000" b="1" u="sng" dirty="0" smtClean="0">
                <a:solidFill>
                  <a:srgbClr val="000C6B"/>
                </a:solidFill>
              </a:rPr>
              <a:t>Tracks charge weighting technique</a:t>
            </a:r>
            <a:r>
              <a:rPr lang="en-GB" sz="2000" u="sng" dirty="0" smtClean="0">
                <a:solidFill>
                  <a:srgbClr val="000C6B"/>
                </a:solidFill>
              </a:rPr>
              <a:t> 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70416" y="4056695"/>
            <a:ext cx="4938847" cy="1477303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Weighted sum of the particles’ electric charge </a:t>
            </a:r>
          </a:p>
          <a:p>
            <a:pPr algn="just">
              <a:buSzPct val="70000"/>
            </a:pPr>
            <a:r>
              <a:rPr lang="en-GB" dirty="0" smtClean="0"/>
              <a:t>    in the </a:t>
            </a:r>
            <a:r>
              <a:rPr lang="en-GB" dirty="0" err="1" smtClean="0"/>
              <a:t>b</a:t>
            </a:r>
            <a:r>
              <a:rPr lang="en-GB" dirty="0" smtClean="0"/>
              <a:t>-jet:</a:t>
            </a:r>
          </a:p>
          <a:p>
            <a:pPr algn="just">
              <a:buSzPct val="70000"/>
            </a:pPr>
            <a:endParaRPr lang="en-GB" dirty="0" smtClean="0"/>
          </a:p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Statistical method to exclude the exotic top quark </a:t>
            </a:r>
          </a:p>
          <a:p>
            <a:pPr algn="just">
              <a:buSzPct val="70000"/>
            </a:pPr>
            <a:r>
              <a:rPr lang="en-GB" dirty="0" smtClean="0"/>
              <a:t>   has been performed </a:t>
            </a:r>
          </a:p>
        </p:txBody>
      </p:sp>
      <p:pic>
        <p:nvPicPr>
          <p:cNvPr id="39" name="Imagen 38" descr="Imagen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022" y="689657"/>
            <a:ext cx="1309202" cy="965680"/>
          </a:xfrm>
          <a:prstGeom prst="rect">
            <a:avLst/>
          </a:prstGeom>
        </p:spPr>
      </p:pic>
      <p:pic>
        <p:nvPicPr>
          <p:cNvPr id="43" name="Imagen 42" descr="Imagen 1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9264" y="3647329"/>
            <a:ext cx="3351713" cy="2904818"/>
          </a:xfrm>
          <a:prstGeom prst="rect">
            <a:avLst/>
          </a:prstGeom>
        </p:spPr>
      </p:pic>
      <p:pic>
        <p:nvPicPr>
          <p:cNvPr id="46" name="Imagen 45" descr="Imagen 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135" y="4383606"/>
            <a:ext cx="1720032" cy="680498"/>
          </a:xfrm>
          <a:prstGeom prst="rect">
            <a:avLst/>
          </a:prstGeom>
        </p:spPr>
      </p:pic>
      <p:pic>
        <p:nvPicPr>
          <p:cNvPr id="47" name="Imagen 46" descr="Imagen 9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2"/>
          <a:stretch>
            <a:fillRect/>
          </a:stretch>
        </p:blipFill>
        <p:spPr>
          <a:xfrm>
            <a:off x="3493276" y="4309707"/>
            <a:ext cx="1743185" cy="743814"/>
          </a:xfrm>
          <a:prstGeom prst="rect">
            <a:avLst/>
          </a:prstGeom>
        </p:spPr>
      </p:pic>
      <p:sp>
        <p:nvSpPr>
          <p:cNvPr id="50" name="Flecha abajo 49"/>
          <p:cNvSpPr/>
          <p:nvPr/>
        </p:nvSpPr>
        <p:spPr>
          <a:xfrm rot="16200000">
            <a:off x="3306350" y="4595955"/>
            <a:ext cx="172724" cy="290766"/>
          </a:xfrm>
          <a:prstGeom prst="downArrow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ángulo redondeado 56"/>
          <p:cNvSpPr/>
          <p:nvPr/>
        </p:nvSpPr>
        <p:spPr>
          <a:xfrm>
            <a:off x="761998" y="5828290"/>
            <a:ext cx="4651808" cy="311741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57"/>
          <p:cNvSpPr txBox="1"/>
          <p:nvPr/>
        </p:nvSpPr>
        <p:spPr>
          <a:xfrm>
            <a:off x="897875" y="5613818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48637" y="5785958"/>
            <a:ext cx="5083608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Exotic scenario is excluded with more than  5σ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cxnSp>
        <p:nvCxnSpPr>
          <p:cNvPr id="37" name="Conector recto 36"/>
          <p:cNvCxnSpPr/>
          <p:nvPr/>
        </p:nvCxnSpPr>
        <p:spPr>
          <a:xfrm rot="5400000" flipH="1" flipV="1">
            <a:off x="6075943" y="5058010"/>
            <a:ext cx="1985863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6701099" y="5631098"/>
            <a:ext cx="782924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SM value</a:t>
            </a:r>
            <a:endParaRPr lang="en-GB" sz="10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51" name="Conector recto de flecha 50"/>
          <p:cNvCxnSpPr/>
          <p:nvPr/>
        </p:nvCxnSpPr>
        <p:spPr>
          <a:xfrm rot="5400000">
            <a:off x="6980872" y="5996276"/>
            <a:ext cx="17441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Charge </a:t>
            </a:r>
            <a:endParaRPr lang="en-GB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CuadroTexto 9"/>
          <p:cNvSpPr txBox="1"/>
          <p:nvPr/>
        </p:nvSpPr>
        <p:spPr>
          <a:xfrm>
            <a:off x="306919" y="1168114"/>
            <a:ext cx="5726288" cy="2308300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SzPct val="70000"/>
              <a:buFont typeface="Wingdings" charset="2"/>
              <a:buChar char="²"/>
            </a:pPr>
            <a:r>
              <a:rPr lang="en-GB" dirty="0" smtClean="0"/>
              <a:t> </a:t>
            </a:r>
            <a:r>
              <a:rPr lang="en-GB" b="1" dirty="0" smtClean="0"/>
              <a:t>Soft </a:t>
            </a:r>
            <a:r>
              <a:rPr lang="en-GB" b="1" dirty="0" err="1" smtClean="0"/>
              <a:t>muon</a:t>
            </a:r>
            <a:r>
              <a:rPr lang="en-GB" b="1" dirty="0" smtClean="0"/>
              <a:t> technique</a:t>
            </a:r>
            <a:r>
              <a:rPr lang="en-GB" dirty="0" smtClean="0"/>
              <a:t>:</a:t>
            </a:r>
          </a:p>
          <a:p>
            <a:pPr>
              <a:buSzPct val="70000"/>
            </a:pPr>
            <a:r>
              <a:rPr lang="en-GB" dirty="0" smtClean="0"/>
              <a:t>    </a:t>
            </a:r>
            <a:r>
              <a:rPr lang="en-GB" dirty="0" err="1" smtClean="0"/>
              <a:t>b</a:t>
            </a:r>
            <a:r>
              <a:rPr lang="en-GB" dirty="0" smtClean="0"/>
              <a:t> quark and </a:t>
            </a:r>
            <a:r>
              <a:rPr lang="en-GB" dirty="0" err="1" smtClean="0"/>
              <a:t>μ</a:t>
            </a:r>
            <a:r>
              <a:rPr lang="en-GB" dirty="0" smtClean="0"/>
              <a:t> have the same sign  (BR(b</a:t>
            </a:r>
            <a:r>
              <a:rPr lang="en-GB" dirty="0" smtClean="0">
                <a:sym typeface="Wingdings"/>
              </a:rPr>
              <a:t>μ+ν+X)≈11%)</a:t>
            </a:r>
            <a:endParaRPr lang="en-GB" dirty="0" smtClean="0"/>
          </a:p>
          <a:p>
            <a:pPr>
              <a:buSzPct val="70000"/>
              <a:buFont typeface="Wingdings" charset="2"/>
              <a:buChar char="²"/>
            </a:pPr>
            <a:r>
              <a:rPr lang="en-GB" dirty="0" smtClean="0"/>
              <a:t> Wrong association from D-hadrons</a:t>
            </a:r>
          </a:p>
          <a:p>
            <a:pPr>
              <a:buSzPct val="70000"/>
            </a:pPr>
            <a:r>
              <a:rPr lang="en-GB" dirty="0" smtClean="0"/>
              <a:t>    </a:t>
            </a:r>
            <a:r>
              <a:rPr lang="en-GB" dirty="0" err="1" smtClean="0"/>
              <a:t>b</a:t>
            </a:r>
            <a:r>
              <a:rPr lang="en-GB" dirty="0" smtClean="0"/>
              <a:t> and </a:t>
            </a:r>
            <a:r>
              <a:rPr lang="en-GB" dirty="0" err="1" smtClean="0"/>
              <a:t>μ</a:t>
            </a:r>
            <a:r>
              <a:rPr lang="en-GB" dirty="0" smtClean="0"/>
              <a:t> have opposite sign  (</a:t>
            </a:r>
            <a:r>
              <a:rPr lang="en-GB" dirty="0" err="1" smtClean="0"/>
              <a:t>BR(b</a:t>
            </a:r>
            <a:r>
              <a:rPr lang="en-GB" dirty="0" err="1" smtClean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c</a:t>
            </a:r>
            <a:r>
              <a:rPr lang="en-GB" dirty="0" smtClean="0">
                <a:sym typeface="Wingdings"/>
              </a:rPr>
              <a:t> μ+ν+X)≈10% )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GB" dirty="0" smtClean="0">
                <a:sym typeface="Wingdings"/>
              </a:rPr>
              <a:t> </a:t>
            </a:r>
            <a:r>
              <a:rPr lang="en-GB" dirty="0" err="1" smtClean="0">
                <a:sym typeface="Wingdings"/>
              </a:rPr>
              <a:t>p</a:t>
            </a:r>
            <a:r>
              <a:rPr lang="en-GB" baseline="-25000" dirty="0" err="1" smtClean="0">
                <a:sym typeface="Wingdings"/>
              </a:rPr>
              <a:t>T</a:t>
            </a:r>
            <a:r>
              <a:rPr lang="en-GB" dirty="0" smtClean="0">
                <a:sym typeface="Wingdings"/>
              </a:rPr>
              <a:t> of the soft </a:t>
            </a:r>
            <a:r>
              <a:rPr lang="en-GB" dirty="0" err="1" smtClean="0">
                <a:sym typeface="Wingdings"/>
              </a:rPr>
              <a:t>muon</a:t>
            </a:r>
            <a:r>
              <a:rPr lang="en-GB" dirty="0" smtClean="0">
                <a:sym typeface="Wingdings"/>
              </a:rPr>
              <a:t> with respect to the jet axis is used to</a:t>
            </a:r>
          </a:p>
          <a:p>
            <a:pPr>
              <a:buSzPct val="70000"/>
            </a:pPr>
            <a:r>
              <a:rPr lang="en-GB" dirty="0" smtClean="0">
                <a:sym typeface="Wingdings"/>
              </a:rPr>
              <a:t>   reduce the background</a:t>
            </a:r>
            <a:r>
              <a:rPr lang="en-GB" dirty="0" smtClean="0"/>
              <a:t> 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GB" dirty="0" smtClean="0"/>
              <a:t> Kinematic methods to get the correct topology</a:t>
            </a:r>
          </a:p>
          <a:p>
            <a:pPr algn="just">
              <a:buFont typeface="Wingdings" charset="2"/>
              <a:buChar char="²"/>
            </a:pPr>
            <a:endParaRPr lang="en-GB" dirty="0" smtClean="0"/>
          </a:p>
        </p:txBody>
      </p:sp>
      <p:sp>
        <p:nvSpPr>
          <p:cNvPr id="41" name="CuadroTexto 40"/>
          <p:cNvSpPr txBox="1"/>
          <p:nvPr/>
        </p:nvSpPr>
        <p:spPr>
          <a:xfrm>
            <a:off x="7166642" y="116542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(CMS-PAS-TOP-11-031)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(ATLAS-CONF-2011-141)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9" name="Imagen 48" descr="Imagen 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206" y="618597"/>
            <a:ext cx="2647859" cy="2543764"/>
          </a:xfrm>
          <a:prstGeom prst="rect">
            <a:avLst/>
          </a:prstGeom>
        </p:spPr>
      </p:pic>
      <p:pic>
        <p:nvPicPr>
          <p:cNvPr id="51" name="Imagen 50" descr="Imagen 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415" y="3497580"/>
            <a:ext cx="3074414" cy="3042795"/>
          </a:xfrm>
          <a:prstGeom prst="rect">
            <a:avLst/>
          </a:prstGeom>
        </p:spPr>
      </p:pic>
      <p:pic>
        <p:nvPicPr>
          <p:cNvPr id="53" name="Imagen 52" descr="Imagen 1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2789" y="3183417"/>
            <a:ext cx="3460836" cy="325470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7871" y="734264"/>
            <a:ext cx="333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SzPct val="70000"/>
            </a:pPr>
            <a:r>
              <a:rPr lang="en-GB" sz="2000" b="1" u="sng" dirty="0" smtClean="0">
                <a:solidFill>
                  <a:srgbClr val="000C6B"/>
                </a:solidFill>
              </a:rPr>
              <a:t>Semi-</a:t>
            </a:r>
            <a:r>
              <a:rPr lang="en-GB" sz="2000" b="1" u="sng" dirty="0" err="1" smtClean="0">
                <a:solidFill>
                  <a:srgbClr val="000C6B"/>
                </a:solidFill>
              </a:rPr>
              <a:t>leptonic</a:t>
            </a:r>
            <a:r>
              <a:rPr lang="en-GB" sz="2000" b="1" u="sng" dirty="0" smtClean="0">
                <a:solidFill>
                  <a:srgbClr val="000C6B"/>
                </a:solidFill>
              </a:rPr>
              <a:t> </a:t>
            </a:r>
            <a:r>
              <a:rPr lang="en-GB" sz="2000" b="1" u="sng" dirty="0" err="1" smtClean="0">
                <a:solidFill>
                  <a:srgbClr val="000C6B"/>
                </a:solidFill>
              </a:rPr>
              <a:t>b</a:t>
            </a:r>
            <a:r>
              <a:rPr lang="en-GB" sz="2000" b="1" u="sng" dirty="0" smtClean="0">
                <a:solidFill>
                  <a:srgbClr val="000C6B"/>
                </a:solidFill>
              </a:rPr>
              <a:t> </a:t>
            </a:r>
            <a:r>
              <a:rPr lang="en-GB" sz="2000" b="1" u="sng" dirty="0" err="1" smtClean="0">
                <a:solidFill>
                  <a:srgbClr val="000C6B"/>
                </a:solidFill>
              </a:rPr>
              <a:t>hadron</a:t>
            </a:r>
            <a:r>
              <a:rPr lang="en-GB" sz="2000" b="1" u="sng" dirty="0" smtClean="0">
                <a:solidFill>
                  <a:srgbClr val="000C6B"/>
                </a:solidFill>
              </a:rPr>
              <a:t> decay</a:t>
            </a:r>
          </a:p>
        </p:txBody>
      </p:sp>
      <p:cxnSp>
        <p:nvCxnSpPr>
          <p:cNvPr id="21" name="Conector recto 20"/>
          <p:cNvCxnSpPr/>
          <p:nvPr/>
        </p:nvCxnSpPr>
        <p:spPr>
          <a:xfrm rot="5400000" flipH="1" flipV="1">
            <a:off x="5903445" y="1847891"/>
            <a:ext cx="1898203" cy="159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62804" y="3258817"/>
            <a:ext cx="1280396" cy="243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9" name="CuadroTexto 28"/>
          <p:cNvSpPr txBox="1"/>
          <p:nvPr/>
        </p:nvSpPr>
        <p:spPr>
          <a:xfrm>
            <a:off x="587677" y="3183417"/>
            <a:ext cx="1232651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SzPct val="70000"/>
            </a:pPr>
            <a:r>
              <a:rPr lang="en-GB" b="1" dirty="0" smtClean="0">
                <a:solidFill>
                  <a:srgbClr val="000C6B"/>
                </a:solidFill>
              </a:rPr>
              <a:t>ATLAS:</a:t>
            </a:r>
            <a:endParaRPr lang="en-GB" dirty="0" smtClean="0">
              <a:solidFill>
                <a:srgbClr val="000C6B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449087" y="3227068"/>
            <a:ext cx="1232651" cy="369308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SzPct val="70000"/>
            </a:pPr>
            <a:r>
              <a:rPr lang="en-GB" b="1" dirty="0" smtClean="0">
                <a:solidFill>
                  <a:srgbClr val="000C6B"/>
                </a:solidFill>
              </a:rPr>
              <a:t>CMS:</a:t>
            </a:r>
            <a:endParaRPr lang="en-GB" dirty="0" smtClean="0">
              <a:solidFill>
                <a:srgbClr val="000C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r>
              <a:rPr lang="en-GB" dirty="0" smtClean="0"/>
              <a:t>	Top Quark Charge </a:t>
            </a:r>
            <a:endParaRPr lang="en-GB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1" name="CuadroTexto 40"/>
          <p:cNvSpPr txBox="1"/>
          <p:nvPr/>
        </p:nvSpPr>
        <p:spPr>
          <a:xfrm>
            <a:off x="7166642" y="116542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  (CMS-PAS-TOP-11-031)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(ATLAS-CONF-2011-141)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Imagen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" y="2402413"/>
            <a:ext cx="3867735" cy="332868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751052" y="6008201"/>
            <a:ext cx="5943010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Both experiments exclude exotic scenarios at &gt; 5σ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1751052" y="6008202"/>
            <a:ext cx="5943010" cy="375239"/>
          </a:xfrm>
          <a:prstGeom prst="roundRect">
            <a:avLst/>
          </a:prstGeom>
          <a:noFill/>
          <a:ln w="12700" cap="flat" cmpd="sng" algn="ctr">
            <a:solidFill>
              <a:srgbClr val="190997">
                <a:alpha val="63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adroTexto 19"/>
          <p:cNvSpPr txBox="1"/>
          <p:nvPr/>
        </p:nvSpPr>
        <p:spPr>
          <a:xfrm>
            <a:off x="7320282" y="6055282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CMS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77608" y="6076448"/>
            <a:ext cx="1083389" cy="246221"/>
          </a:xfrm>
          <a:prstGeom prst="rect">
            <a:avLst/>
          </a:prstGeom>
          <a:solidFill>
            <a:srgbClr val="190997"/>
          </a:solidFill>
          <a:ln>
            <a:solidFill>
              <a:srgbClr val="1909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ATLAS RESULTS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4408" y="5615755"/>
            <a:ext cx="4088719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&lt;</a:t>
            </a:r>
            <a:r>
              <a:rPr lang="en-GB" b="1" dirty="0" err="1" smtClean="0">
                <a:solidFill>
                  <a:srgbClr val="000000"/>
                </a:solidFill>
                <a:latin typeface="+mj-lt"/>
                <a:cs typeface="Arial Unicode MS"/>
              </a:rPr>
              <a:t>Q</a:t>
            </a:r>
            <a:r>
              <a:rPr lang="en-GB" b="1" baseline="-25000" dirty="0" err="1" smtClean="0">
                <a:solidFill>
                  <a:srgbClr val="000000"/>
                </a:solidFill>
                <a:latin typeface="+mj-lt"/>
                <a:cs typeface="Arial Unicode MS"/>
              </a:rPr>
              <a:t>soft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&gt;</a:t>
            </a:r>
            <a:r>
              <a:rPr lang="en-GB" b="1" baseline="-25000" dirty="0" err="1" smtClean="0">
                <a:solidFill>
                  <a:srgbClr val="000000"/>
                </a:solidFill>
                <a:latin typeface="+mj-lt"/>
                <a:cs typeface="Arial Unicode MS"/>
              </a:rPr>
              <a:t>μ+jets</a:t>
            </a:r>
            <a:r>
              <a:rPr lang="en-GB" b="1" baseline="-25000" dirty="0" smtClean="0">
                <a:solidFill>
                  <a:srgbClr val="000000"/>
                </a:solidFill>
                <a:latin typeface="+mj-lt"/>
                <a:cs typeface="Arial Unicode MS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= -0.31±0.07(stat)</a:t>
            </a:r>
            <a:r>
              <a:rPr lang="en-GB" b="1" dirty="0" smtClean="0">
                <a:solidFill>
                  <a:srgbClr val="000000"/>
                </a:solidFill>
                <a:cs typeface="Arial Unicode MS"/>
              </a:rPr>
              <a:t> ±0.14(syst)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205" y="1439729"/>
            <a:ext cx="3623432" cy="92330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SzPct val="70000"/>
            </a:pPr>
            <a:r>
              <a:rPr lang="en-GB" b="1" dirty="0" smtClean="0">
                <a:solidFill>
                  <a:srgbClr val="000C6B"/>
                </a:solidFill>
              </a:rPr>
              <a:t>ATLAS:</a:t>
            </a:r>
          </a:p>
          <a:p>
            <a:pPr>
              <a:buSzPct val="70000"/>
            </a:pPr>
            <a:r>
              <a:rPr lang="en-GB" b="1" dirty="0" smtClean="0"/>
              <a:t>Charge: &lt;</a:t>
            </a:r>
            <a:r>
              <a:rPr lang="en-GB" b="1" dirty="0" err="1" smtClean="0"/>
              <a:t>Q</a:t>
            </a:r>
            <a:r>
              <a:rPr lang="en-GB" b="1" baseline="-25000" dirty="0" err="1" smtClean="0"/>
              <a:t>soft</a:t>
            </a:r>
            <a:r>
              <a:rPr lang="en-GB" b="1" dirty="0" smtClean="0"/>
              <a:t>&gt; = &lt;</a:t>
            </a:r>
            <a:r>
              <a:rPr lang="en-GB" b="1" dirty="0" err="1" smtClean="0"/>
              <a:t>Q</a:t>
            </a:r>
            <a:r>
              <a:rPr lang="en-GB" b="1" baseline="-25000" dirty="0" err="1" smtClean="0"/>
              <a:t>bjet</a:t>
            </a:r>
            <a:r>
              <a:rPr lang="en-GB" b="1" dirty="0" err="1" smtClean="0"/>
              <a:t>·Q</a:t>
            </a:r>
            <a:r>
              <a:rPr lang="en-GB" b="1" baseline="-25000" dirty="0" err="1" smtClean="0"/>
              <a:t>lep</a:t>
            </a:r>
            <a:r>
              <a:rPr lang="en-GB" b="1" dirty="0" smtClean="0"/>
              <a:t>&gt;</a:t>
            </a:r>
          </a:p>
          <a:p>
            <a:pPr>
              <a:buSzPct val="70000"/>
            </a:pPr>
            <a:endParaRPr lang="en-GB" dirty="0" smtClean="0">
              <a:solidFill>
                <a:srgbClr val="000C6B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06918" y="787126"/>
            <a:ext cx="8627441" cy="646307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Charge distributions present a good agreement with the SM prediction</a:t>
            </a:r>
          </a:p>
          <a:p>
            <a:pPr algn="just">
              <a:buSzPct val="70000"/>
              <a:buFont typeface="Wingdings" charset="2"/>
              <a:buChar char="²"/>
            </a:pPr>
            <a:r>
              <a:rPr lang="en-GB" dirty="0" smtClean="0"/>
              <a:t> Statistical methods to exclude top quark with exotic charge have been performed</a:t>
            </a:r>
          </a:p>
        </p:txBody>
      </p:sp>
      <p:pic>
        <p:nvPicPr>
          <p:cNvPr id="32" name="Imagen 31" descr="Imagen 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269" y="2125839"/>
            <a:ext cx="3564748" cy="3605256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907423" y="5582435"/>
            <a:ext cx="3475082" cy="369332"/>
          </a:xfrm>
          <a:prstGeom prst="rect">
            <a:avLst/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0000"/>
                </a:solidFill>
                <a:latin typeface="+mj-lt"/>
                <a:cs typeface="Arial Unicode MS"/>
              </a:rPr>
              <a:t>A</a:t>
            </a:r>
            <a:r>
              <a:rPr lang="en-GB" b="1" baseline="-25000" dirty="0" err="1" smtClean="0">
                <a:solidFill>
                  <a:srgbClr val="000000"/>
                </a:solidFill>
                <a:latin typeface="+mj-lt"/>
                <a:cs typeface="Arial Unicode MS"/>
              </a:rPr>
              <a:t>meas</a:t>
            </a:r>
            <a:r>
              <a:rPr lang="en-GB" b="1" dirty="0" smtClean="0">
                <a:solidFill>
                  <a:srgbClr val="000000"/>
                </a:solidFill>
                <a:latin typeface="+mj-lt"/>
                <a:cs typeface="Arial Unicode MS"/>
              </a:rPr>
              <a:t>= 0.97±0.12(stat)±0.31(syst)</a:t>
            </a:r>
            <a:endParaRPr lang="en-GB" b="1" dirty="0">
              <a:solidFill>
                <a:srgbClr val="000000"/>
              </a:solidFill>
              <a:latin typeface="+mj-lt"/>
              <a:cs typeface="Arial Unicode MS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615585" y="1376231"/>
            <a:ext cx="3623432" cy="923306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>
              <a:buSzPct val="70000"/>
            </a:pPr>
            <a:r>
              <a:rPr lang="en-GB" b="1" dirty="0" smtClean="0">
                <a:solidFill>
                  <a:srgbClr val="000C6B"/>
                </a:solidFill>
              </a:rPr>
              <a:t>CMS:</a:t>
            </a:r>
          </a:p>
          <a:p>
            <a:pPr>
              <a:buSzPct val="70000"/>
            </a:pPr>
            <a:r>
              <a:rPr lang="en-GB" b="1" dirty="0" smtClean="0"/>
              <a:t>Asymmetry:</a:t>
            </a:r>
          </a:p>
          <a:p>
            <a:pPr>
              <a:buSzPct val="70000"/>
            </a:pPr>
            <a:endParaRPr lang="en-GB" dirty="0" smtClean="0">
              <a:solidFill>
                <a:srgbClr val="000C6B"/>
              </a:solidFill>
            </a:endParaRPr>
          </a:p>
        </p:txBody>
      </p:sp>
      <p:pic>
        <p:nvPicPr>
          <p:cNvPr id="37" name="Imagen 36" descr="Imagen 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929" y="1295854"/>
            <a:ext cx="2275841" cy="74783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4674269" y="1958590"/>
            <a:ext cx="401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C6B"/>
                </a:solidFill>
              </a:rPr>
              <a:t>D: Dilution  (</a:t>
            </a:r>
            <a:r>
              <a:rPr lang="en-GB" sz="1000" dirty="0" err="1" smtClean="0">
                <a:solidFill>
                  <a:srgbClr val="000C6B"/>
                </a:solidFill>
              </a:rPr>
              <a:t>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correct</a:t>
            </a:r>
            <a:r>
              <a:rPr lang="en-GB" sz="1000" dirty="0" err="1" smtClean="0">
                <a:solidFill>
                  <a:srgbClr val="000C6B"/>
                </a:solidFill>
              </a:rPr>
              <a:t>-N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wrong</a:t>
            </a:r>
            <a:r>
              <a:rPr lang="en-GB" sz="1000" dirty="0" err="1" smtClean="0">
                <a:solidFill>
                  <a:srgbClr val="000C6B"/>
                </a:solidFill>
              </a:rPr>
              <a:t>/N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correct</a:t>
            </a:r>
            <a:r>
              <a:rPr lang="en-GB" sz="1000" dirty="0" err="1" smtClean="0">
                <a:solidFill>
                  <a:srgbClr val="000C6B"/>
                </a:solidFill>
              </a:rPr>
              <a:t>+N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wrong</a:t>
            </a:r>
            <a:r>
              <a:rPr lang="en-GB" sz="1000" dirty="0" smtClean="0">
                <a:solidFill>
                  <a:srgbClr val="000C6B"/>
                </a:solidFill>
              </a:rPr>
              <a:t>)  </a:t>
            </a:r>
            <a:r>
              <a:rPr lang="es-ES_tradnl" sz="1000" dirty="0" err="1" smtClean="0">
                <a:solidFill>
                  <a:srgbClr val="000C6B"/>
                </a:solidFill>
                <a:sym typeface="Wingdings"/>
              </a:rPr>
              <a:t></a:t>
            </a:r>
            <a:r>
              <a:rPr lang="en-GB" sz="1000" dirty="0" smtClean="0">
                <a:solidFill>
                  <a:srgbClr val="000C6B"/>
                </a:solidFill>
              </a:rPr>
              <a:t> </a:t>
            </a:r>
            <a:r>
              <a:rPr lang="en-GB" sz="1000" dirty="0" err="1" smtClean="0">
                <a:solidFill>
                  <a:srgbClr val="000C6B"/>
                </a:solidFill>
              </a:rPr>
              <a:t>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signal</a:t>
            </a:r>
            <a:r>
              <a:rPr lang="en-GB" sz="1000" dirty="0" smtClean="0">
                <a:solidFill>
                  <a:srgbClr val="000C6B"/>
                </a:solidFill>
              </a:rPr>
              <a:t> ;</a:t>
            </a:r>
            <a:r>
              <a:rPr lang="en-GB" sz="1000" baseline="-25000" dirty="0" smtClean="0">
                <a:solidFill>
                  <a:srgbClr val="000C6B"/>
                </a:solidFill>
              </a:rPr>
              <a:t> </a:t>
            </a:r>
            <a:r>
              <a:rPr lang="en-GB" sz="1000" dirty="0" err="1" smtClean="0">
                <a:solidFill>
                  <a:srgbClr val="000C6B"/>
                </a:solidFill>
              </a:rPr>
              <a:t>N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background</a:t>
            </a:r>
            <a:endParaRPr lang="en-GB" sz="1000" baseline="-25000" dirty="0" smtClean="0">
              <a:solidFill>
                <a:srgbClr val="000C6B"/>
              </a:solidFill>
            </a:endParaRPr>
          </a:p>
          <a:p>
            <a:r>
              <a:rPr lang="en-GB" sz="1000" dirty="0" smtClean="0">
                <a:solidFill>
                  <a:srgbClr val="000C6B"/>
                </a:solidFill>
              </a:rPr>
              <a:t>N : Number of events </a:t>
            </a:r>
            <a:r>
              <a:rPr lang="es-ES_tradnl" sz="1000" dirty="0" err="1" smtClean="0">
                <a:solidFill>
                  <a:srgbClr val="000C6B"/>
                </a:solidFill>
                <a:sym typeface="Wingdings"/>
              </a:rPr>
              <a:t></a:t>
            </a:r>
            <a:r>
              <a:rPr lang="en-GB" sz="1000" dirty="0" smtClean="0">
                <a:solidFill>
                  <a:srgbClr val="000C6B"/>
                </a:solidFill>
              </a:rPr>
              <a:t> N</a:t>
            </a:r>
            <a:r>
              <a:rPr lang="en-GB" sz="1000" baseline="-25000" dirty="0" smtClean="0">
                <a:solidFill>
                  <a:srgbClr val="000C6B"/>
                </a:solidFill>
              </a:rPr>
              <a:t>SM</a:t>
            </a:r>
            <a:r>
              <a:rPr lang="en-GB" sz="1000" dirty="0" smtClean="0">
                <a:solidFill>
                  <a:srgbClr val="000C6B"/>
                </a:solidFill>
              </a:rPr>
              <a:t> with SM charge;  N</a:t>
            </a:r>
            <a:r>
              <a:rPr lang="en-GB" sz="1000" baseline="-25000" dirty="0" smtClean="0">
                <a:solidFill>
                  <a:srgbClr val="000C6B"/>
                </a:solidFill>
              </a:rPr>
              <a:t>XM</a:t>
            </a:r>
            <a:r>
              <a:rPr lang="en-GB" sz="1000" dirty="0" smtClean="0">
                <a:solidFill>
                  <a:srgbClr val="000C6B"/>
                </a:solidFill>
              </a:rPr>
              <a:t> : with exotic charge </a:t>
            </a:r>
            <a:endParaRPr lang="en-GB" sz="1000" dirty="0">
              <a:solidFill>
                <a:srgbClr val="000C6B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772205" y="2043685"/>
            <a:ext cx="4012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C6B"/>
                </a:solidFill>
              </a:rPr>
              <a:t>Q: charge </a:t>
            </a:r>
            <a:r>
              <a:rPr lang="es-ES_tradnl" sz="1000" dirty="0" err="1" smtClean="0">
                <a:solidFill>
                  <a:srgbClr val="000C6B"/>
                </a:solidFill>
                <a:sym typeface="Wingdings"/>
              </a:rPr>
              <a:t></a:t>
            </a:r>
            <a:r>
              <a:rPr lang="en-GB" sz="1000" dirty="0" smtClean="0">
                <a:solidFill>
                  <a:srgbClr val="000C6B"/>
                </a:solidFill>
              </a:rPr>
              <a:t> </a:t>
            </a:r>
            <a:r>
              <a:rPr lang="en-GB" sz="1000" dirty="0" err="1" smtClean="0">
                <a:solidFill>
                  <a:srgbClr val="000C6B"/>
                </a:solidFill>
              </a:rPr>
              <a:t>Q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bjetl</a:t>
            </a:r>
            <a:r>
              <a:rPr lang="en-GB" sz="1000" dirty="0" smtClean="0">
                <a:solidFill>
                  <a:srgbClr val="000C6B"/>
                </a:solidFill>
              </a:rPr>
              <a:t> ;</a:t>
            </a:r>
            <a:r>
              <a:rPr lang="en-GB" sz="1000" baseline="-25000" dirty="0" smtClean="0">
                <a:solidFill>
                  <a:srgbClr val="000C6B"/>
                </a:solidFill>
              </a:rPr>
              <a:t> </a:t>
            </a:r>
            <a:r>
              <a:rPr lang="en-GB" sz="1000" dirty="0" err="1" smtClean="0">
                <a:solidFill>
                  <a:srgbClr val="000C6B"/>
                </a:solidFill>
              </a:rPr>
              <a:t>Q</a:t>
            </a:r>
            <a:r>
              <a:rPr lang="en-GB" sz="1000" baseline="-25000" dirty="0" err="1" smtClean="0">
                <a:solidFill>
                  <a:srgbClr val="000C6B"/>
                </a:solidFill>
              </a:rPr>
              <a:t>lepton</a:t>
            </a:r>
            <a:endParaRPr lang="en-GB" sz="1000" baseline="-25000" dirty="0" smtClean="0">
              <a:solidFill>
                <a:srgbClr val="000C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redondeado 20"/>
          <p:cNvSpPr/>
          <p:nvPr/>
        </p:nvSpPr>
        <p:spPr>
          <a:xfrm>
            <a:off x="508000" y="2825731"/>
            <a:ext cx="3238500" cy="529166"/>
          </a:xfrm>
          <a:prstGeom prst="roundRect">
            <a:avLst/>
          </a:prstGeom>
          <a:solidFill>
            <a:srgbClr val="D2CCF1"/>
          </a:solidFill>
          <a:ln w="19050" cap="flat" cmpd="sng" algn="ctr">
            <a:solidFill>
              <a:srgbClr val="19099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n 17" descr="Imagen 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3671" y="6405979"/>
            <a:ext cx="352552" cy="3567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56FE-31DE-8D42-B7E5-425013392A6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CuadroTexto 10"/>
          <p:cNvSpPr txBox="1"/>
          <p:nvPr/>
        </p:nvSpPr>
        <p:spPr>
          <a:xfrm>
            <a:off x="306919" y="776543"/>
            <a:ext cx="8384024" cy="4431959"/>
          </a:xfrm>
          <a:prstGeom prst="rect">
            <a:avLst/>
          </a:prstGeom>
          <a:noFill/>
        </p:spPr>
        <p:txBody>
          <a:bodyPr wrap="square" lIns="91420" tIns="45708" rIns="91420" bIns="45708" rtlCol="0">
            <a:spAutoFit/>
          </a:bodyPr>
          <a:lstStyle/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algn="just"/>
            <a:endParaRPr lang="en-GB" sz="2000" b="1" dirty="0" smtClean="0">
              <a:solidFill>
                <a:srgbClr val="190997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Top quark charge</a:t>
            </a:r>
          </a:p>
          <a:p>
            <a:pPr lvl="1" algn="just">
              <a:buFont typeface="Courier New"/>
              <a:buChar char="o"/>
            </a:pPr>
            <a:endParaRPr lang="en-GB" sz="2000" dirty="0" smtClean="0"/>
          </a:p>
          <a:p>
            <a:pPr lvl="1" algn="just">
              <a:buFont typeface="Courier New"/>
              <a:buChar char="o"/>
            </a:pPr>
            <a:r>
              <a:rPr lang="en-GB" sz="2000" dirty="0" smtClean="0"/>
              <a:t> </a:t>
            </a:r>
            <a:r>
              <a:rPr lang="en-GB" sz="2400" b="1" i="1" dirty="0" smtClean="0"/>
              <a:t>Spin correlation </a:t>
            </a:r>
          </a:p>
          <a:p>
            <a:pPr lvl="1" algn="just"/>
            <a:r>
              <a:rPr lang="en-GB" sz="2000" dirty="0" smtClean="0"/>
              <a:t> </a:t>
            </a:r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</a:t>
            </a:r>
          </a:p>
          <a:p>
            <a:pPr marL="450000" lvl="1" algn="just"/>
            <a:endParaRPr lang="en-GB" sz="2000" dirty="0" smtClean="0"/>
          </a:p>
          <a:p>
            <a:pPr marL="450000" lvl="1" algn="just">
              <a:buFont typeface="Courier New"/>
              <a:buChar char="o"/>
            </a:pPr>
            <a:r>
              <a:rPr lang="en-GB" sz="2000" b="1" dirty="0" smtClean="0"/>
              <a:t> </a:t>
            </a:r>
            <a:r>
              <a:rPr lang="en-GB" sz="2400" b="1" i="1" dirty="0" smtClean="0"/>
              <a:t>Top mass difference</a:t>
            </a:r>
          </a:p>
          <a:p>
            <a:pPr lvl="1" algn="just"/>
            <a:endParaRPr lang="en-GB" sz="1600" b="1" dirty="0" smtClean="0"/>
          </a:p>
          <a:p>
            <a:pPr lvl="1" algn="just"/>
            <a:endParaRPr lang="en-GB" sz="1600" b="1" dirty="0" smtClean="0"/>
          </a:p>
        </p:txBody>
      </p:sp>
      <p:sp>
        <p:nvSpPr>
          <p:cNvPr id="23" name="Rectángulo redondeado 22"/>
          <p:cNvSpPr/>
          <p:nvPr/>
        </p:nvSpPr>
        <p:spPr>
          <a:xfrm>
            <a:off x="455085" y="3397229"/>
            <a:ext cx="3238500" cy="170541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/>
          <p:cNvSpPr/>
          <p:nvPr/>
        </p:nvSpPr>
        <p:spPr>
          <a:xfrm>
            <a:off x="508000" y="1055022"/>
            <a:ext cx="3238500" cy="170541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 cap="flat" cmpd="sng" algn="ctr">
            <a:solidFill>
              <a:schemeClr val="bg1">
                <a:alpha val="1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n 12" descr="Imagen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839" y="1157531"/>
            <a:ext cx="5228167" cy="4838143"/>
          </a:xfrm>
          <a:prstGeom prst="rect">
            <a:avLst/>
          </a:prstGeom>
          <a:noFill/>
        </p:spPr>
      </p:pic>
      <p:sp>
        <p:nvSpPr>
          <p:cNvPr id="15" name="Elipse 14"/>
          <p:cNvSpPr/>
          <p:nvPr/>
        </p:nvSpPr>
        <p:spPr>
          <a:xfrm>
            <a:off x="5693827" y="3704168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e 15"/>
          <p:cNvSpPr/>
          <p:nvPr/>
        </p:nvSpPr>
        <p:spPr>
          <a:xfrm>
            <a:off x="6117160" y="2794001"/>
            <a:ext cx="846667" cy="910167"/>
          </a:xfrm>
          <a:prstGeom prst="ellipse">
            <a:avLst/>
          </a:prstGeom>
          <a:solidFill>
            <a:srgbClr val="D2CCF1">
              <a:alpha val="15000"/>
            </a:srgbClr>
          </a:solidFill>
          <a:ln w="12700" cap="flat" cmpd="sng" algn="ctr">
            <a:solidFill>
              <a:srgbClr val="000C6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19246</TotalTime>
  <Words>2662</Words>
  <Application>Microsoft Macintosh PowerPoint</Application>
  <PresentationFormat>Presentación en pantalla (4:3)</PresentationFormat>
  <Paragraphs>489</Paragraphs>
  <Slides>26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Top Quark Properties at LHC  with ATLAS and CMS   On  behalf of the ATLAS and CMS Collaboration</vt:lpstr>
      <vt:lpstr> Top Properties Outline</vt:lpstr>
      <vt:lpstr> Top quark physics at LHC                                    </vt:lpstr>
      <vt:lpstr> Top quark Physics with ATLAS &amp; CMS</vt:lpstr>
      <vt:lpstr>Diapositiva 5</vt:lpstr>
      <vt:lpstr> Top Quark Charge </vt:lpstr>
      <vt:lpstr> Top Quark Charge </vt:lpstr>
      <vt:lpstr> Top Quark Charge </vt:lpstr>
      <vt:lpstr>Diapositiva 9</vt:lpstr>
      <vt:lpstr> Spin Correlations</vt:lpstr>
      <vt:lpstr> Spin Correlations</vt:lpstr>
      <vt:lpstr>Diapositiva 12</vt:lpstr>
      <vt:lpstr> Top Quark Mass: dilepton                 (CMS-PAS-TOP-11-016)</vt:lpstr>
      <vt:lpstr> Top Quark Mass: lepton+jets</vt:lpstr>
      <vt:lpstr> Top Quark Mass: Full Hadronic         (ATLAS-CONF-2011-030)</vt:lpstr>
      <vt:lpstr> Top Quark Mass: Combination          </vt:lpstr>
      <vt:lpstr>Diapositiva 17</vt:lpstr>
      <vt:lpstr> Top Quark Mass difference                    (CMS-TOP-11-19)</vt:lpstr>
      <vt:lpstr> Conclusions</vt:lpstr>
      <vt:lpstr>Thank you very much</vt:lpstr>
      <vt:lpstr> Top quark Physics with ATLAS &amp; CMS</vt:lpstr>
      <vt:lpstr> Detector Performance for Top Physics</vt:lpstr>
      <vt:lpstr> Top Quark Mass from Cross Section </vt:lpstr>
      <vt:lpstr> Top Quark Charge Asymmetry</vt:lpstr>
      <vt:lpstr> Top Quark Mass: lepton+jets</vt:lpstr>
      <vt:lpstr> Top Quark Mass: lepton+jets</vt:lpstr>
    </vt:vector>
  </TitlesOfParts>
  <Company>IFIC(CSIC- Universidad de Valencia)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Regina Moles</dc:creator>
  <cp:lastModifiedBy>Regina Moles</cp:lastModifiedBy>
  <cp:revision>429</cp:revision>
  <cp:lastPrinted>2012-05-23T09:01:14Z</cp:lastPrinted>
  <dcterms:created xsi:type="dcterms:W3CDTF">2012-05-30T10:14:59Z</dcterms:created>
  <dcterms:modified xsi:type="dcterms:W3CDTF">2012-05-30T11:20:50Z</dcterms:modified>
</cp:coreProperties>
</file>