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3"/>
  </p:notesMasterIdLst>
  <p:sldIdLst>
    <p:sldId id="493" r:id="rId2"/>
    <p:sldId id="803" r:id="rId3"/>
    <p:sldId id="804" r:id="rId4"/>
    <p:sldId id="729" r:id="rId5"/>
    <p:sldId id="779" r:id="rId6"/>
    <p:sldId id="769" r:id="rId7"/>
    <p:sldId id="758" r:id="rId8"/>
    <p:sldId id="774" r:id="rId9"/>
    <p:sldId id="775" r:id="rId10"/>
    <p:sldId id="786" r:id="rId11"/>
    <p:sldId id="787" r:id="rId12"/>
    <p:sldId id="784" r:id="rId13"/>
    <p:sldId id="785" r:id="rId14"/>
    <p:sldId id="805" r:id="rId15"/>
    <p:sldId id="806" r:id="rId16"/>
    <p:sldId id="795" r:id="rId17"/>
    <p:sldId id="783" r:id="rId18"/>
    <p:sldId id="789" r:id="rId19"/>
    <p:sldId id="734" r:id="rId20"/>
    <p:sldId id="772" r:id="rId21"/>
    <p:sldId id="773" r:id="rId22"/>
    <p:sldId id="771" r:id="rId23"/>
    <p:sldId id="780" r:id="rId24"/>
    <p:sldId id="753" r:id="rId25"/>
    <p:sldId id="797" r:id="rId26"/>
    <p:sldId id="764" r:id="rId27"/>
    <p:sldId id="768" r:id="rId28"/>
    <p:sldId id="723" r:id="rId29"/>
    <p:sldId id="796" r:id="rId30"/>
    <p:sldId id="673" r:id="rId31"/>
    <p:sldId id="731" r:id="rId32"/>
    <p:sldId id="777" r:id="rId33"/>
    <p:sldId id="790" r:id="rId34"/>
    <p:sldId id="762" r:id="rId35"/>
    <p:sldId id="778" r:id="rId36"/>
    <p:sldId id="782" r:id="rId37"/>
    <p:sldId id="801" r:id="rId38"/>
    <p:sldId id="756" r:id="rId39"/>
    <p:sldId id="800" r:id="rId40"/>
    <p:sldId id="802" r:id="rId41"/>
    <p:sldId id="798" r:id="rId42"/>
  </p:sldIdLst>
  <p:sldSz cx="9144000" cy="6858000" type="screen4x3"/>
  <p:notesSz cx="6858000" cy="9144000"/>
  <p:custDataLst>
    <p:tags r:id="rId4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2666B2"/>
    <a:srgbClr val="0081BF"/>
    <a:srgbClr val="639CCF"/>
    <a:srgbClr val="99FF99"/>
    <a:srgbClr val="D60093"/>
    <a:srgbClr val="CC9900"/>
    <a:srgbClr val="FF0000"/>
    <a:srgbClr val="006600"/>
    <a:srgbClr val="996600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inimized" horzBarState="maximized">
    <p:restoredLeft sz="8939" autoAdjust="0"/>
    <p:restoredTop sz="94836" autoAdjust="0"/>
  </p:normalViewPr>
  <p:slideViewPr>
    <p:cSldViewPr snapToGrid="0">
      <p:cViewPr>
        <p:scale>
          <a:sx n="100" d="100"/>
          <a:sy n="100" d="100"/>
        </p:scale>
        <p:origin x="-800" y="-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2896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23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23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23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5FC36E-F1BC-904F-9A14-E5711917C3EA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FC36E-F1BC-904F-9A14-E5711917C3EA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C9A4EB-3FAA-2445-A75C-A150561388B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E618599-E50E-1B41-AF86-EA815244F3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3CEA5AB-1D64-E541-8048-92FF1F2E9AE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E588423-3347-B943-AB5B-E62234E770E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139AB57-41E4-B94E-83D1-E55E3908A07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4907553-6C52-A048-80E2-9DEC814AD37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1377C4A-F4AC-EA48-8BC9-E35C7A9130D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AA775F-07C2-FD4B-93E0-13ABB49CF72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E7528A3-A71E-5F4C-89A7-7F8307E1CCB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23B4DC-2234-804A-BC26-DD14C9F83D2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539538-A1AC-4C41-A528-742E77D6491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0" y="0"/>
            <a:ext cx="9144000" cy="423363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588963" y="6221413"/>
            <a:ext cx="13589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46" name="Rectangle 2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9913" y="655955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/>
            </a:lvl1pPr>
          </a:lstStyle>
          <a:p>
            <a:fld id="{91BCB680-3E4F-EC41-BA59-9EDA09E9A3D1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66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800" b="1">
          <a:solidFill>
            <a:srgbClr val="000066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b="1">
          <a:solidFill>
            <a:srgbClr val="CC0000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17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df"/><Relationship Id="rId4" Type="http://schemas.openxmlformats.org/officeDocument/2006/relationships/image" Target="../media/image67.png"/><Relationship Id="rId5" Type="http://schemas.openxmlformats.org/officeDocument/2006/relationships/image" Target="../media/image68.pdf"/><Relationship Id="rId6" Type="http://schemas.openxmlformats.org/officeDocument/2006/relationships/image" Target="../media/image69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1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gif"/><Relationship Id="rId5" Type="http://schemas.openxmlformats.org/officeDocument/2006/relationships/image" Target="../media/image3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0107014_01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97933" y="1"/>
            <a:ext cx="9905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4293A24A-F599-3B4B-B7B0-B117818B01AC}" type="slidenum">
              <a:rPr lang="en-GB"/>
              <a:pPr/>
              <a:t>1</a:t>
            </a:fld>
            <a:endParaRPr lang="en-GB"/>
          </a:p>
        </p:txBody>
      </p:sp>
      <p:sp>
        <p:nvSpPr>
          <p:cNvPr id="3102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70748" y="3010773"/>
            <a:ext cx="8215651" cy="1470025"/>
          </a:xfrm>
        </p:spPr>
        <p:txBody>
          <a:bodyPr/>
          <a:lstStyle/>
          <a:p>
            <a:r>
              <a:rPr lang="en-GB" sz="4800" dirty="0" smtClean="0">
                <a:solidFill>
                  <a:srgbClr val="FF0000"/>
                </a:solidFill>
              </a:rPr>
              <a:t>The LHC: Past, Present</a:t>
            </a:r>
            <a:br>
              <a:rPr lang="en-GB" sz="4800" dirty="0" smtClean="0">
                <a:solidFill>
                  <a:srgbClr val="FF0000"/>
                </a:solidFill>
              </a:rPr>
            </a:br>
            <a:r>
              <a:rPr lang="en-GB" sz="4800" dirty="0" smtClean="0">
                <a:solidFill>
                  <a:srgbClr val="FF0000"/>
                </a:solidFill>
              </a:rPr>
              <a:t> and Future</a:t>
            </a:r>
            <a:endParaRPr lang="en-GB" sz="4800" dirty="0">
              <a:solidFill>
                <a:srgbClr val="FF0000"/>
              </a:solidFill>
            </a:endParaRPr>
          </a:p>
        </p:txBody>
      </p:sp>
      <p:sp>
        <p:nvSpPr>
          <p:cNvPr id="3102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73742" y="5378450"/>
            <a:ext cx="6400800" cy="896938"/>
          </a:xfrm>
        </p:spPr>
        <p:txBody>
          <a:bodyPr/>
          <a:lstStyle/>
          <a:p>
            <a:r>
              <a:rPr lang="en-GB" sz="2800" dirty="0" smtClean="0">
                <a:solidFill>
                  <a:srgbClr val="FFFF00"/>
                </a:solidFill>
              </a:rPr>
              <a:t>Dan </a:t>
            </a:r>
            <a:r>
              <a:rPr lang="en-GB" sz="2800" dirty="0">
                <a:solidFill>
                  <a:srgbClr val="FFFF00"/>
                </a:solidFill>
              </a:rPr>
              <a:t>Tovey</a:t>
            </a:r>
          </a:p>
          <a:p>
            <a:r>
              <a:rPr lang="en-GB" sz="2800" dirty="0">
                <a:solidFill>
                  <a:srgbClr val="FFFF00"/>
                </a:solidFill>
              </a:rPr>
              <a:t>University of Sheffield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</a:t>
            </a:r>
            <a:r>
              <a:rPr lang="en-US" dirty="0" err="1" smtClean="0"/>
              <a:t>Flavour</a:t>
            </a:r>
            <a:r>
              <a:rPr lang="en-US" dirty="0" smtClean="0"/>
              <a:t>: Rare Decays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845" y="824363"/>
            <a:ext cx="4688155" cy="2871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1" y="2255036"/>
            <a:ext cx="3099758" cy="3103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1962150"/>
            <a:ext cx="3263900" cy="275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0" y="3703171"/>
            <a:ext cx="4330700" cy="29643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11672" y="4851400"/>
            <a:ext cx="153232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arXiv:1308.1707</a:t>
            </a:r>
            <a:endParaRPr lang="en-US" sz="14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2694" y="4229100"/>
            <a:ext cx="801756" cy="55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2900" y="1"/>
            <a:ext cx="2451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Plenary talk by P. </a:t>
            </a:r>
            <a:r>
              <a:rPr lang="en-US" sz="1200" b="1" dirty="0" err="1" smtClean="0"/>
              <a:t>Koppenburg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210301" y="4203701"/>
            <a:ext cx="77469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3.7</a:t>
            </a:r>
            <a:r>
              <a:rPr lang="en-US" sz="1200" b="1" dirty="0" smtClean="0">
                <a:latin typeface="Symbol" charset="2"/>
                <a:cs typeface="Symbol" charset="2"/>
              </a:rPr>
              <a:t>s</a:t>
            </a:r>
            <a:r>
              <a:rPr lang="en-US" sz="1200" b="1" dirty="0" smtClean="0"/>
              <a:t> local excess</a:t>
            </a:r>
            <a:endParaRPr lang="en-US" sz="1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1700"/>
            <a:ext cx="4635500" cy="5207000"/>
          </a:xfrm>
        </p:spPr>
        <p:txBody>
          <a:bodyPr/>
          <a:lstStyle/>
          <a:p>
            <a:r>
              <a:rPr lang="en-US" smtClean="0"/>
              <a:t>First observation of </a:t>
            </a:r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s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from </a:t>
            </a:r>
            <a:r>
              <a:rPr lang="en-US" dirty="0" err="1" smtClean="0">
                <a:sym typeface="Wingdings"/>
              </a:rPr>
              <a:t>LHCb+CMS</a:t>
            </a:r>
            <a:r>
              <a:rPr lang="en-US" dirty="0" smtClean="0">
                <a:sym typeface="Wingdings"/>
              </a:rPr>
              <a:t> combination.</a:t>
            </a:r>
          </a:p>
          <a:p>
            <a:pPr lvl="1"/>
            <a:r>
              <a:rPr lang="en-US" dirty="0" smtClean="0">
                <a:sym typeface="Wingdings"/>
              </a:rPr>
              <a:t> Consistent with SM expectation</a:t>
            </a:r>
          </a:p>
          <a:p>
            <a:pPr lvl="1"/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Strong constraints on BSM physics, e.g. SUSY with large </a:t>
            </a:r>
            <a:r>
              <a:rPr lang="en-US" dirty="0" err="1" smtClean="0">
                <a:sym typeface="Wingdings"/>
              </a:rPr>
              <a:t>tan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b</a:t>
            </a:r>
            <a:r>
              <a:rPr lang="en-US" dirty="0" smtClean="0">
                <a:sym typeface="Wingdings"/>
              </a:rPr>
              <a:t> and small </a:t>
            </a:r>
            <a:r>
              <a:rPr lang="en-US" dirty="0" err="1" smtClean="0">
                <a:sym typeface="Wingdings"/>
              </a:rPr>
              <a:t>m</a:t>
            </a:r>
            <a:r>
              <a:rPr lang="en-US" baseline="-25000" dirty="0" err="1" smtClean="0">
                <a:sym typeface="Wingdings"/>
              </a:rPr>
              <a:t>A</a:t>
            </a:r>
            <a:endParaRPr lang="en-US" baseline="-25000" dirty="0" smtClean="0">
              <a:sym typeface="Wingdings"/>
            </a:endParaRPr>
          </a:p>
          <a:p>
            <a:r>
              <a:rPr lang="en-US" dirty="0" err="1" smtClean="0">
                <a:sym typeface="Wingdings"/>
              </a:rPr>
              <a:t>bs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rare processes sensitive to BSM couplings</a:t>
            </a:r>
          </a:p>
          <a:p>
            <a:pPr lvl="1"/>
            <a:r>
              <a:rPr lang="en-US" dirty="0" err="1" smtClean="0">
                <a:sym typeface="Wingdings"/>
              </a:rPr>
              <a:t>LHCb</a:t>
            </a:r>
            <a:r>
              <a:rPr lang="en-US" dirty="0" smtClean="0">
                <a:sym typeface="Wingdings"/>
              </a:rPr>
              <a:t> study e.g. B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K*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: measure angular variables as well as differential cross-section</a:t>
            </a:r>
          </a:p>
          <a:p>
            <a:pPr lvl="1"/>
            <a:r>
              <a:rPr lang="en-US" dirty="0" smtClean="0">
                <a:sym typeface="Wingdings"/>
              </a:rPr>
              <a:t>Range of measurements mostly in excellent agreement with SM</a:t>
            </a:r>
          </a:p>
          <a:p>
            <a:pPr lvl="1"/>
            <a:r>
              <a:rPr lang="en-US" dirty="0" smtClean="0">
                <a:sym typeface="Wingdings"/>
              </a:rPr>
              <a:t>Some tension in amplitude observable P5’ at low q</a:t>
            </a:r>
            <a:r>
              <a:rPr lang="en-US" baseline="30000" dirty="0" smtClean="0">
                <a:sym typeface="Wingdings"/>
              </a:rPr>
              <a:t>2 </a:t>
            </a:r>
            <a:r>
              <a:rPr lang="en-US" dirty="0" smtClean="0">
                <a:sym typeface="Wingdings"/>
              </a:rPr>
              <a:t>in 7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 smtClean="0">
                <a:sym typeface="Wingdings"/>
              </a:rPr>
              <a:t> data</a:t>
            </a:r>
          </a:p>
          <a:p>
            <a:pPr lvl="1"/>
            <a:r>
              <a:rPr lang="en-US" dirty="0" smtClean="0">
                <a:sym typeface="Wingdings"/>
              </a:rPr>
              <a:t>Analysis of 8 </a:t>
            </a:r>
            <a:r>
              <a:rPr lang="en-US" dirty="0" err="1" smtClean="0">
                <a:sym typeface="Wingdings"/>
              </a:rPr>
              <a:t>TeV</a:t>
            </a:r>
            <a:r>
              <a:rPr lang="en-US" dirty="0" smtClean="0">
                <a:sym typeface="Wingdings"/>
              </a:rPr>
              <a:t> data underway</a:t>
            </a: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 Violation in Neutral D-Mesons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6667500" cy="4114800"/>
          </a:xfrm>
        </p:spPr>
        <p:txBody>
          <a:bodyPr/>
          <a:lstStyle/>
          <a:p>
            <a:r>
              <a:rPr lang="en-US" dirty="0" smtClean="0"/>
              <a:t>Highly suppressed in SM</a:t>
            </a:r>
          </a:p>
          <a:p>
            <a:r>
              <a:rPr lang="en-US" dirty="0" smtClean="0"/>
              <a:t>Unique tool for seeking BSM physics coupling to up-quark sector</a:t>
            </a:r>
          </a:p>
          <a:p>
            <a:r>
              <a:rPr lang="en-US" dirty="0" smtClean="0"/>
              <a:t>Measurements of lifetime asymmetries A</a:t>
            </a:r>
            <a:r>
              <a:rPr lang="en-US" baseline="-25000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from </a:t>
            </a:r>
            <a:r>
              <a:rPr lang="en-US" dirty="0" err="1" smtClean="0"/>
              <a:t>LHCb</a:t>
            </a:r>
            <a:r>
              <a:rPr lang="en-US" dirty="0" smtClean="0"/>
              <a:t> with D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K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K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baseline="30000" dirty="0" smtClean="0">
                <a:sym typeface="Wingdings"/>
              </a:rPr>
              <a:t>-</a:t>
            </a:r>
            <a:endParaRPr lang="en-US" baseline="30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116" y="2679700"/>
            <a:ext cx="4498886" cy="4178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1600"/>
            <a:ext cx="4399361" cy="42164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200" y="730647"/>
            <a:ext cx="2082800" cy="20379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808131" y="4114800"/>
            <a:ext cx="16876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LHCb-PAPER-054</a:t>
            </a:r>
            <a:endParaRPr lang="en-US" sz="1400" b="1" dirty="0"/>
          </a:p>
        </p:txBody>
      </p:sp>
      <p:sp>
        <p:nvSpPr>
          <p:cNvPr id="9" name="Bent Arrow 8"/>
          <p:cNvSpPr/>
          <p:nvPr/>
        </p:nvSpPr>
        <p:spPr>
          <a:xfrm rot="16200000" flipH="1">
            <a:off x="6019800" y="2006600"/>
            <a:ext cx="1612900" cy="6985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2026"/>
            </a:avLst>
          </a:prstGeom>
          <a:solidFill>
            <a:srgbClr val="FF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900" y="5388840"/>
            <a:ext cx="704850" cy="4912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0546" y="0"/>
            <a:ext cx="2313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Parallel talk by E. </a:t>
            </a:r>
            <a:r>
              <a:rPr lang="en-US" sz="1200" b="1" dirty="0" err="1" smtClean="0"/>
              <a:t>Gersabeck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45300" y="2794000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With addition of </a:t>
            </a:r>
            <a:r>
              <a:rPr lang="en-US" sz="1200" b="1" dirty="0" err="1" smtClean="0">
                <a:solidFill>
                  <a:srgbClr val="FF0000"/>
                </a:solidFill>
              </a:rPr>
              <a:t>LHCb</a:t>
            </a:r>
            <a:r>
              <a:rPr lang="en-US" sz="1200" b="1" dirty="0" smtClean="0">
                <a:solidFill>
                  <a:srgbClr val="FF0000"/>
                </a:solidFill>
              </a:rPr>
              <a:t> 2013 measurements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151" y="6290124"/>
            <a:ext cx="819149" cy="5678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33122" y="5740400"/>
            <a:ext cx="172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|</a:t>
            </a:r>
            <a:r>
              <a:rPr lang="en-US" sz="1200" b="1" dirty="0" err="1" smtClean="0"/>
              <a:t>q/p</a:t>
            </a:r>
            <a:r>
              <a:rPr lang="en-US" sz="1200" b="1" dirty="0" smtClean="0"/>
              <a:t>|, </a:t>
            </a:r>
            <a:r>
              <a:rPr lang="en-US" sz="1200" b="1" dirty="0" err="1" smtClean="0"/>
              <a:t>Arg(q/p</a:t>
            </a:r>
            <a:r>
              <a:rPr lang="en-US" sz="1200" b="1" dirty="0" smtClean="0"/>
              <a:t>): indirect CP-violating amplitude and phase</a:t>
            </a:r>
            <a:endParaRPr lang="en-US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406447"/>
            <a:ext cx="4800600" cy="3451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6600"/>
            <a:ext cx="5715000" cy="4114800"/>
          </a:xfrm>
        </p:spPr>
        <p:txBody>
          <a:bodyPr/>
          <a:lstStyle/>
          <a:p>
            <a:r>
              <a:rPr lang="en-US" dirty="0" err="1" smtClean="0"/>
              <a:t>LHCf</a:t>
            </a:r>
            <a:r>
              <a:rPr lang="en-US" dirty="0" smtClean="0"/>
              <a:t>: particle production in far forward region (8&lt;</a:t>
            </a:r>
            <a:r>
              <a:rPr lang="en-US" dirty="0" err="1" smtClean="0"/>
              <a:t>y</a:t>
            </a:r>
            <a:r>
              <a:rPr lang="en-US" dirty="0" smtClean="0"/>
              <a:t>&lt;15)</a:t>
            </a:r>
          </a:p>
          <a:p>
            <a:pPr lvl="1"/>
            <a:r>
              <a:rPr lang="en-US" dirty="0" smtClean="0"/>
              <a:t>Input to cosmic ray shower models</a:t>
            </a:r>
          </a:p>
          <a:p>
            <a:pPr lvl="1"/>
            <a:r>
              <a:rPr lang="en-US" dirty="0" smtClean="0"/>
              <a:t>Recent results on e.g. </a:t>
            </a:r>
            <a:r>
              <a:rPr lang="en-US" dirty="0" err="1" smtClean="0"/>
              <a:t>n</a:t>
            </a:r>
            <a:r>
              <a:rPr lang="en-US" dirty="0" smtClean="0"/>
              <a:t> production for </a:t>
            </a:r>
            <a:r>
              <a:rPr lang="en-US" dirty="0" err="1" smtClean="0"/>
              <a:t>y</a:t>
            </a:r>
            <a:r>
              <a:rPr lang="en-US" dirty="0" smtClean="0"/>
              <a:t>&gt;10.76 in 7 </a:t>
            </a:r>
            <a:r>
              <a:rPr lang="en-US" dirty="0" err="1" smtClean="0"/>
              <a:t>TeV</a:t>
            </a:r>
            <a:r>
              <a:rPr lang="en-US" dirty="0" smtClean="0"/>
              <a:t> pp collisions reproduced by QGSJET2</a:t>
            </a:r>
          </a:p>
          <a:p>
            <a:r>
              <a:rPr lang="en-US" dirty="0" smtClean="0"/>
              <a:t>TOTEM: elastic, inelastic and total cross-section measurements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558801" y="6553200"/>
            <a:ext cx="1636713" cy="304800"/>
          </a:xfrm>
        </p:spPr>
        <p:txBody>
          <a:bodyPr/>
          <a:lstStyle/>
          <a:p>
            <a:fld id="{FE588423-3347-B943-AB5B-E62234E770E0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0" y="711200"/>
            <a:ext cx="2861578" cy="2608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0" y="3378457"/>
            <a:ext cx="3456111" cy="34795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3600" y="3619500"/>
            <a:ext cx="28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Inclusive (CMS+TOTEM)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29300" y="5168900"/>
            <a:ext cx="306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Single diffractive (TOTEM)</a:t>
            </a:r>
            <a:endParaRPr lang="en-US" sz="1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930" y="4191000"/>
            <a:ext cx="394369" cy="571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496" y="1435100"/>
            <a:ext cx="937004" cy="6143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01522" y="2082800"/>
            <a:ext cx="710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8&lt;</a:t>
            </a:r>
            <a:r>
              <a:rPr lang="en-US" sz="1200" b="1" dirty="0" err="1" smtClean="0"/>
              <a:t>y</a:t>
            </a:r>
            <a:r>
              <a:rPr lang="en-US" sz="1200" b="1" dirty="0" smtClean="0"/>
              <a:t>&lt;15</a:t>
            </a:r>
            <a:endParaRPr lang="en-US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/>
              <a:t>Heavy 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1500"/>
            <a:ext cx="9144000" cy="4114800"/>
          </a:xfrm>
        </p:spPr>
        <p:txBody>
          <a:bodyPr/>
          <a:lstStyle/>
          <a:p>
            <a:r>
              <a:rPr lang="en-US" dirty="0" smtClean="0"/>
              <a:t>Centrality-dependent suppression of jets observed in 2.76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Pb-Pb</a:t>
            </a:r>
            <a:r>
              <a:rPr lang="en-US" dirty="0" smtClean="0"/>
              <a:t> collisions (e.g. ALICE)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evidence for jet quenching in QGP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99" y="1838536"/>
            <a:ext cx="3555101" cy="5019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4030479"/>
            <a:ext cx="3365501" cy="282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196" y="1447799"/>
            <a:ext cx="3420204" cy="2501901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14400" y="1384301"/>
            <a:ext cx="37719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</a:t>
            </a:r>
            <a:r>
              <a:rPr lang="en-US" sz="1200" b="1" baseline="-25000" dirty="0" smtClean="0"/>
              <a:t>CP</a:t>
            </a:r>
            <a:r>
              <a:rPr lang="en-US" sz="1200" b="1" dirty="0" smtClean="0"/>
              <a:t> ratio of differential cross-sections for central (head-on) and peripheral (glancing) collisions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163878" y="5791200"/>
            <a:ext cx="152242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arXiv:1311.0633</a:t>
            </a:r>
            <a:endParaRPr lang="en-US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400" y="3321050"/>
            <a:ext cx="679450" cy="6794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65978" y="1422400"/>
            <a:ext cx="152242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arXiv:1311.0633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94500" y="5664201"/>
            <a:ext cx="23495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Centrality dependent suppression not observed in 5 </a:t>
            </a:r>
            <a:r>
              <a:rPr lang="en-US" sz="1200" b="1" dirty="0" err="1" smtClean="0"/>
              <a:t>TeV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p-Pb</a:t>
            </a:r>
            <a:r>
              <a:rPr lang="en-US" sz="1200" b="1" dirty="0" smtClean="0"/>
              <a:t> collisions</a:t>
            </a:r>
            <a:endParaRPr lang="en-US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79400" y="3086100"/>
            <a:ext cx="9766300" cy="39751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 descr="bilde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1" y="2104302"/>
            <a:ext cx="7543800" cy="503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60713" y="6553200"/>
            <a:ext cx="2895600" cy="304800"/>
          </a:xfrm>
        </p:spPr>
        <p:txBody>
          <a:bodyPr/>
          <a:lstStyle/>
          <a:p>
            <a:fld id="{FE588423-3347-B943-AB5B-E62234E770E0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57958" cy="330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042" y="0"/>
            <a:ext cx="4957958" cy="3302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5240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2012: A Vintage Year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2012: A Vintage Year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1" y="0"/>
            <a:ext cx="10296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128" y="0"/>
            <a:ext cx="5194570" cy="6858000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586" y="3556000"/>
            <a:ext cx="2793613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Mass and Spin-CP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25500"/>
            <a:ext cx="5435600" cy="2844800"/>
          </a:xfrm>
        </p:spPr>
        <p:txBody>
          <a:bodyPr/>
          <a:lstStyle/>
          <a:p>
            <a:r>
              <a:rPr lang="en-US" dirty="0" smtClean="0"/>
              <a:t>Significance </a:t>
            </a:r>
            <a:r>
              <a:rPr lang="en-US" dirty="0" smtClean="0">
                <a:cs typeface="Symbol" charset="2"/>
              </a:rPr>
              <a:t>in 4-lepton channel </a:t>
            </a:r>
            <a:r>
              <a:rPr lang="en-US" dirty="0" smtClean="0"/>
              <a:t>now ~7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cs typeface="Symbol" charset="2"/>
              </a:rPr>
              <a:t> per experiment</a:t>
            </a:r>
          </a:p>
          <a:p>
            <a:r>
              <a:rPr lang="en-US" dirty="0" smtClean="0"/>
              <a:t>Higgs mass already measured more precisely than top quark</a:t>
            </a:r>
          </a:p>
          <a:p>
            <a:pPr lvl="1"/>
            <a:r>
              <a:rPr lang="en-US" dirty="0" smtClean="0"/>
              <a:t>ATLAS: </a:t>
            </a:r>
            <a:r>
              <a:rPr lang="en-US" dirty="0" err="1" smtClean="0"/>
              <a:t>m(H</a:t>
            </a:r>
            <a:r>
              <a:rPr lang="en-US" dirty="0" smtClean="0"/>
              <a:t>) = 125.5 ± 0.2 </a:t>
            </a:r>
            <a:r>
              <a:rPr lang="en-US" baseline="30000" dirty="0" smtClean="0"/>
              <a:t>+0.5</a:t>
            </a:r>
            <a:r>
              <a:rPr lang="en-US" baseline="-25000" dirty="0" smtClean="0"/>
              <a:t>– 0.6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CMS: </a:t>
            </a:r>
            <a:r>
              <a:rPr lang="en-US" dirty="0" err="1" smtClean="0"/>
              <a:t>m(H</a:t>
            </a:r>
            <a:r>
              <a:rPr lang="en-US" dirty="0" smtClean="0"/>
              <a:t>) = 125.5 ± 0.3 ± 0.3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J</a:t>
            </a:r>
            <a:r>
              <a:rPr lang="en-US" baseline="30000" dirty="0" smtClean="0"/>
              <a:t>PC</a:t>
            </a:r>
            <a:r>
              <a:rPr lang="en-US" dirty="0" smtClean="0"/>
              <a:t> = 0</a:t>
            </a:r>
            <a:r>
              <a:rPr lang="en-US" baseline="30000" dirty="0" smtClean="0"/>
              <a:t>++</a:t>
            </a:r>
            <a:r>
              <a:rPr lang="en-US" dirty="0" smtClean="0"/>
              <a:t> strongly </a:t>
            </a:r>
            <a:r>
              <a:rPr lang="en-US" dirty="0" err="1" smtClean="0"/>
              <a:t>favoured</a:t>
            </a:r>
            <a:r>
              <a:rPr lang="en-US" dirty="0" smtClean="0"/>
              <a:t> over alternative hypotheses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3543725"/>
            <a:ext cx="3454400" cy="3314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8752" y="756972"/>
            <a:ext cx="3755248" cy="2900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6231522"/>
            <a:ext cx="889000" cy="308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701" y="563071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101" y="237951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103357" y="0"/>
            <a:ext cx="2040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Plenary talk by L. </a:t>
            </a:r>
            <a:r>
              <a:rPr lang="en-US" sz="1200" b="1" dirty="0" err="1" smtClean="0"/>
              <a:t>Fayard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08678" y="800100"/>
            <a:ext cx="114728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arXiv:1312.5353</a:t>
            </a:r>
            <a:endParaRPr lang="en-US" sz="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71778" y="4533900"/>
            <a:ext cx="147921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CMS-PAS-HIG-13-005</a:t>
            </a:r>
            <a:endParaRPr lang="en-US" sz="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100878" y="3810000"/>
            <a:ext cx="114728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arXiv:1307.1432</a:t>
            </a:r>
            <a:endParaRPr lang="en-US" sz="1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669208"/>
            <a:ext cx="2882900" cy="321064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3200400" cy="4114800"/>
          </a:xfrm>
        </p:spPr>
        <p:txBody>
          <a:bodyPr/>
          <a:lstStyle/>
          <a:p>
            <a:r>
              <a:rPr lang="en-US" dirty="0" smtClean="0"/>
              <a:t>Evidence for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30000" dirty="0" err="1" smtClean="0">
                <a:sym typeface="Wingdings"/>
              </a:rPr>
              <a:t>+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at 4.1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(ATLAS) / 3.3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(CMS)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=1.4</a:t>
            </a:r>
            <a:r>
              <a:rPr lang="en-US" dirty="0" smtClean="0"/>
              <a:t>±</a:t>
            </a:r>
            <a:r>
              <a:rPr lang="en-US" dirty="0" smtClean="0">
                <a:sym typeface="Wingdings"/>
              </a:rPr>
              <a:t>0.5 (ATLAS) / 0.8</a:t>
            </a:r>
            <a:r>
              <a:rPr lang="en-US" dirty="0" smtClean="0"/>
              <a:t>±</a:t>
            </a:r>
            <a:r>
              <a:rPr lang="en-US" dirty="0" smtClean="0">
                <a:sym typeface="Wingdings"/>
              </a:rPr>
              <a:t>0.3 (CMS)</a:t>
            </a:r>
          </a:p>
          <a:p>
            <a:r>
              <a:rPr lang="en-US" dirty="0" err="1" smtClean="0">
                <a:sym typeface="Wingdings"/>
              </a:rPr>
              <a:t>Hbb</a:t>
            </a:r>
            <a:r>
              <a:rPr lang="en-US" dirty="0" smtClean="0">
                <a:sym typeface="Wingdings"/>
              </a:rPr>
              <a:t>: CMS sees 2.1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excess; ATLAS sets limit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&lt; 1.4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aseline="-25000" dirty="0" smtClean="0">
                <a:sym typeface="Wingdings"/>
              </a:rPr>
              <a:t>SM</a:t>
            </a:r>
          </a:p>
          <a:p>
            <a:pPr lvl="1"/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=1.0</a:t>
            </a:r>
            <a:r>
              <a:rPr lang="en-US" dirty="0" smtClean="0"/>
              <a:t>±</a:t>
            </a:r>
            <a:r>
              <a:rPr lang="en-US" dirty="0" smtClean="0">
                <a:sym typeface="Wingdings"/>
              </a:rPr>
              <a:t>0.5 (CMS)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7700"/>
          </a:xfrm>
        </p:spPr>
        <p:txBody>
          <a:bodyPr/>
          <a:lstStyle/>
          <a:p>
            <a:r>
              <a:rPr lang="en-US" dirty="0" smtClean="0"/>
              <a:t>Higgs Decays to Fermions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913" y="736600"/>
            <a:ext cx="2411519" cy="3111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3942613"/>
            <a:ext cx="3911600" cy="2915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886200"/>
            <a:ext cx="2803584" cy="2971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0927" y="5165056"/>
            <a:ext cx="964073" cy="3340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968" y="1113757"/>
            <a:ext cx="450932" cy="156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101" y="417021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152" y="173181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7231547" y="0"/>
            <a:ext cx="1912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Plenary talk by J. Olsen</a:t>
            </a:r>
            <a:endParaRPr lang="en-US" sz="1200" b="1" dirty="0"/>
          </a:p>
        </p:txBody>
      </p:sp>
      <p:sp>
        <p:nvSpPr>
          <p:cNvPr id="29" name="Oval 28"/>
          <p:cNvSpPr/>
          <p:nvPr/>
        </p:nvSpPr>
        <p:spPr>
          <a:xfrm>
            <a:off x="3238500" y="1079500"/>
            <a:ext cx="1079500" cy="3429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270000" y="4152900"/>
            <a:ext cx="1181100" cy="330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870200" y="6205379"/>
            <a:ext cx="114728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arXiv:1310.3687</a:t>
            </a:r>
            <a:endParaRPr lang="en-US" sz="1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908300" y="3441700"/>
            <a:ext cx="159324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ATLAS-CONF-2013-108</a:t>
            </a:r>
            <a:endParaRPr lang="en-US" sz="1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914900" y="5537200"/>
            <a:ext cx="159324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ATLAS-CONF-2013-079</a:t>
            </a:r>
            <a:endParaRPr lang="en-US" sz="1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702300" y="1353979"/>
            <a:ext cx="114728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arXiv:1401.5041</a:t>
            </a:r>
            <a:endParaRPr lang="en-US" sz="1000" b="1" dirty="0"/>
          </a:p>
        </p:txBody>
      </p:sp>
      <p:sp>
        <p:nvSpPr>
          <p:cNvPr id="40" name="Oval 39"/>
          <p:cNvSpPr/>
          <p:nvPr/>
        </p:nvSpPr>
        <p:spPr>
          <a:xfrm>
            <a:off x="8064500" y="3162300"/>
            <a:ext cx="927100" cy="2286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338513" y="6553200"/>
            <a:ext cx="2895600" cy="304800"/>
          </a:xfrm>
        </p:spPr>
        <p:txBody>
          <a:bodyPr/>
          <a:lstStyle/>
          <a:p>
            <a:fld id="{FE588423-3347-B943-AB5B-E62234E770E0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/>
              <a:t>Higgs Couplings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3377133" cy="3105149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5154" r="6249"/>
          <a:stretch>
            <a:fillRect/>
          </a:stretch>
        </p:blipFill>
        <p:spPr>
          <a:xfrm>
            <a:off x="3334350" y="825949"/>
            <a:ext cx="3086100" cy="30285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00" y="3822700"/>
            <a:ext cx="2336766" cy="303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050" y="3879850"/>
            <a:ext cx="4196887" cy="2978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7877" y="6041356"/>
            <a:ext cx="964073" cy="334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9477" y="6246617"/>
            <a:ext cx="646573" cy="224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151" y="98886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0451" y="297006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6957960" y="0"/>
            <a:ext cx="2186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Plenary talk by K. Cranmer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344057" y="5295900"/>
            <a:ext cx="2082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400" b="1" baseline="-25000" dirty="0" err="1" smtClean="0">
                <a:solidFill>
                  <a:srgbClr val="FF0000"/>
                </a:solidFill>
              </a:rPr>
              <a:t>F</a:t>
            </a:r>
            <a:r>
              <a:rPr lang="en-US" sz="1400" b="1" dirty="0" smtClean="0">
                <a:solidFill>
                  <a:srgbClr val="FF0000"/>
                </a:solidFill>
              </a:rPr>
              <a:t> &lt; 0 excluded at ~2</a:t>
            </a:r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</a:p>
          <a:p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612900" y="6273800"/>
            <a:ext cx="546100" cy="2921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165600" y="4535329"/>
            <a:ext cx="159324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ATLAS-CONF-2014-009</a:t>
            </a:r>
            <a:endParaRPr lang="en-US" sz="1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3800" y="698500"/>
            <a:ext cx="2870200" cy="4876800"/>
          </a:xfrm>
        </p:spPr>
        <p:txBody>
          <a:bodyPr/>
          <a:lstStyle/>
          <a:p>
            <a:r>
              <a:rPr lang="en-US" dirty="0" smtClean="0"/>
              <a:t>Excellent agreement with SM </a:t>
            </a:r>
            <a:endParaRPr lang="en-US" dirty="0" smtClean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+mj-lt"/>
                <a:cs typeface="Symbol" charset="2"/>
              </a:rPr>
              <a:t>ATLAS combined fit with direct search </a:t>
            </a:r>
            <a:r>
              <a:rPr lang="en-US" dirty="0" smtClean="0">
                <a:latin typeface="+mj-lt"/>
                <a:cs typeface="Symbol" charset="2"/>
                <a:sym typeface="Wingdings"/>
              </a:rPr>
              <a:t>sets limit BR&lt;0.37 (95% CL) on invisible branching ratio of Higgs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53363" y="6553200"/>
            <a:ext cx="2895600" cy="304800"/>
          </a:xfrm>
        </p:spPr>
        <p:txBody>
          <a:bodyPr/>
          <a:lstStyle/>
          <a:p>
            <a:fld id="{FE588423-3347-B943-AB5B-E62234E770E0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330200" y="6286500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</a:rPr>
              <a:t>=1.30±0.18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262" y="2534569"/>
            <a:ext cx="3962238" cy="3828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2514601"/>
            <a:ext cx="4152900" cy="3985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Higgs Width at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47700"/>
            <a:ext cx="9144000" cy="2006600"/>
          </a:xfrm>
        </p:spPr>
        <p:txBody>
          <a:bodyPr/>
          <a:lstStyle/>
          <a:p>
            <a:r>
              <a:rPr lang="en-US" dirty="0" smtClean="0"/>
              <a:t>New idea from </a:t>
            </a:r>
            <a:r>
              <a:rPr lang="en-US" dirty="0" err="1" smtClean="0"/>
              <a:t>Caolo</a:t>
            </a:r>
            <a:r>
              <a:rPr lang="en-US" dirty="0" smtClean="0"/>
              <a:t> and </a:t>
            </a:r>
            <a:r>
              <a:rPr lang="en-US" dirty="0" err="1" smtClean="0"/>
              <a:t>Melnikov</a:t>
            </a:r>
            <a:r>
              <a:rPr lang="en-US" dirty="0" smtClean="0"/>
              <a:t> (PRD 88 (2013) 054024)*</a:t>
            </a:r>
          </a:p>
          <a:p>
            <a:r>
              <a:rPr lang="en-US" dirty="0" smtClean="0"/>
              <a:t>(Off-shell) Higgs cross-section enhanced above ZZ and </a:t>
            </a:r>
            <a:r>
              <a:rPr lang="en-US" dirty="0" err="1" smtClean="0"/>
              <a:t>tt</a:t>
            </a:r>
            <a:r>
              <a:rPr lang="en-US" dirty="0" smtClean="0"/>
              <a:t> thresholds</a:t>
            </a:r>
          </a:p>
          <a:p>
            <a:r>
              <a:rPr lang="en-US" dirty="0" smtClean="0"/>
              <a:t>Depends strongly on width (</a:t>
            </a:r>
            <a:r>
              <a:rPr lang="en-US" dirty="0" smtClean="0">
                <a:sym typeface="Wingdings"/>
              </a:rPr>
              <a:t>4.15 </a:t>
            </a:r>
            <a:r>
              <a:rPr lang="en-US" dirty="0" err="1" smtClean="0">
                <a:sym typeface="Wingdings"/>
              </a:rPr>
              <a:t>MeV</a:t>
            </a:r>
            <a:r>
              <a:rPr lang="en-US" dirty="0" smtClean="0">
                <a:sym typeface="Wingdings"/>
              </a:rPr>
              <a:t> in SM</a:t>
            </a:r>
            <a:r>
              <a:rPr lang="en-US" dirty="0" smtClean="0"/>
              <a:t>)</a:t>
            </a:r>
          </a:p>
          <a:p>
            <a:r>
              <a:rPr lang="en-US" dirty="0" smtClean="0"/>
              <a:t>CMS use H</a:t>
            </a:r>
            <a:r>
              <a:rPr lang="en-US" dirty="0" smtClean="0">
                <a:sym typeface="Wingdings"/>
              </a:rPr>
              <a:t>ZZ4l and </a:t>
            </a:r>
            <a:r>
              <a:rPr lang="en-US" dirty="0" smtClean="0"/>
              <a:t>H</a:t>
            </a:r>
            <a:r>
              <a:rPr lang="en-US" dirty="0" smtClean="0">
                <a:sym typeface="Wingdings"/>
              </a:rPr>
              <a:t>ZZ2l2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sym typeface="Wingdings"/>
              </a:rPr>
              <a:t> analysis observables to constrain</a:t>
            </a:r>
          </a:p>
          <a:p>
            <a:r>
              <a:rPr lang="en-US" dirty="0" smtClean="0">
                <a:latin typeface="+mj-lt"/>
                <a:cs typeface="Symbol" charset="2"/>
                <a:sym typeface="Wingdings"/>
              </a:rPr>
              <a:t>Set limit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: G</a:t>
            </a:r>
            <a:r>
              <a:rPr lang="en-US" baseline="-25000" dirty="0" smtClean="0">
                <a:sym typeface="Wingdings"/>
              </a:rPr>
              <a:t>H </a:t>
            </a:r>
            <a:r>
              <a:rPr lang="en-US" dirty="0" smtClean="0">
                <a:sym typeface="Wingdings"/>
              </a:rPr>
              <a:t>&lt; 4.2 </a:t>
            </a:r>
            <a:r>
              <a:rPr lang="en-US" dirty="0" err="1" smtClean="0">
                <a:sym typeface="Wingdings"/>
              </a:rPr>
              <a:t>x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baseline="-25000" dirty="0" smtClean="0">
                <a:sym typeface="Wingdings"/>
              </a:rPr>
              <a:t>H</a:t>
            </a:r>
            <a:r>
              <a:rPr lang="en-US" baseline="30000" dirty="0" smtClean="0">
                <a:sym typeface="Wingdings"/>
              </a:rPr>
              <a:t>SM</a:t>
            </a:r>
            <a:r>
              <a:rPr lang="en-US" dirty="0" smtClean="0">
                <a:sym typeface="Wingdings"/>
              </a:rPr>
              <a:t> (95% CL)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05874" y="0"/>
            <a:ext cx="1738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CMS-PAS-HIG-14-002</a:t>
            </a:r>
            <a:endParaRPr lang="en-US" sz="1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1" y="282401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301" y="508461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304002"/>
            <a:ext cx="304800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*  See also: G. </a:t>
            </a:r>
            <a:r>
              <a:rPr lang="en-US" sz="1000" b="1" dirty="0" err="1" smtClean="0"/>
              <a:t>Passarino</a:t>
            </a:r>
            <a:r>
              <a:rPr lang="en-US" sz="1000" b="1" dirty="0" smtClean="0"/>
              <a:t>, JHEP 08 (2012) 146;</a:t>
            </a:r>
          </a:p>
          <a:p>
            <a:r>
              <a:rPr lang="en-US" sz="1000" b="1" dirty="0" smtClean="0"/>
              <a:t>N. </a:t>
            </a:r>
            <a:r>
              <a:rPr lang="en-US" sz="1000" b="1" dirty="0" err="1" smtClean="0"/>
              <a:t>Kauer</a:t>
            </a:r>
            <a:r>
              <a:rPr lang="en-US" sz="1000" b="1" dirty="0" smtClean="0"/>
              <a:t>, G. </a:t>
            </a:r>
            <a:r>
              <a:rPr lang="en-US" sz="1000" b="1" dirty="0" err="1" smtClean="0"/>
              <a:t>Passarino</a:t>
            </a:r>
            <a:r>
              <a:rPr lang="en-US" sz="1000" b="1" dirty="0" smtClean="0"/>
              <a:t>, JHEP 08 (2012) 116;</a:t>
            </a:r>
          </a:p>
          <a:p>
            <a:r>
              <a:rPr lang="en-US" sz="1000" b="1" dirty="0" smtClean="0"/>
              <a:t>J. Campbell et al. arXiv:1311.3589</a:t>
            </a:r>
            <a:endParaRPr lang="en-US" sz="1000" b="1" dirty="0"/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4044950" y="4171950"/>
            <a:ext cx="3987800" cy="381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07014_01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97933" y="1"/>
            <a:ext cx="9905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0803012_02-A4-at-144-dpi.jpg"/>
          <p:cNvPicPr>
            <a:picLocks noGrp="1" noChangeAspect="1"/>
          </p:cNvPicPr>
          <p:nvPr>
            <p:ph idx="1"/>
          </p:nvPr>
        </p:nvPicPr>
        <p:blipFill>
          <a:blip r:embed="rId3"/>
          <a:srcRect l="5266"/>
          <a:stretch>
            <a:fillRect/>
          </a:stretch>
        </p:blipFill>
        <p:spPr>
          <a:xfrm>
            <a:off x="7180434" y="2220139"/>
            <a:ext cx="1557166" cy="1056462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 descr="CMS_all_sketc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3098800"/>
            <a:ext cx="1580396" cy="10522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lice_setup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886" y="3340100"/>
            <a:ext cx="1581214" cy="965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LHCbDetectorlight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621" y="1982790"/>
            <a:ext cx="1577879" cy="8474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C03006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400" y="2114549"/>
            <a:ext cx="812800" cy="609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T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2516415"/>
            <a:ext cx="762000" cy="5442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rplot_blue_orange_SUSY201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465137"/>
            <a:ext cx="7962900" cy="5392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Supersymmetry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9300"/>
            <a:ext cx="9144000" cy="4114800"/>
          </a:xfrm>
        </p:spPr>
        <p:txBody>
          <a:bodyPr/>
          <a:lstStyle/>
          <a:p>
            <a:r>
              <a:rPr lang="en-US" dirty="0" smtClean="0"/>
              <a:t>Limits on light </a:t>
            </a:r>
            <a:r>
              <a:rPr lang="en-US" dirty="0" err="1" smtClean="0"/>
              <a:t>squarks</a:t>
            </a:r>
            <a:r>
              <a:rPr lang="en-US" dirty="0" smtClean="0"/>
              <a:t> and </a:t>
            </a:r>
            <a:r>
              <a:rPr lang="en-US" dirty="0" err="1" smtClean="0"/>
              <a:t>gluinos</a:t>
            </a:r>
            <a:r>
              <a:rPr lang="en-US" dirty="0" smtClean="0"/>
              <a:t> approaching or exceeding 1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Increasing emphasis on EW </a:t>
            </a:r>
            <a:r>
              <a:rPr lang="en-US" dirty="0" err="1" smtClean="0"/>
              <a:t>gauginos</a:t>
            </a:r>
            <a:r>
              <a:rPr lang="en-US" dirty="0" smtClean="0"/>
              <a:t> and heavy </a:t>
            </a:r>
            <a:r>
              <a:rPr lang="en-US" dirty="0" err="1" smtClean="0"/>
              <a:t>sflavour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 descr="prospino_lhc8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6430867" y="2654300"/>
            <a:ext cx="2566701" cy="1968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5463770"/>
            <a:ext cx="546101" cy="55603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909269" y="0"/>
            <a:ext cx="223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Plenary talk by P. </a:t>
            </a:r>
            <a:r>
              <a:rPr lang="en-US" sz="1200" b="1" dirty="0" err="1" smtClean="0"/>
              <a:t>Pralavorio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24125" y="2349500"/>
            <a:ext cx="10198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T. </a:t>
            </a:r>
            <a:r>
              <a:rPr lang="en-US" sz="1200" b="1" dirty="0" err="1" smtClean="0"/>
              <a:t>Plehn</a:t>
            </a:r>
            <a:r>
              <a:rPr lang="en-US" sz="1200" b="1" dirty="0" smtClean="0"/>
              <a:t>, Prospino2</a:t>
            </a:r>
            <a:endParaRPr lang="en-US" sz="1200" b="1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629400" y="3136900"/>
            <a:ext cx="2298700" cy="127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174836" y="3149600"/>
            <a:ext cx="5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 </a:t>
            </a:r>
            <a:r>
              <a:rPr lang="en-US" sz="1400" b="1" dirty="0" err="1" smtClean="0">
                <a:solidFill>
                  <a:srgbClr val="FF0000"/>
                </a:solidFill>
              </a:rPr>
              <a:t>pb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3389" y="3949700"/>
            <a:ext cx="947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Strong production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1789" y="3606800"/>
            <a:ext cx="883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Weak production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S_SUSY_StopAl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484246"/>
            <a:ext cx="8699500" cy="5373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Searches for Top </a:t>
            </a:r>
            <a:r>
              <a:rPr lang="en-US" dirty="0" err="1" smtClean="0"/>
              <a:t>Squarks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98500"/>
            <a:ext cx="7772400" cy="4114800"/>
          </a:xfrm>
        </p:spPr>
        <p:txBody>
          <a:bodyPr/>
          <a:lstStyle/>
          <a:p>
            <a:r>
              <a:rPr lang="en-US" dirty="0" smtClean="0"/>
              <a:t>Limits depend strongly on decay mode (SM and SUSY)</a:t>
            </a:r>
          </a:p>
          <a:p>
            <a:r>
              <a:rPr lang="en-US" dirty="0" smtClean="0"/>
              <a:t>Broad search program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not just ‘under the lamp-post’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27" y="3425156"/>
            <a:ext cx="964073" cy="334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3583" y="0"/>
            <a:ext cx="2160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Plenary talk by F. </a:t>
            </a:r>
            <a:r>
              <a:rPr lang="en-US" sz="1200" b="1" dirty="0" err="1" smtClean="0"/>
              <a:t>Blekman</a:t>
            </a:r>
            <a:endParaRPr lang="en-US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2203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48013" y="6553200"/>
            <a:ext cx="2895600" cy="304800"/>
          </a:xfrm>
        </p:spPr>
        <p:txBody>
          <a:bodyPr/>
          <a:lstStyle/>
          <a:p>
            <a:fld id="{FE588423-3347-B943-AB5B-E62234E770E0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121" y="0"/>
            <a:ext cx="1502779" cy="52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3872" y="6581001"/>
            <a:ext cx="2006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Plenary talk by E. </a:t>
            </a:r>
            <a:r>
              <a:rPr lang="en-US" sz="1200" b="1" dirty="0" err="1" smtClean="0"/>
              <a:t>Etzion</a:t>
            </a:r>
            <a:endParaRPr lang="en-US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23</a:t>
            </a:fld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-8648" y="304800"/>
            <a:ext cx="9152648" cy="6261100"/>
            <a:chOff x="-8648" y="304800"/>
            <a:chExt cx="9152648" cy="62611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648" y="304800"/>
              <a:ext cx="9152648" cy="62611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59000" y="1168400"/>
              <a:ext cx="304800" cy="139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08200" y="1127125"/>
              <a:ext cx="4699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solidFill>
                    <a:schemeClr val="bg2"/>
                  </a:solidFill>
                </a:rPr>
                <a:t>3000</a:t>
              </a:r>
              <a:endParaRPr lang="en-US" sz="800" b="1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3314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56632" y="0"/>
            <a:ext cx="1887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F. </a:t>
            </a:r>
            <a:r>
              <a:rPr lang="en-US" sz="1400" b="1" dirty="0" err="1" smtClean="0"/>
              <a:t>Bordry</a:t>
            </a:r>
            <a:r>
              <a:rPr lang="en-US" sz="1400" b="1" dirty="0" smtClean="0"/>
              <a:t>, LHCC 117</a:t>
            </a:r>
            <a:endParaRPr lang="en-US" sz="1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0877"/>
            <a:ext cx="2286000" cy="15271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232" y="5295900"/>
            <a:ext cx="2111768" cy="15621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527300" y="5334000"/>
            <a:ext cx="4330700" cy="1333500"/>
          </a:xfrm>
          <a:prstGeom prst="rect">
            <a:avLst/>
          </a:prstGeom>
          <a:solidFill>
            <a:schemeClr val="tx1">
              <a:alpha val="6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noProof="0" dirty="0" smtClean="0">
                <a:solidFill>
                  <a:schemeClr val="bg1"/>
                </a:solidFill>
                <a:latin typeface="+mn-lt"/>
              </a:rPr>
              <a:t>Both LHC and injector chain on schedule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course for beam in January, physics in April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LS1 Experiment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9300"/>
            <a:ext cx="5384800" cy="2819400"/>
          </a:xfrm>
        </p:spPr>
        <p:txBody>
          <a:bodyPr/>
          <a:lstStyle/>
          <a:p>
            <a:r>
              <a:rPr lang="en-US" dirty="0" smtClean="0"/>
              <a:t>Improvements in addition to general consolidation:</a:t>
            </a:r>
          </a:p>
          <a:p>
            <a:pPr lvl="1"/>
            <a:r>
              <a:rPr lang="en-US" dirty="0" smtClean="0"/>
              <a:t>ALICE: Complete TRD detector, install DCAL </a:t>
            </a:r>
            <a:r>
              <a:rPr lang="en-US" dirty="0" err="1" smtClean="0"/>
              <a:t>calo</a:t>
            </a:r>
            <a:r>
              <a:rPr lang="en-US" dirty="0" smtClean="0"/>
              <a:t>, add PHOS </a:t>
            </a:r>
            <a:r>
              <a:rPr lang="en-US" dirty="0" err="1" smtClean="0"/>
              <a:t>supermodule</a:t>
            </a:r>
            <a:endParaRPr lang="en-US" dirty="0" smtClean="0"/>
          </a:p>
          <a:p>
            <a:pPr lvl="1"/>
            <a:r>
              <a:rPr lang="en-US" dirty="0" smtClean="0"/>
              <a:t>ATLAS: new pixel tracker (IBL), new Be beam pipe, replace ECAL low voltage power supplies, replace tracker cooling plant, improve magnet cryogenics</a:t>
            </a:r>
          </a:p>
          <a:p>
            <a:pPr lvl="1"/>
            <a:r>
              <a:rPr lang="en-US" dirty="0" smtClean="0"/>
              <a:t>CMS: Add 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EC station, improve electronics, replace HCAL </a:t>
            </a:r>
            <a:r>
              <a:rPr lang="en-US" dirty="0" err="1" smtClean="0"/>
              <a:t>photodetectors</a:t>
            </a:r>
            <a:r>
              <a:rPr lang="en-US" dirty="0" smtClean="0"/>
              <a:t>, improve tracker cooling</a:t>
            </a:r>
          </a:p>
          <a:p>
            <a:pPr lvl="1"/>
            <a:r>
              <a:rPr lang="en-US" dirty="0" err="1" smtClean="0"/>
              <a:t>LHCb</a:t>
            </a:r>
            <a:r>
              <a:rPr lang="en-US" dirty="0" smtClean="0"/>
              <a:t>: replace 15% HCAL </a:t>
            </a:r>
            <a:r>
              <a:rPr lang="en-US" dirty="0" err="1" smtClean="0"/>
              <a:t>PMTs</a:t>
            </a:r>
            <a:r>
              <a:rPr lang="en-US" dirty="0" smtClean="0"/>
              <a:t>, improve RICH HPD </a:t>
            </a:r>
            <a:r>
              <a:rPr lang="en-US" dirty="0" err="1" smtClean="0"/>
              <a:t>photodetectors</a:t>
            </a:r>
            <a:r>
              <a:rPr lang="en-US" dirty="0" smtClean="0"/>
              <a:t>, new </a:t>
            </a:r>
            <a:r>
              <a:rPr lang="en-US" dirty="0" err="1" smtClean="0"/>
              <a:t>rad</a:t>
            </a:r>
            <a:r>
              <a:rPr lang="en-US" dirty="0" smtClean="0"/>
              <a:t> hard LED/</a:t>
            </a:r>
            <a:r>
              <a:rPr lang="en-US" dirty="0" err="1" smtClean="0"/>
              <a:t>fibre</a:t>
            </a:r>
            <a:r>
              <a:rPr lang="en-US" dirty="0" smtClean="0"/>
              <a:t> calibration system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b="3474"/>
          <a:stretch>
            <a:fillRect/>
          </a:stretch>
        </p:blipFill>
        <p:spPr>
          <a:xfrm>
            <a:off x="5419229" y="2298700"/>
            <a:ext cx="3724771" cy="16426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0836" y="2324100"/>
            <a:ext cx="123376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CMS, LHCC117</a:t>
            </a:r>
            <a:endParaRPr lang="en-US" sz="1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94400" y="3860800"/>
            <a:ext cx="1602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Operative channels (%)</a:t>
            </a:r>
            <a:endParaRPr lang="en-US" sz="1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7295"/>
            <a:ext cx="9144000" cy="18307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682" y="723899"/>
            <a:ext cx="2616417" cy="1511301"/>
          </a:xfrm>
          <a:prstGeom prst="rect">
            <a:avLst/>
          </a:prstGeom>
        </p:spPr>
      </p:pic>
      <p:pic>
        <p:nvPicPr>
          <p:cNvPr id="11" name="Picture 10" descr="lhcbls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200" y="4088100"/>
            <a:ext cx="1460500" cy="1214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19736" y="4013200"/>
            <a:ext cx="123376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b="1" dirty="0" err="1" smtClean="0"/>
              <a:t>LHCb</a:t>
            </a:r>
            <a:r>
              <a:rPr lang="en-US" sz="1000" b="1" dirty="0" smtClean="0"/>
              <a:t>, LHCC117</a:t>
            </a:r>
            <a:endParaRPr lang="en-US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10236" y="673100"/>
            <a:ext cx="123376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ALICE, LHCC117</a:t>
            </a:r>
            <a:endParaRPr lang="en-US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245100"/>
            <a:ext cx="123376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ATLAS, LHCC117</a:t>
            </a:r>
            <a:endParaRPr lang="en-US" sz="1000" b="1" dirty="0"/>
          </a:p>
        </p:txBody>
      </p:sp>
      <p:sp>
        <p:nvSpPr>
          <p:cNvPr id="17" name="Rectangle 16"/>
          <p:cNvSpPr/>
          <p:nvPr/>
        </p:nvSpPr>
        <p:spPr>
          <a:xfrm>
            <a:off x="6654800" y="5397500"/>
            <a:ext cx="2489200" cy="203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130471" y="4940300"/>
            <a:ext cx="201352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err="1" smtClean="0"/>
              <a:t>LHCb</a:t>
            </a:r>
            <a:r>
              <a:rPr lang="en-US" sz="1000" b="1" dirty="0" smtClean="0"/>
              <a:t> HCAL PMT replacement</a:t>
            </a:r>
            <a:endParaRPr lang="en-US" sz="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691254" y="6457890"/>
            <a:ext cx="3452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Installed in ATLAS 7</a:t>
            </a:r>
            <a:r>
              <a:rPr lang="en-US" sz="2000" b="1" baseline="30000" dirty="0" smtClean="0">
                <a:solidFill>
                  <a:srgbClr val="FFFFFF"/>
                </a:solidFill>
              </a:rPr>
              <a:t>th</a:t>
            </a:r>
            <a:r>
              <a:rPr lang="en-US" sz="2000" b="1" dirty="0" smtClean="0">
                <a:solidFill>
                  <a:srgbClr val="FFFFFF"/>
                </a:solidFill>
              </a:rPr>
              <a:t> May!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352115"/>
            <a:ext cx="6112029" cy="45058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 Exciting Time …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652068"/>
            <a:ext cx="9144000" cy="1938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Run 1: 25 fb</a:t>
            </a:r>
            <a:r>
              <a:rPr lang="en-US" sz="2000" b="1" kern="0" baseline="30000" dirty="0" smtClean="0">
                <a:solidFill>
                  <a:srgbClr val="006600"/>
                </a:solidFill>
                <a:latin typeface="+mn-lt"/>
              </a:rPr>
              <a:t>-1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 at 7-8 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</a:rPr>
              <a:t>TeV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, up to 7x10</a:t>
            </a:r>
            <a:r>
              <a:rPr lang="en-US" sz="2000" b="1" kern="0" baseline="30000" dirty="0" smtClean="0">
                <a:solidFill>
                  <a:srgbClr val="006600"/>
                </a:solidFill>
                <a:latin typeface="+mn-lt"/>
              </a:rPr>
              <a:t>33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 /cm</a:t>
            </a:r>
            <a:r>
              <a:rPr lang="en-US" sz="2000" b="1" kern="0" baseline="30000" dirty="0" smtClean="0">
                <a:solidFill>
                  <a:srgbClr val="006600"/>
                </a:solidFill>
                <a:latin typeface="+mn-lt"/>
              </a:rPr>
              <a:t>2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/s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Run 2 (2015-18):  ~100 fb</a:t>
            </a:r>
            <a:r>
              <a:rPr lang="en-US" sz="2000" b="1" kern="0" baseline="30000" dirty="0" smtClean="0">
                <a:solidFill>
                  <a:srgbClr val="006600"/>
                </a:solidFill>
                <a:latin typeface="+mn-lt"/>
              </a:rPr>
              <a:t>-1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 at 13 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</a:rPr>
              <a:t>TeV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, 10</a:t>
            </a:r>
            <a:r>
              <a:rPr lang="en-US" sz="2000" b="1" kern="0" baseline="30000" dirty="0" smtClean="0">
                <a:solidFill>
                  <a:srgbClr val="006600"/>
                </a:solidFill>
                <a:latin typeface="+mn-lt"/>
              </a:rPr>
              <a:t>34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 /cm</a:t>
            </a:r>
            <a:r>
              <a:rPr lang="en-US" sz="2000" b="1" kern="0" baseline="30000" dirty="0" smtClean="0">
                <a:solidFill>
                  <a:srgbClr val="006600"/>
                </a:solidFill>
                <a:latin typeface="+mn-lt"/>
              </a:rPr>
              <a:t>2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/s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Gain depends on coupling (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  <a:sym typeface="Wingdings"/>
              </a:rPr>
              <a:t>qq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, 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  <a:sym typeface="Wingdings"/>
              </a:rPr>
              <a:t>gg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, 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  <a:sym typeface="Wingdings"/>
              </a:rPr>
              <a:t>qg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)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1 year worth ~250 years of 8 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  <a:sym typeface="Wingdings"/>
              </a:rPr>
              <a:t>TeV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 data for e.g. 4 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  <a:sym typeface="Wingdings"/>
              </a:rPr>
              <a:t>TeV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 Z’ or 2 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  <a:sym typeface="Wingdings"/>
              </a:rPr>
              <a:t>TeV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 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  <a:sym typeface="Wingdings"/>
              </a:rPr>
              <a:t>squarks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 </a:t>
            </a:r>
            <a:r>
              <a:rPr lang="en-US" sz="2000" b="1" kern="0" dirty="0" err="1" smtClean="0">
                <a:solidFill>
                  <a:srgbClr val="006600"/>
                </a:solidFill>
                <a:latin typeface="+mn-lt"/>
                <a:sym typeface="Wingdings"/>
              </a:rPr>
              <a:t>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  <a:sym typeface="Wingdings"/>
              </a:rPr>
              <a:t> big gains in sensitivity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b="1" kern="0" dirty="0" smtClean="0">
              <a:solidFill>
                <a:srgbClr val="006600"/>
              </a:solidFill>
              <a:latin typeface="+mn-lt"/>
              <a:sym typeface="Wingding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n-lt"/>
              <a:ea typeface="ＭＳ Ｐゴシック" charset="-128"/>
              <a:sym typeface="Wingdings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-890587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88423-3347-B943-AB5B-E62234E770E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5099050" y="4413250"/>
            <a:ext cx="3937000" cy="127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1148556" y="4375944"/>
            <a:ext cx="3848894" cy="2460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18636" y="5029200"/>
            <a:ext cx="89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125 </a:t>
            </a:r>
            <a:r>
              <a:rPr lang="en-US" sz="1400" b="1" dirty="0" err="1" smtClean="0">
                <a:solidFill>
                  <a:srgbClr val="FF0000"/>
                </a:solidFill>
              </a:rPr>
              <a:t>GeV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96836" y="5118100"/>
            <a:ext cx="650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 </a:t>
            </a:r>
            <a:r>
              <a:rPr lang="en-US" sz="1400" b="1" dirty="0" err="1" smtClean="0">
                <a:solidFill>
                  <a:srgbClr val="FF0000"/>
                </a:solidFill>
              </a:rPr>
              <a:t>TeV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3579784"/>
            <a:ext cx="6489700" cy="3278216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dirty="0" smtClean="0"/>
              <a:t>LHC Upgrades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1208087" y="6553200"/>
            <a:ext cx="2895600" cy="304800"/>
          </a:xfrm>
        </p:spPr>
        <p:txBody>
          <a:bodyPr/>
          <a:lstStyle/>
          <a:p>
            <a:fld id="{FE588423-3347-B943-AB5B-E62234E770E0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716817"/>
            <a:ext cx="7213600" cy="2875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20300" t="8403" r="20300" b="81790"/>
          <a:stretch>
            <a:fillRect/>
          </a:stretch>
        </p:blipFill>
        <p:spPr>
          <a:xfrm>
            <a:off x="5819262" y="584200"/>
            <a:ext cx="3134238" cy="5243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952500" y="2514600"/>
            <a:ext cx="7213600" cy="10414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11400" y="4508500"/>
            <a:ext cx="1741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13 </a:t>
            </a:r>
            <a:r>
              <a:rPr lang="en-US" sz="1400" b="1" dirty="0" err="1" smtClean="0">
                <a:solidFill>
                  <a:srgbClr val="000090"/>
                </a:solidFill>
              </a:rPr>
              <a:t>TeV</a:t>
            </a:r>
            <a:r>
              <a:rPr lang="en-US" sz="1400" b="1" dirty="0" smtClean="0">
                <a:solidFill>
                  <a:srgbClr val="000090"/>
                </a:solidFill>
              </a:rPr>
              <a:t>, </a:t>
            </a:r>
            <a:r>
              <a:rPr lang="en-US" sz="1400" b="1" kern="0" dirty="0" smtClean="0">
                <a:solidFill>
                  <a:srgbClr val="000090"/>
                </a:solidFill>
              </a:rPr>
              <a:t>10</a:t>
            </a:r>
            <a:r>
              <a:rPr lang="en-US" sz="1400" b="1" kern="0" baseline="30000" dirty="0" smtClean="0">
                <a:solidFill>
                  <a:srgbClr val="000090"/>
                </a:solidFill>
              </a:rPr>
              <a:t>34</a:t>
            </a:r>
            <a:r>
              <a:rPr lang="en-US" sz="1400" b="1" kern="0" dirty="0" smtClean="0">
                <a:solidFill>
                  <a:srgbClr val="000090"/>
                </a:solidFill>
              </a:rPr>
              <a:t> /cm</a:t>
            </a:r>
            <a:r>
              <a:rPr lang="en-US" sz="1400" b="1" kern="0" baseline="30000" dirty="0" smtClean="0">
                <a:solidFill>
                  <a:srgbClr val="000090"/>
                </a:solidFill>
              </a:rPr>
              <a:t>2</a:t>
            </a:r>
            <a:r>
              <a:rPr lang="en-US" sz="1400" b="1" kern="0" dirty="0" smtClean="0">
                <a:solidFill>
                  <a:srgbClr val="000090"/>
                </a:solidFill>
              </a:rPr>
              <a:t>/s</a:t>
            </a:r>
            <a:r>
              <a:rPr lang="en-US" sz="1400" b="1" dirty="0" smtClean="0">
                <a:solidFill>
                  <a:srgbClr val="000090"/>
                </a:solidFill>
              </a:rPr>
              <a:t>  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0523" y="4495801"/>
            <a:ext cx="2356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13-14 </a:t>
            </a:r>
            <a:r>
              <a:rPr lang="en-US" sz="1400" b="1" dirty="0" err="1" smtClean="0">
                <a:solidFill>
                  <a:srgbClr val="000090"/>
                </a:solidFill>
              </a:rPr>
              <a:t>TeV</a:t>
            </a:r>
            <a:r>
              <a:rPr lang="en-US" sz="1400" b="1" dirty="0" smtClean="0">
                <a:solidFill>
                  <a:srgbClr val="000090"/>
                </a:solidFill>
              </a:rPr>
              <a:t>, </a:t>
            </a:r>
            <a:r>
              <a:rPr lang="en-US" sz="1400" b="1" kern="0" dirty="0" smtClean="0">
                <a:solidFill>
                  <a:srgbClr val="000090"/>
                </a:solidFill>
              </a:rPr>
              <a:t>~2x10</a:t>
            </a:r>
            <a:r>
              <a:rPr lang="en-US" sz="1400" b="1" kern="0" baseline="30000" dirty="0" smtClean="0">
                <a:solidFill>
                  <a:srgbClr val="000090"/>
                </a:solidFill>
              </a:rPr>
              <a:t>34</a:t>
            </a:r>
            <a:r>
              <a:rPr lang="en-US" sz="1400" b="1" kern="0" dirty="0" smtClean="0">
                <a:solidFill>
                  <a:srgbClr val="000090"/>
                </a:solidFill>
              </a:rPr>
              <a:t> /cm</a:t>
            </a:r>
            <a:r>
              <a:rPr lang="en-US" sz="1400" b="1" kern="0" baseline="30000" dirty="0" smtClean="0">
                <a:solidFill>
                  <a:srgbClr val="000090"/>
                </a:solidFill>
              </a:rPr>
              <a:t>2</a:t>
            </a:r>
            <a:r>
              <a:rPr lang="en-US" sz="1400" b="1" kern="0" dirty="0" smtClean="0">
                <a:solidFill>
                  <a:srgbClr val="000090"/>
                </a:solidFill>
              </a:rPr>
              <a:t>/s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2400" y="5664200"/>
            <a:ext cx="2046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14 </a:t>
            </a:r>
            <a:r>
              <a:rPr lang="en-US" sz="1400" b="1" dirty="0" err="1" smtClean="0">
                <a:solidFill>
                  <a:srgbClr val="000090"/>
                </a:solidFill>
              </a:rPr>
              <a:t>TeV</a:t>
            </a:r>
            <a:r>
              <a:rPr lang="en-US" sz="1400" b="1" dirty="0" smtClean="0">
                <a:solidFill>
                  <a:srgbClr val="000090"/>
                </a:solidFill>
              </a:rPr>
              <a:t>, </a:t>
            </a:r>
            <a:r>
              <a:rPr lang="en-US" sz="1400" b="1" kern="0" dirty="0" smtClean="0">
                <a:solidFill>
                  <a:srgbClr val="000090"/>
                </a:solidFill>
              </a:rPr>
              <a:t>~5x10</a:t>
            </a:r>
            <a:r>
              <a:rPr lang="en-US" sz="1400" b="1" kern="0" baseline="30000" dirty="0" smtClean="0">
                <a:solidFill>
                  <a:srgbClr val="000090"/>
                </a:solidFill>
              </a:rPr>
              <a:t>34</a:t>
            </a:r>
            <a:r>
              <a:rPr lang="en-US" sz="1400" b="1" kern="0" dirty="0" smtClean="0">
                <a:solidFill>
                  <a:srgbClr val="000090"/>
                </a:solidFill>
              </a:rPr>
              <a:t> /cm</a:t>
            </a:r>
            <a:r>
              <a:rPr lang="en-US" sz="1400" b="1" kern="0" baseline="30000" dirty="0" smtClean="0">
                <a:solidFill>
                  <a:srgbClr val="000090"/>
                </a:solidFill>
              </a:rPr>
              <a:t>2</a:t>
            </a:r>
            <a:r>
              <a:rPr lang="en-US" sz="1400" b="1" kern="0" dirty="0" smtClean="0">
                <a:solidFill>
                  <a:srgbClr val="000090"/>
                </a:solidFill>
              </a:rPr>
              <a:t>/s</a:t>
            </a:r>
            <a:r>
              <a:rPr lang="en-US" sz="1400" b="1" dirty="0" smtClean="0">
                <a:solidFill>
                  <a:srgbClr val="000090"/>
                </a:solidFill>
              </a:rPr>
              <a:t>  </a:t>
            </a:r>
            <a:endParaRPr lang="en-US" sz="1400" b="1" dirty="0">
              <a:solidFill>
                <a:srgbClr val="00009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4470400" y="4343400"/>
            <a:ext cx="406400" cy="1588"/>
          </a:xfrm>
          <a:prstGeom prst="line">
            <a:avLst/>
          </a:prstGeom>
          <a:ln w="3175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41800" y="4495800"/>
            <a:ext cx="914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~100 fb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-1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08200" y="5676900"/>
            <a:ext cx="914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~300 fb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-1</a:t>
            </a:r>
            <a:endParaRPr lang="en-US" sz="1400" b="1" dirty="0">
              <a:solidFill>
                <a:srgbClr val="00009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2362200" y="5486400"/>
            <a:ext cx="406400" cy="1588"/>
          </a:xfrm>
          <a:prstGeom prst="line">
            <a:avLst/>
          </a:prstGeom>
          <a:ln w="3175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87779" y="6385123"/>
            <a:ext cx="1014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~3000 fb</a:t>
            </a:r>
            <a:r>
              <a:rPr lang="en-US" sz="1400" b="1" baseline="30000" dirty="0" smtClean="0">
                <a:solidFill>
                  <a:srgbClr val="000090"/>
                </a:solidFill>
              </a:rPr>
              <a:t>-1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9733" y="4322234"/>
            <a:ext cx="1303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Phase-1 Upgrades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8800" y="5194300"/>
            <a:ext cx="13036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Phase-2 Upgrades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0" y="622300"/>
            <a:ext cx="6464300" cy="1638300"/>
          </a:xfrm>
        </p:spPr>
        <p:txBody>
          <a:bodyPr/>
          <a:lstStyle/>
          <a:p>
            <a:r>
              <a:rPr lang="en-US" dirty="0" smtClean="0"/>
              <a:t>Pile-up will be major challenge for phase-2 (after LS3, 2025 - 2035, ~ 3000 fb</a:t>
            </a:r>
            <a:r>
              <a:rPr lang="en-US" baseline="30000" dirty="0" smtClean="0"/>
              <a:t>-1</a:t>
            </a:r>
            <a:r>
              <a:rPr lang="en-US" dirty="0" smtClean="0"/>
              <a:t>,</a:t>
            </a:r>
            <a:r>
              <a:rPr lang="en-US" baseline="30000" dirty="0" smtClean="0"/>
              <a:t> </a:t>
            </a:r>
            <a:r>
              <a:rPr lang="en-US" dirty="0" smtClean="0"/>
              <a:t>5x10</a:t>
            </a:r>
            <a:r>
              <a:rPr lang="en-US" baseline="30000" dirty="0" smtClean="0"/>
              <a:t>34</a:t>
            </a:r>
            <a:r>
              <a:rPr lang="en-US" dirty="0" smtClean="0"/>
              <a:t> /cm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  <a:r>
              <a:rPr lang="en-US" baseline="30000" dirty="0" smtClean="0"/>
              <a:t> 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Expect &lt;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&gt;~140 even with </a:t>
            </a:r>
            <a:r>
              <a:rPr lang="en-US" dirty="0" err="1" smtClean="0"/>
              <a:t>lumi</a:t>
            </a:r>
            <a:r>
              <a:rPr lang="en-US" dirty="0" smtClean="0"/>
              <a:t> </a:t>
            </a:r>
            <a:r>
              <a:rPr lang="en-US" dirty="0" err="1" smtClean="0"/>
              <a:t>levelling</a:t>
            </a:r>
            <a:r>
              <a:rPr lang="en-US" dirty="0" smtClean="0"/>
              <a:t> across fill</a:t>
            </a:r>
          </a:p>
          <a:p>
            <a:pPr lvl="1"/>
            <a:r>
              <a:rPr lang="en-US" dirty="0" smtClean="0"/>
              <a:t>Major trigger upgrades required to reduce rate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Upgrade Physics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352521"/>
            <a:ext cx="5181600" cy="3505480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108" y="1981200"/>
            <a:ext cx="2965891" cy="48768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Oval 14"/>
          <p:cNvSpPr/>
          <p:nvPr/>
        </p:nvSpPr>
        <p:spPr>
          <a:xfrm>
            <a:off x="2768600" y="4114800"/>
            <a:ext cx="1422400" cy="2667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 txBox="1">
            <a:spLocks/>
          </p:cNvSpPr>
          <p:nvPr/>
        </p:nvSpPr>
        <p:spPr bwMode="auto">
          <a:xfrm>
            <a:off x="0" y="1943100"/>
            <a:ext cx="62357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Radiation damage and occupancy will require replacement trackers and forward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calorimetry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Simulations indicate big improvements in physics capability </a:t>
            </a:r>
            <a:r>
              <a:rPr lang="en-US" sz="2000" b="1" kern="0" dirty="0" smtClean="0">
                <a:solidFill>
                  <a:srgbClr val="006600"/>
                </a:solidFill>
                <a:latin typeface="+mn-lt"/>
              </a:rPr>
              <a:t>achievable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427" y="4301456"/>
            <a:ext cx="964073" cy="3340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213" y="2921000"/>
            <a:ext cx="890287" cy="30847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09269" y="0"/>
            <a:ext cx="2254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Parallel talk by R. </a:t>
            </a:r>
            <a:r>
              <a:rPr lang="en-US" sz="1200" b="1" dirty="0" err="1" smtClean="0"/>
              <a:t>Konoplich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140200" y="3403600"/>
            <a:ext cx="1892615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ATLAS-PHYS-PUB-2013-011</a:t>
            </a:r>
            <a:endParaRPr lang="en-US" sz="10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268913" y="6553200"/>
            <a:ext cx="2895600" cy="304800"/>
          </a:xfrm>
        </p:spPr>
        <p:txBody>
          <a:bodyPr/>
          <a:lstStyle/>
          <a:p>
            <a:fld id="{FE588423-3347-B943-AB5B-E62234E770E0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376" y="723900"/>
            <a:ext cx="2028724" cy="1231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7200900" y="1041401"/>
            <a:ext cx="194310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Inst. </a:t>
            </a:r>
            <a:r>
              <a:rPr lang="en-US" sz="1000" b="1" dirty="0" err="1" smtClean="0"/>
              <a:t>Lumi</a:t>
            </a:r>
            <a:r>
              <a:rPr lang="en-US" sz="1000" b="1" dirty="0" smtClean="0"/>
              <a:t> with </a:t>
            </a:r>
            <a:r>
              <a:rPr lang="en-US" sz="1000" b="1" dirty="0" err="1" smtClean="0"/>
              <a:t>lumi</a:t>
            </a:r>
            <a:r>
              <a:rPr lang="en-US" sz="1000" b="1" dirty="0" smtClean="0"/>
              <a:t> </a:t>
            </a:r>
            <a:r>
              <a:rPr lang="en-US" sz="1000" b="1" dirty="0" err="1" smtClean="0"/>
              <a:t>levelling</a:t>
            </a:r>
            <a:endParaRPr lang="en-US" sz="1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7400"/>
            <a:ext cx="4152900" cy="5346700"/>
          </a:xfrm>
        </p:spPr>
        <p:txBody>
          <a:bodyPr/>
          <a:lstStyle/>
          <a:p>
            <a:r>
              <a:rPr lang="en-US" dirty="0" smtClean="0"/>
              <a:t>2012 a vintage year for data</a:t>
            </a:r>
          </a:p>
          <a:p>
            <a:r>
              <a:rPr lang="en-US" dirty="0" smtClean="0"/>
              <a:t>Testament to the dedication of a vast team of experts working on the machine, grid computing and experiments</a:t>
            </a:r>
          </a:p>
          <a:p>
            <a:r>
              <a:rPr lang="en-US" dirty="0" smtClean="0"/>
              <a:t>Many exquisite results just now reaching maturity</a:t>
            </a:r>
          </a:p>
          <a:p>
            <a:r>
              <a:rPr lang="en-US" dirty="0" smtClean="0"/>
              <a:t>Hard work continuing to prepare for Run-2</a:t>
            </a:r>
          </a:p>
          <a:p>
            <a:r>
              <a:rPr lang="en-US" dirty="0" smtClean="0"/>
              <a:t>2015 promises to be another vintage year, especially for high mass searches</a:t>
            </a:r>
          </a:p>
          <a:p>
            <a:r>
              <a:rPr lang="en-US" dirty="0" smtClean="0"/>
              <a:t>Looking forward to tasting the results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219200" y="5626100"/>
            <a:ext cx="1866900" cy="707886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60093"/>
                </a:solidFill>
              </a:rPr>
              <a:t>Santé!</a:t>
            </a:r>
          </a:p>
        </p:txBody>
      </p:sp>
      <p:pic>
        <p:nvPicPr>
          <p:cNvPr id="6" name="Picture 5" descr="Château_Pétrus.jpg"/>
          <p:cNvPicPr>
            <a:picLocks noChangeAspect="1"/>
          </p:cNvPicPr>
          <p:nvPr/>
        </p:nvPicPr>
        <p:blipFill>
          <a:blip r:embed="rId2"/>
          <a:srcRect l="21989" r="25915"/>
          <a:stretch>
            <a:fillRect/>
          </a:stretch>
        </p:blipFill>
        <p:spPr>
          <a:xfrm>
            <a:off x="4430632" y="787399"/>
            <a:ext cx="4338368" cy="55372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07014_01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97933" y="1"/>
            <a:ext cx="9905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63900"/>
            <a:ext cx="9144000" cy="8382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Les Chateaux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de </a:t>
            </a:r>
            <a:r>
              <a:rPr lang="en-US" dirty="0" err="1" smtClean="0">
                <a:solidFill>
                  <a:srgbClr val="FF0000"/>
                </a:solidFill>
              </a:rPr>
              <a:t>l’AOC</a:t>
            </a:r>
            <a:r>
              <a:rPr lang="en-US" dirty="0" smtClean="0">
                <a:solidFill>
                  <a:srgbClr val="FF0000"/>
                </a:solidFill>
              </a:rPr>
              <a:t> LHC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Petrus01.jpg"/>
          <p:cNvPicPr>
            <a:picLocks noGrp="1" noChangeAspect="1"/>
          </p:cNvPicPr>
          <p:nvPr>
            <p:ph idx="1"/>
          </p:nvPr>
        </p:nvPicPr>
        <p:blipFill>
          <a:blip r:embed="rId3"/>
          <a:srcRect l="4383" r="4383"/>
          <a:stretch>
            <a:fillRect/>
          </a:stretch>
        </p:blipFill>
        <p:spPr>
          <a:xfrm>
            <a:off x="7251672" y="2273300"/>
            <a:ext cx="1206556" cy="880783"/>
          </a:xfr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900" y="1913082"/>
            <a:ext cx="1181100" cy="9126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300" y="3378200"/>
            <a:ext cx="1409700" cy="101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00" y="3232150"/>
            <a:ext cx="1016000" cy="762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050" y="2217694"/>
            <a:ext cx="692150" cy="4302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00" y="2667000"/>
            <a:ext cx="671287" cy="5080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0" y="482600"/>
            <a:ext cx="8402940" cy="5918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8804"/>
            <a:ext cx="7023100" cy="68491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00" y="509557"/>
            <a:ext cx="2679700" cy="3250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Invisible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2300"/>
            <a:ext cx="6642100" cy="3302000"/>
          </a:xfrm>
        </p:spPr>
        <p:txBody>
          <a:bodyPr/>
          <a:lstStyle/>
          <a:p>
            <a:r>
              <a:rPr lang="en-US" dirty="0" smtClean="0"/>
              <a:t>Direct searches for decays of Higgs to invisible final states using ZH associated production</a:t>
            </a:r>
          </a:p>
          <a:p>
            <a:r>
              <a:rPr lang="en-US" dirty="0" smtClean="0"/>
              <a:t>Combine results from </a:t>
            </a:r>
            <a:r>
              <a:rPr lang="en-US" dirty="0" err="1" smtClean="0"/>
              <a:t>Z(l</a:t>
            </a:r>
            <a:r>
              <a:rPr lang="en-US" baseline="30000" dirty="0" err="1" smtClean="0"/>
              <a:t>+</a:t>
            </a:r>
            <a:r>
              <a:rPr lang="en-US" dirty="0" err="1" smtClean="0"/>
              <a:t>l</a:t>
            </a:r>
            <a:r>
              <a:rPr lang="en-US" baseline="30000" dirty="0" smtClean="0"/>
              <a:t>-</a:t>
            </a:r>
            <a:r>
              <a:rPr lang="en-US" dirty="0" smtClean="0"/>
              <a:t>) and </a:t>
            </a:r>
            <a:r>
              <a:rPr lang="en-US" dirty="0" err="1" smtClean="0"/>
              <a:t>Z(bb</a:t>
            </a:r>
            <a:r>
              <a:rPr lang="en-US" dirty="0" smtClean="0"/>
              <a:t>) independent of SM cross-section (CMS)</a:t>
            </a:r>
          </a:p>
          <a:p>
            <a:pPr lvl="1"/>
            <a:r>
              <a:rPr lang="en-US" dirty="0" err="1" smtClean="0"/>
              <a:t>BR(H</a:t>
            </a:r>
            <a:r>
              <a:rPr lang="en-US" dirty="0" err="1" smtClean="0">
                <a:sym typeface="Wingdings"/>
              </a:rPr>
              <a:t>inv</a:t>
            </a:r>
            <a:r>
              <a:rPr lang="en-US" dirty="0" smtClean="0">
                <a:sym typeface="Wingdings"/>
              </a:rPr>
              <a:t>)&lt;0.58 (95%CL) </a:t>
            </a:r>
            <a:endParaRPr lang="en-US" dirty="0" smtClean="0"/>
          </a:p>
          <a:p>
            <a:r>
              <a:rPr lang="en-US" dirty="0" smtClean="0"/>
              <a:t>Combine result from </a:t>
            </a:r>
            <a:r>
              <a:rPr lang="en-US" dirty="0" err="1" smtClean="0"/>
              <a:t>Z(l</a:t>
            </a:r>
            <a:r>
              <a:rPr lang="en-US" baseline="30000" dirty="0" err="1" smtClean="0"/>
              <a:t>+</a:t>
            </a:r>
            <a:r>
              <a:rPr lang="en-US" dirty="0" err="1" smtClean="0"/>
              <a:t>l</a:t>
            </a:r>
            <a:r>
              <a:rPr lang="en-US" baseline="30000" dirty="0" smtClean="0"/>
              <a:t>-</a:t>
            </a:r>
            <a:r>
              <a:rPr lang="en-US" dirty="0" smtClean="0"/>
              <a:t>) with signal strength fits assuming SM cross-section (ATLAS)</a:t>
            </a:r>
          </a:p>
          <a:p>
            <a:pPr lvl="1"/>
            <a:r>
              <a:rPr lang="en-US" dirty="0" err="1" smtClean="0"/>
              <a:t>BR(H</a:t>
            </a:r>
            <a:r>
              <a:rPr lang="en-US" dirty="0" err="1" smtClean="0">
                <a:sym typeface="Wingdings"/>
              </a:rPr>
              <a:t>inv</a:t>
            </a:r>
            <a:r>
              <a:rPr lang="en-US" dirty="0" smtClean="0">
                <a:sym typeface="Wingdings"/>
              </a:rPr>
              <a:t>)&lt;0.37 (95%CL)</a:t>
            </a:r>
            <a:endParaRPr lang="en-US" dirty="0" smtClean="0"/>
          </a:p>
          <a:p>
            <a:r>
              <a:rPr lang="en-US" dirty="0" smtClean="0"/>
              <a:t>Complements searches for Higgs coupling DM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737"/>
          <a:stretch>
            <a:fillRect/>
          </a:stretch>
        </p:blipFill>
        <p:spPr>
          <a:xfrm>
            <a:off x="469900" y="3635125"/>
            <a:ext cx="4533900" cy="3222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3644055"/>
            <a:ext cx="3340100" cy="3213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027" y="4162369"/>
            <a:ext cx="595773" cy="206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301" y="436071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0901" y="180801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Searches for EW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Gauginos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dghkgk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3"/>
          <p:cNvSpPr txBox="1">
            <a:spLocks/>
          </p:cNvSpPr>
          <p:nvPr/>
        </p:nvSpPr>
        <p:spPr bwMode="auto">
          <a:xfrm>
            <a:off x="3109913" y="655955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88423-3347-B943-AB5B-E62234E770E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 descr="ATLAS_SUSY_EWSumma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099"/>
            <a:ext cx="6787092" cy="6057901"/>
          </a:xfrm>
          <a:prstGeom prst="rect">
            <a:avLst/>
          </a:prstGeom>
        </p:spPr>
      </p:pic>
      <p:pic>
        <p:nvPicPr>
          <p:cNvPr id="9" name="Picture 8" descr="fig_01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588" y="3632715"/>
            <a:ext cx="1977411" cy="1701286"/>
          </a:xfrm>
          <a:prstGeom prst="rect">
            <a:avLst/>
          </a:prstGeom>
        </p:spPr>
      </p:pic>
      <p:pic>
        <p:nvPicPr>
          <p:cNvPr id="10" name="Picture 9" descr="fig_01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100" y="673100"/>
            <a:ext cx="1993900" cy="1648636"/>
          </a:xfrm>
          <a:prstGeom prst="rect">
            <a:avLst/>
          </a:prstGeom>
        </p:spPr>
      </p:pic>
      <p:pic>
        <p:nvPicPr>
          <p:cNvPr id="11" name="Picture 10" descr="fig_01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500" y="2133600"/>
            <a:ext cx="1968500" cy="1600515"/>
          </a:xfrm>
          <a:prstGeom prst="rect">
            <a:avLst/>
          </a:prstGeom>
        </p:spPr>
      </p:pic>
      <p:pic>
        <p:nvPicPr>
          <p:cNvPr id="12" name="Picture 11" descr="fig_01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5247158"/>
            <a:ext cx="1981200" cy="16108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Non-SUSY Exotics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08" y="812800"/>
            <a:ext cx="7337042" cy="5511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orm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498" y="902316"/>
            <a:ext cx="2118702" cy="1853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3032278"/>
            <a:ext cx="3987800" cy="38257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20095"/>
            <a:ext cx="4000500" cy="3837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Matter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3100"/>
            <a:ext cx="4800600" cy="2755900"/>
          </a:xfrm>
        </p:spPr>
        <p:txBody>
          <a:bodyPr/>
          <a:lstStyle/>
          <a:p>
            <a:r>
              <a:rPr lang="en-US" dirty="0" smtClean="0"/>
              <a:t>Jet/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>
                <a:latin typeface="+mj-lt"/>
                <a:cs typeface="Symbol" charset="2"/>
              </a:rPr>
              <a:t>/Z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 smtClean="0">
                <a:cs typeface="Arial"/>
              </a:rPr>
              <a:t>+ MET searches mimic underground DM searches</a:t>
            </a:r>
          </a:p>
          <a:p>
            <a:r>
              <a:rPr lang="en-US" dirty="0" smtClean="0">
                <a:cs typeface="Arial"/>
              </a:rPr>
              <a:t>Sensitive to same interactions different energy</a:t>
            </a:r>
          </a:p>
          <a:p>
            <a:r>
              <a:rPr lang="en-US" dirty="0" smtClean="0">
                <a:cs typeface="Arial"/>
              </a:rPr>
              <a:t>LHC produces DM, not the Big Bang </a:t>
            </a:r>
            <a:r>
              <a:rPr lang="en-US" dirty="0" err="1" smtClean="0">
                <a:cs typeface="Arial"/>
                <a:sym typeface="Wingdings"/>
              </a:rPr>
              <a:t></a:t>
            </a:r>
            <a:r>
              <a:rPr lang="en-US" dirty="0" smtClean="0">
                <a:cs typeface="Arial"/>
                <a:sym typeface="Wingdings"/>
              </a:rPr>
              <a:t> must be sufficiently light</a:t>
            </a:r>
          </a:p>
          <a:p>
            <a:r>
              <a:rPr lang="en-US" dirty="0" smtClean="0">
                <a:cs typeface="Arial"/>
                <a:sym typeface="Wingdings"/>
              </a:rPr>
              <a:t>Sensitivity depends on coupling</a:t>
            </a:r>
            <a:endParaRPr lang="en-US" dirty="0" smtClean="0">
              <a:cs typeface="Arial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203" y="774700"/>
            <a:ext cx="2586797" cy="2387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46964" y="520700"/>
            <a:ext cx="2056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CMS-PAS-EXO-12-048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3776"/>
          <a:stretch>
            <a:fillRect/>
          </a:stretch>
        </p:blipFill>
        <p:spPr>
          <a:xfrm>
            <a:off x="1638300" y="358917"/>
            <a:ext cx="5499100" cy="62323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0"/>
          </a:xfrm>
        </p:spPr>
        <p:txBody>
          <a:bodyPr/>
          <a:lstStyle/>
          <a:p>
            <a:r>
              <a:rPr lang="en-US" dirty="0" smtClean="0"/>
              <a:t>LS1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0599"/>
            <a:ext cx="3003587" cy="20574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124" y="4767322"/>
            <a:ext cx="3105875" cy="20906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100" y="4733651"/>
            <a:ext cx="3263900" cy="21243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45680"/>
            <a:ext cx="4927600" cy="32917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6300" y="1346604"/>
            <a:ext cx="4457700" cy="32974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58800" y="5067300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PSB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79800" y="5016500"/>
            <a:ext cx="424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PS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13500" y="4927600"/>
            <a:ext cx="543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SPS</a:t>
            </a:r>
            <a:endParaRPr lang="en-US" sz="1400" b="1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0" y="571500"/>
            <a:ext cx="77724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b="1" kern="0" noProof="0" dirty="0" smtClean="0">
                <a:solidFill>
                  <a:srgbClr val="006600"/>
                </a:solidFill>
                <a:latin typeface="+mn-lt"/>
              </a:rPr>
              <a:t>Both LHC and injector chain on schedule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course for beam in January, physics in April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8951"/>
            <a:ext cx="9144000" cy="6099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IBL Installed 7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May 2014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0" y="901700"/>
            <a:ext cx="3378200" cy="5181600"/>
          </a:xfrm>
        </p:spPr>
        <p:txBody>
          <a:bodyPr/>
          <a:lstStyle/>
          <a:p>
            <a:r>
              <a:rPr lang="en-US" sz="2400" dirty="0" smtClean="0"/>
              <a:t>Overview of Run-1 Performance</a:t>
            </a:r>
          </a:p>
          <a:p>
            <a:r>
              <a:rPr lang="en-US" sz="2400" dirty="0" smtClean="0"/>
              <a:t>Recent physics highlights</a:t>
            </a:r>
          </a:p>
          <a:p>
            <a:r>
              <a:rPr lang="en-US" sz="2400" dirty="0" smtClean="0"/>
              <a:t>LS1 Status</a:t>
            </a:r>
          </a:p>
          <a:p>
            <a:r>
              <a:rPr lang="en-US" sz="2400" dirty="0" smtClean="0"/>
              <a:t>Physics prospects for Run-2 and beyond</a:t>
            </a:r>
          </a:p>
          <a:p>
            <a:r>
              <a:rPr lang="en-US" sz="2400" dirty="0" smtClean="0"/>
              <a:t>High-luminosity LHC and experiment upgrades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34" y="817058"/>
            <a:ext cx="2970266" cy="554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739148">
            <a:off x="7734301" y="4330700"/>
            <a:ext cx="769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Brush Script MT Italic"/>
                <a:cs typeface="Brush Script MT Italic"/>
              </a:rPr>
              <a:t>Higgs</a:t>
            </a:r>
            <a:endParaRPr lang="en-US" sz="1600" b="1" dirty="0">
              <a:latin typeface="Brush Script MT Italic"/>
              <a:cs typeface="Brush Script MT Italic"/>
            </a:endParaRPr>
          </a:p>
        </p:txBody>
      </p:sp>
      <p:sp>
        <p:nvSpPr>
          <p:cNvPr id="7" name="TextBox 6"/>
          <p:cNvSpPr txBox="1"/>
          <p:nvPr/>
        </p:nvSpPr>
        <p:spPr>
          <a:xfrm rot="739148">
            <a:off x="7078986" y="4127500"/>
            <a:ext cx="784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Brush Script MT Italic"/>
                <a:cs typeface="Brush Script MT Italic"/>
              </a:rPr>
              <a:t>BSM</a:t>
            </a:r>
            <a:endParaRPr lang="en-US" sz="1600" b="1" dirty="0">
              <a:latin typeface="Brush Script MT Italic"/>
              <a:cs typeface="Brush Script MT Italic"/>
            </a:endParaRPr>
          </a:p>
        </p:txBody>
      </p:sp>
      <p:sp>
        <p:nvSpPr>
          <p:cNvPr id="8" name="TextBox 7"/>
          <p:cNvSpPr txBox="1"/>
          <p:nvPr/>
        </p:nvSpPr>
        <p:spPr>
          <a:xfrm rot="739148">
            <a:off x="5639002" y="3510772"/>
            <a:ext cx="73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Brush Script MT Italic"/>
                <a:cs typeface="Brush Script MT Italic"/>
              </a:rPr>
              <a:t>B-</a:t>
            </a:r>
          </a:p>
          <a:p>
            <a:r>
              <a:rPr lang="en-US" sz="1200" b="1" dirty="0" smtClean="0">
                <a:latin typeface="Brush Script MT Italic"/>
                <a:cs typeface="Brush Script MT Italic"/>
              </a:rPr>
              <a:t>physics</a:t>
            </a:r>
            <a:endParaRPr lang="en-US" sz="1200" b="1" dirty="0">
              <a:latin typeface="Brush Script MT Italic"/>
              <a:cs typeface="Brush Script MT Italic"/>
            </a:endParaRPr>
          </a:p>
        </p:txBody>
      </p:sp>
      <p:sp>
        <p:nvSpPr>
          <p:cNvPr id="9" name="TextBox 8"/>
          <p:cNvSpPr txBox="1"/>
          <p:nvPr/>
        </p:nvSpPr>
        <p:spPr>
          <a:xfrm rot="739148">
            <a:off x="6045402" y="3713972"/>
            <a:ext cx="73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Brush Script MT Italic"/>
                <a:cs typeface="Brush Script MT Italic"/>
              </a:rPr>
              <a:t>Heavy</a:t>
            </a:r>
          </a:p>
          <a:p>
            <a:r>
              <a:rPr lang="en-US" sz="1200" b="1" dirty="0" smtClean="0">
                <a:latin typeface="Brush Script MT Italic"/>
                <a:cs typeface="Brush Script MT Italic"/>
              </a:rPr>
              <a:t>Ions</a:t>
            </a:r>
            <a:endParaRPr lang="en-US" sz="1200" b="1" dirty="0">
              <a:latin typeface="Brush Script MT Italic"/>
              <a:cs typeface="Brush Script MT Italic"/>
            </a:endParaRPr>
          </a:p>
        </p:txBody>
      </p:sp>
      <p:sp>
        <p:nvSpPr>
          <p:cNvPr id="10" name="TextBox 9"/>
          <p:cNvSpPr txBox="1"/>
          <p:nvPr/>
        </p:nvSpPr>
        <p:spPr>
          <a:xfrm rot="739148">
            <a:off x="6616901" y="3946005"/>
            <a:ext cx="73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Brush Script MT Italic"/>
                <a:cs typeface="Brush Script MT Italic"/>
              </a:rPr>
              <a:t>SM</a:t>
            </a:r>
            <a:endParaRPr lang="en-US" sz="1200" b="1" dirty="0">
              <a:latin typeface="Brush Script MT Italic"/>
              <a:cs typeface="Brush Script MT Ital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85" y="0"/>
            <a:ext cx="9193086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NB: Brief selection of results from experiments shown. Similar results from other experiments also available in most cases.</a:t>
            </a:r>
            <a:endParaRPr lang="en-US" sz="1200" b="1" dirty="0"/>
          </a:p>
        </p:txBody>
      </p:sp>
      <p:pic>
        <p:nvPicPr>
          <p:cNvPr id="8" name="Content Placeholder 6" descr="0803012_02-A4-at-144-dpi.jpg"/>
          <p:cNvPicPr>
            <a:picLocks noChangeAspect="1"/>
          </p:cNvPicPr>
          <p:nvPr/>
        </p:nvPicPr>
        <p:blipFill>
          <a:blip r:embed="rId2"/>
          <a:srcRect l="5266"/>
          <a:stretch>
            <a:fillRect/>
          </a:stretch>
        </p:blipFill>
        <p:spPr bwMode="auto">
          <a:xfrm>
            <a:off x="0" y="539832"/>
            <a:ext cx="4632854" cy="314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6273800"/>
            <a:ext cx="8153400" cy="419100"/>
          </a:xfrm>
        </p:spPr>
        <p:txBody>
          <a:bodyPr/>
          <a:lstStyle/>
          <a:p>
            <a:r>
              <a:rPr lang="en-US" sz="1400" dirty="0" smtClean="0"/>
              <a:t>Plus dedicated experiments: </a:t>
            </a:r>
            <a:r>
              <a:rPr lang="en-US" sz="1400" dirty="0" err="1" smtClean="0"/>
              <a:t>LHCf</a:t>
            </a:r>
            <a:r>
              <a:rPr lang="en-US" sz="1400" dirty="0" smtClean="0"/>
              <a:t> and Totem  (forward physics) and </a:t>
            </a:r>
            <a:r>
              <a:rPr lang="en-US" sz="1400" dirty="0" err="1" smtClean="0"/>
              <a:t>Moedal</a:t>
            </a:r>
            <a:r>
              <a:rPr lang="en-US" sz="1400" dirty="0" smtClean="0"/>
              <a:t> (monopoles)</a:t>
            </a:r>
            <a:endParaRPr lang="en-US" sz="1400" dirty="0"/>
          </a:p>
        </p:txBody>
      </p:sp>
      <p:pic>
        <p:nvPicPr>
          <p:cNvPr id="6" name="Picture 5" descr="LHCbDetectorligh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381" y="3810000"/>
            <a:ext cx="4374619" cy="2349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lice_setup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4100"/>
            <a:ext cx="4389949" cy="26797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CMS_all_sketc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500" y="841925"/>
            <a:ext cx="4381500" cy="29172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00" y="846722"/>
            <a:ext cx="1001692" cy="347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5600" y="815110"/>
            <a:ext cx="571499" cy="581890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400" y="3902940"/>
            <a:ext cx="704850" cy="4912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50" y="3543300"/>
            <a:ext cx="774700" cy="7747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Data Processing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758078"/>
            <a:ext cx="4419600" cy="3312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4038600"/>
            <a:ext cx="43053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2727"/>
            <a:ext cx="4800600" cy="2775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00100"/>
            <a:ext cx="4813300" cy="3261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65800" y="5384800"/>
            <a:ext cx="283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~ 1PB/week stored when LHC running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10200" y="4241800"/>
            <a:ext cx="2832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Tier-0 storage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4051300"/>
            <a:ext cx="394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Equivalent to 200k top-end processors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4900" y="5842000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CPU Workload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239" y="901700"/>
            <a:ext cx="4817860" cy="3416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3411"/>
            <a:ext cx="3670300" cy="26345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b="5669"/>
          <a:stretch>
            <a:fillRect/>
          </a:stretch>
        </p:blipFill>
        <p:spPr>
          <a:xfrm>
            <a:off x="254000" y="622301"/>
            <a:ext cx="3873500" cy="366600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Big Data, Big Challenges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auto">
          <a:xfrm>
            <a:off x="-609601" y="6553200"/>
            <a:ext cx="1827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588423-3347-B943-AB5B-E62234E770E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2012_highPileup.png"/>
          <p:cNvPicPr>
            <a:picLocks noChangeAspect="1"/>
          </p:cNvPicPr>
          <p:nvPr/>
        </p:nvPicPr>
        <p:blipFill>
          <a:blip r:embed="rId5"/>
          <a:srcRect t="66437" r="692" b="692"/>
          <a:stretch>
            <a:fillRect/>
          </a:stretch>
        </p:blipFill>
        <p:spPr>
          <a:xfrm>
            <a:off x="3657732" y="4345461"/>
            <a:ext cx="5486268" cy="25125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8300" y="10922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</a:rPr>
              <a:t>2012</a:t>
            </a:r>
            <a:endParaRPr lang="en-US" sz="1800" b="1" dirty="0">
              <a:solidFill>
                <a:srgbClr val="00009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300" y="6507325"/>
            <a:ext cx="1041400" cy="350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" y="5431422"/>
            <a:ext cx="571500" cy="19802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22300" y="5130800"/>
            <a:ext cx="1296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MET resolution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493000" y="1397001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50 ns bunch spacing</a:t>
            </a:r>
            <a:endParaRPr lang="en-US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724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727" y="1291222"/>
            <a:ext cx="1954673" cy="6772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38539" y="0"/>
            <a:ext cx="3705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Plenary talks by A. </a:t>
            </a:r>
            <a:r>
              <a:rPr lang="en-US" sz="1200" b="1" dirty="0" err="1" smtClean="0"/>
              <a:t>Glazov</a:t>
            </a:r>
            <a:r>
              <a:rPr lang="en-US" sz="1200" b="1" dirty="0" smtClean="0"/>
              <a:t>, S. </a:t>
            </a:r>
            <a:r>
              <a:rPr lang="en-US" sz="1200" b="1" dirty="0" err="1" smtClean="0"/>
              <a:t>Tkaczyk</a:t>
            </a:r>
            <a:r>
              <a:rPr lang="en-US" sz="1200" b="1" dirty="0" smtClean="0"/>
              <a:t>, M. </a:t>
            </a:r>
            <a:r>
              <a:rPr lang="en-US" sz="1200" b="1" dirty="0" err="1" smtClean="0"/>
              <a:t>Ubiali</a:t>
            </a:r>
            <a:endParaRPr lang="en-US" sz="1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E588423-3347-B943-AB5B-E62234E770E0}" type="slidenum">
              <a:rPr lang="en-GB" smtClean="0"/>
              <a:pPr/>
              <a:t>8</a:t>
            </a:fld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4148" b="6035"/>
          <a:stretch>
            <a:fillRect/>
          </a:stretch>
        </p:blipFill>
        <p:spPr>
          <a:xfrm>
            <a:off x="2463799" y="3760501"/>
            <a:ext cx="4597401" cy="3097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The Top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1093787" y="6553200"/>
            <a:ext cx="2895600" cy="304800"/>
          </a:xfrm>
        </p:spPr>
        <p:txBody>
          <a:bodyPr/>
          <a:lstStyle/>
          <a:p>
            <a:fld id="{FE588423-3347-B943-AB5B-E62234E770E0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055" r="4073"/>
          <a:stretch>
            <a:fillRect/>
          </a:stretch>
        </p:blipFill>
        <p:spPr>
          <a:xfrm>
            <a:off x="0" y="684340"/>
            <a:ext cx="4297905" cy="3138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0" y="727618"/>
            <a:ext cx="4013200" cy="2904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701" y="1312718"/>
            <a:ext cx="444500" cy="45258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7018148" y="0"/>
            <a:ext cx="21258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Plenary talk by J. </a:t>
            </a:r>
            <a:r>
              <a:rPr lang="en-US" sz="1200" b="1" dirty="0" err="1" smtClean="0"/>
              <a:t>D’Hondt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759936"/>
            <a:ext cx="228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Single-top cross-section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3543299"/>
            <a:ext cx="2184400" cy="3048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Top-pair cross-section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413500" y="3680748"/>
            <a:ext cx="10414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Top mass</a:t>
            </a:r>
            <a:endParaRPr lang="en-US" sz="1400" b="1" dirty="0"/>
          </a:p>
        </p:txBody>
      </p:sp>
      <p:sp>
        <p:nvSpPr>
          <p:cNvPr id="20" name="Oval 19"/>
          <p:cNvSpPr/>
          <p:nvPr/>
        </p:nvSpPr>
        <p:spPr>
          <a:xfrm>
            <a:off x="5245100" y="5915949"/>
            <a:ext cx="1524000" cy="203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60707" y="6119336"/>
            <a:ext cx="2083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NB: also new CMS </a:t>
            </a:r>
          </a:p>
          <a:p>
            <a:r>
              <a:rPr lang="en-US" sz="1400" b="1" dirty="0" smtClean="0"/>
              <a:t>combination (2014): </a:t>
            </a:r>
          </a:p>
          <a:p>
            <a:r>
              <a:rPr lang="en-US" sz="1400" b="1" dirty="0" smtClean="0"/>
              <a:t>172.2 ± 0.1 ± 0.7 </a:t>
            </a:r>
            <a:r>
              <a:rPr lang="en-US" sz="1400" b="1" dirty="0" err="1" smtClean="0"/>
              <a:t>GeV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DEFAULTFONTSIZE" val="10"/>
  <p:tag name="DEFAULTWIDTH" val="430"/>
  <p:tag name="DEFAULTHEIGHT" val="31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8928</TotalTime>
  <Words>1619</Words>
  <Application>Microsoft Macintosh PowerPoint</Application>
  <PresentationFormat>On-screen Show (4:3)</PresentationFormat>
  <Paragraphs>244</Paragraphs>
  <Slides>41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Default Design</vt:lpstr>
      <vt:lpstr>The LHC: Past, Present  and Future</vt:lpstr>
      <vt:lpstr>Slide 2</vt:lpstr>
      <vt:lpstr>Les Chateaux  de l’AOC LHC</vt:lpstr>
      <vt:lpstr>Outline</vt:lpstr>
      <vt:lpstr>Experiments</vt:lpstr>
      <vt:lpstr>Data Processing</vt:lpstr>
      <vt:lpstr>Slide 7</vt:lpstr>
      <vt:lpstr>Standard Model Measurements</vt:lpstr>
      <vt:lpstr>The View From The Top</vt:lpstr>
      <vt:lpstr>Heavy Flavour: Rare Decays</vt:lpstr>
      <vt:lpstr>CP Violation in Neutral D-Mesons</vt:lpstr>
      <vt:lpstr>Forward Physics</vt:lpstr>
      <vt:lpstr>Heavy Ions</vt:lpstr>
      <vt:lpstr>Slide 14</vt:lpstr>
      <vt:lpstr>2012: A Vintage Year</vt:lpstr>
      <vt:lpstr>Higgs Mass and Spin-CP</vt:lpstr>
      <vt:lpstr>Higgs Decays to Fermions</vt:lpstr>
      <vt:lpstr>Higgs Couplings</vt:lpstr>
      <vt:lpstr>Higgs Width at LHC</vt:lpstr>
      <vt:lpstr>Supersymmetry</vt:lpstr>
      <vt:lpstr>Searches for Top Squarks</vt:lpstr>
      <vt:lpstr>Slide 22</vt:lpstr>
      <vt:lpstr>Slide 23</vt:lpstr>
      <vt:lpstr>Slide 24</vt:lpstr>
      <vt:lpstr>LS1 Experiment Status</vt:lpstr>
      <vt:lpstr>Slide 26</vt:lpstr>
      <vt:lpstr>LHC Upgrades</vt:lpstr>
      <vt:lpstr>LHC Upgrade Physics</vt:lpstr>
      <vt:lpstr>Summary</vt:lpstr>
      <vt:lpstr>Back-up</vt:lpstr>
      <vt:lpstr>Slide 31</vt:lpstr>
      <vt:lpstr>Slide 32</vt:lpstr>
      <vt:lpstr>Search for HInvisible</vt:lpstr>
      <vt:lpstr>Slide 34</vt:lpstr>
      <vt:lpstr>Non-SUSY Exotics</vt:lpstr>
      <vt:lpstr>Dark Matter Searches</vt:lpstr>
      <vt:lpstr>Slide 37</vt:lpstr>
      <vt:lpstr>LS1 Status</vt:lpstr>
      <vt:lpstr>IBL Installed 7th May 2014</vt:lpstr>
      <vt:lpstr>Slide 40</vt:lpstr>
      <vt:lpstr>Back-up</vt:lpstr>
    </vt:vector>
  </TitlesOfParts>
  <Company>Sheffield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for SUSY  at ATLAS and CMS</dc:title>
  <dc:creator>Dan Tovey</dc:creator>
  <cp:lastModifiedBy>Dan Tovey</cp:lastModifiedBy>
  <cp:revision>1504</cp:revision>
  <cp:lastPrinted>2014-05-13T13:52:50Z</cp:lastPrinted>
  <dcterms:created xsi:type="dcterms:W3CDTF">2014-05-19T06:56:42Z</dcterms:created>
  <dcterms:modified xsi:type="dcterms:W3CDTF">2014-05-19T07:00:47Z</dcterms:modified>
</cp:coreProperties>
</file>